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7E1446-5539-4A83-84F3-82DA3EA60ABD}">
  <a:tblStyle styleId="{F07E1446-5539-4A83-84F3-82DA3EA60A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13e2b7229_0_5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13e2b7229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13e2b7229_0_6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13e2b7229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13e2b7229_0_6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13e2b7229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13e2b7229_0_6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13e2b7229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13e2b7229_0_7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13e2b7229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13e2b7229_0_6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13e2b7229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13e2b7229_0_6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13e2b7229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13e2b7229_0_6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13e2b7229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13e2b7229_0_6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13e2b7229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13e2b7229_0_6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13e2b7229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13e2b7229_0_6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13e2b7229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13e2b7229_0_6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13e2b7229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13e2b7229_0_6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13e2b7229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13e2b7229_0_6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13e2b7229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13e2b7229_0_6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13e2b7229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13e2b7229_0_7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d13e2b7229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13e2b7229_0_6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d13e2b7229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13e2b7229_0_5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13e2b7229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13e2b7229_0_5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13e2b7229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13e2b7229_0_5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13e2b7229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13e2b7229_0_6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13e2b7229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13e2b7229_0_5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13e2b7229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13e2b7229_0_6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13e2b722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13e2b7229_0_5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13e2b7229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www.kaggle.com/code/riddhich/traffic-light-controller-fixedtiming"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s://drive.google.com/file/d/1j-F98tao3ujK7l6ggUZgrPO0MPnFtkJ_/view?usp=share_lin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www.kaggle.com/code/riddhich/traffic-light-controller-dqn" TargetMode="Externa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s://www.kaggle.com/code/riddhich/traffic-light-controller-softactorcritic" TargetMode="Externa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www.kaggle.com/code/riddhic777/traffic-light-controller-ddqn" TargetMode="Externa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s://www.kaggle.com/code/riddhic777/traffic-light-controller-ddpg" TargetMode="Externa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22.png"/><Relationship Id="rId6"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drive.google.com/file/d/1SsNid7aSrgcHZyL3X1EkqHuqpOPOAnwI/view"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Traffic Light Controller</a:t>
            </a:r>
            <a:endParaRPr/>
          </a:p>
          <a:p>
            <a:pPr indent="0" lvl="0" marL="0" rtl="0" algn="ctr">
              <a:spcBef>
                <a:spcPts val="0"/>
              </a:spcBef>
              <a:spcAft>
                <a:spcPts val="0"/>
              </a:spcAft>
              <a:buNone/>
            </a:pPr>
            <a:r>
              <a:t/>
            </a:r>
            <a:endParaRPr sz="800"/>
          </a:p>
          <a:p>
            <a:pPr indent="0" lvl="0" marL="0" rtl="0" algn="ctr">
              <a:spcBef>
                <a:spcPts val="0"/>
              </a:spcBef>
              <a:spcAft>
                <a:spcPts val="0"/>
              </a:spcAft>
              <a:buNone/>
            </a:pPr>
            <a:r>
              <a:rPr lang="en" sz="2000"/>
              <a:t>Designed for Single 4-Way Road Intersection</a:t>
            </a:r>
            <a:endParaRPr sz="2000"/>
          </a:p>
        </p:txBody>
      </p:sp>
      <p:sp>
        <p:nvSpPr>
          <p:cNvPr id="55" name="Google Shape;55;p13"/>
          <p:cNvSpPr txBox="1"/>
          <p:nvPr>
            <p:ph idx="1" type="subTitle"/>
          </p:nvPr>
        </p:nvSpPr>
        <p:spPr>
          <a:xfrm>
            <a:off x="2997600" y="2908100"/>
            <a:ext cx="3148800" cy="107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t>Riddhi Chatterjee (IMT2020094)</a:t>
            </a:r>
            <a:endParaRPr sz="1600"/>
          </a:p>
          <a:p>
            <a:pPr indent="0" lvl="0" marL="0" rtl="0" algn="ctr">
              <a:spcBef>
                <a:spcPts val="0"/>
              </a:spcBef>
              <a:spcAft>
                <a:spcPts val="0"/>
              </a:spcAft>
              <a:buNone/>
            </a:pPr>
            <a:r>
              <a:rPr lang="en" sz="1600"/>
              <a:t>N V Sai Likhith (IMT2020118)</a:t>
            </a:r>
            <a:endParaRPr sz="1600"/>
          </a:p>
          <a:p>
            <a:pPr indent="0" lvl="0" marL="0" rtl="0" algn="ctr">
              <a:spcBef>
                <a:spcPts val="0"/>
              </a:spcBef>
              <a:spcAft>
                <a:spcPts val="0"/>
              </a:spcAft>
              <a:buNone/>
            </a:pPr>
            <a:r>
              <a:rPr lang="en" sz="1600"/>
              <a:t>Tarun Gupta (IMT2020061)</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145125" y="3550"/>
            <a:ext cx="88986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Fixed Timing Approach Evaluation</a:t>
            </a:r>
            <a:endParaRPr b="1" sz="3300"/>
          </a:p>
          <a:p>
            <a:pPr indent="0" lvl="0" marL="0" rtl="0" algn="l">
              <a:spcBef>
                <a:spcPts val="0"/>
              </a:spcBef>
              <a:spcAft>
                <a:spcPts val="0"/>
              </a:spcAft>
              <a:buNone/>
            </a:pPr>
            <a:r>
              <a:rPr lang="en" sz="1500"/>
              <a:t>Link to Kaggle notebook: </a:t>
            </a:r>
            <a:r>
              <a:rPr lang="en" sz="1400" u="sng">
                <a:solidFill>
                  <a:schemeClr val="hlink"/>
                </a:solidFill>
                <a:highlight>
                  <a:schemeClr val="lt1"/>
                </a:highlight>
                <a:hlinkClick r:id="rId3"/>
              </a:rPr>
              <a:t>https://www.kaggle.com/code/riddhich/traffic-light-controller-fixedtiming</a:t>
            </a:r>
            <a:endParaRPr sz="1400">
              <a:highlight>
                <a:schemeClr val="lt1"/>
              </a:highlight>
            </a:endParaRPr>
          </a:p>
        </p:txBody>
      </p:sp>
      <p:sp>
        <p:nvSpPr>
          <p:cNvPr id="111" name="Google Shape;111;p22"/>
          <p:cNvSpPr txBox="1"/>
          <p:nvPr>
            <p:ph type="title"/>
          </p:nvPr>
        </p:nvSpPr>
        <p:spPr>
          <a:xfrm>
            <a:off x="373725" y="9224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600"/>
              </a:spcAft>
              <a:buNone/>
            </a:pPr>
            <a:r>
              <a:rPr b="1" lang="en" sz="1800"/>
              <a:t>Variation of Reward with episode steps </a:t>
            </a:r>
            <a:endParaRPr sz="1600"/>
          </a:p>
        </p:txBody>
      </p:sp>
      <p:pic>
        <p:nvPicPr>
          <p:cNvPr id="112" name="Google Shape;112;p22"/>
          <p:cNvPicPr preferRelativeResize="0"/>
          <p:nvPr/>
        </p:nvPicPr>
        <p:blipFill>
          <a:blip r:embed="rId4">
            <a:alphaModFix/>
          </a:blip>
          <a:stretch>
            <a:fillRect/>
          </a:stretch>
        </p:blipFill>
        <p:spPr>
          <a:xfrm>
            <a:off x="1786400" y="1389200"/>
            <a:ext cx="5844650" cy="3580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145125" y="3550"/>
            <a:ext cx="88986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Fixed Timing Approach Evaluation</a:t>
            </a:r>
            <a:endParaRPr b="1" sz="3300"/>
          </a:p>
        </p:txBody>
      </p:sp>
      <p:sp>
        <p:nvSpPr>
          <p:cNvPr id="118" name="Google Shape;118;p23"/>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600"/>
              </a:spcAft>
              <a:buNone/>
            </a:pPr>
            <a:r>
              <a:rPr b="1" lang="en" sz="1800"/>
              <a:t>Variation of Vehicle Delay, Average Waiting Time, Queue Length and Emissions with episode steps </a:t>
            </a:r>
            <a:endParaRPr sz="1600"/>
          </a:p>
        </p:txBody>
      </p:sp>
      <p:pic>
        <p:nvPicPr>
          <p:cNvPr id="119" name="Google Shape;119;p23"/>
          <p:cNvPicPr preferRelativeResize="0"/>
          <p:nvPr/>
        </p:nvPicPr>
        <p:blipFill>
          <a:blip r:embed="rId3">
            <a:alphaModFix/>
          </a:blip>
          <a:stretch>
            <a:fillRect/>
          </a:stretch>
        </p:blipFill>
        <p:spPr>
          <a:xfrm>
            <a:off x="1310775" y="1596000"/>
            <a:ext cx="2883149" cy="1602076"/>
          </a:xfrm>
          <a:prstGeom prst="rect">
            <a:avLst/>
          </a:prstGeom>
          <a:noFill/>
          <a:ln>
            <a:noFill/>
          </a:ln>
        </p:spPr>
      </p:pic>
      <p:pic>
        <p:nvPicPr>
          <p:cNvPr id="120" name="Google Shape;120;p23"/>
          <p:cNvPicPr preferRelativeResize="0"/>
          <p:nvPr/>
        </p:nvPicPr>
        <p:blipFill>
          <a:blip r:embed="rId4">
            <a:alphaModFix/>
          </a:blip>
          <a:stretch>
            <a:fillRect/>
          </a:stretch>
        </p:blipFill>
        <p:spPr>
          <a:xfrm>
            <a:off x="4624300" y="1586475"/>
            <a:ext cx="2883150" cy="1602076"/>
          </a:xfrm>
          <a:prstGeom prst="rect">
            <a:avLst/>
          </a:prstGeom>
          <a:noFill/>
          <a:ln>
            <a:noFill/>
          </a:ln>
        </p:spPr>
      </p:pic>
      <p:pic>
        <p:nvPicPr>
          <p:cNvPr id="121" name="Google Shape;121;p23"/>
          <p:cNvPicPr preferRelativeResize="0"/>
          <p:nvPr/>
        </p:nvPicPr>
        <p:blipFill>
          <a:blip r:embed="rId5">
            <a:alphaModFix/>
          </a:blip>
          <a:stretch>
            <a:fillRect/>
          </a:stretch>
        </p:blipFill>
        <p:spPr>
          <a:xfrm>
            <a:off x="1310775" y="3431775"/>
            <a:ext cx="2883150" cy="1602076"/>
          </a:xfrm>
          <a:prstGeom prst="rect">
            <a:avLst/>
          </a:prstGeom>
          <a:noFill/>
          <a:ln>
            <a:noFill/>
          </a:ln>
        </p:spPr>
      </p:pic>
      <p:pic>
        <p:nvPicPr>
          <p:cNvPr id="122" name="Google Shape;122;p23"/>
          <p:cNvPicPr preferRelativeResize="0"/>
          <p:nvPr/>
        </p:nvPicPr>
        <p:blipFill>
          <a:blip r:embed="rId6">
            <a:alphaModFix/>
          </a:blip>
          <a:stretch>
            <a:fillRect/>
          </a:stretch>
        </p:blipFill>
        <p:spPr>
          <a:xfrm>
            <a:off x="4624300" y="3431775"/>
            <a:ext cx="2883150" cy="1602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145125" y="3550"/>
            <a:ext cx="88986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Fixed Timing Approach Evaluation</a:t>
            </a:r>
            <a:endParaRPr b="1" sz="3300"/>
          </a:p>
        </p:txBody>
      </p:sp>
      <p:sp>
        <p:nvSpPr>
          <p:cNvPr id="128" name="Google Shape;128;p24"/>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600"/>
              </a:spcAft>
              <a:buNone/>
            </a:pPr>
            <a:r>
              <a:rPr b="1" lang="en" sz="1800"/>
              <a:t>Some more evaluations</a:t>
            </a:r>
            <a:endParaRPr sz="1600"/>
          </a:p>
        </p:txBody>
      </p:sp>
      <p:graphicFrame>
        <p:nvGraphicFramePr>
          <p:cNvPr id="129" name="Google Shape;129;p24"/>
          <p:cNvGraphicFramePr/>
          <p:nvPr/>
        </p:nvGraphicFramePr>
        <p:xfrm>
          <a:off x="952500" y="1428750"/>
          <a:ext cx="3000000" cy="3000000"/>
        </p:xfrm>
        <a:graphic>
          <a:graphicData uri="http://schemas.openxmlformats.org/drawingml/2006/table">
            <a:tbl>
              <a:tblPr>
                <a:noFill/>
                <a:tableStyleId>{F07E1446-5539-4A83-84F3-82DA3EA60ABD}</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lang="en">
                          <a:solidFill>
                            <a:schemeClr val="dk1"/>
                          </a:solidFill>
                        </a:rPr>
                        <a:t>Metric</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Min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Max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Mean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Cumulative</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Reward</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-0.458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-0.000444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-0.2107</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-1053.6859</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Emissions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235.954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101.827</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Vehicle Delay</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0.0309</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43.2877</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26.6813</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Waiting Time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1868.6</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736.965</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Queue Lengths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40.0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21.8426</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145125" y="3550"/>
            <a:ext cx="88986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DQN based </a:t>
            </a:r>
            <a:r>
              <a:rPr b="1" lang="en" sz="3300"/>
              <a:t>Approach (Model Arch)</a:t>
            </a:r>
            <a:endParaRPr b="1" sz="3300"/>
          </a:p>
        </p:txBody>
      </p:sp>
      <p:sp>
        <p:nvSpPr>
          <p:cNvPr id="135" name="Google Shape;135;p25"/>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Link to the architecture diagram: </a:t>
            </a:r>
            <a:r>
              <a:rPr lang="en" sz="1600" u="sng">
                <a:solidFill>
                  <a:schemeClr val="hlink"/>
                </a:solidFill>
                <a:hlinkClick r:id="rId3"/>
              </a:rPr>
              <a:t>https://drive.google.com/file/d/1j-F98tao3ujK7l6ggUZgrPO0MPnFtkJ_/view?usp=share_link</a:t>
            </a:r>
            <a:endParaRPr sz="1600"/>
          </a:p>
          <a:p>
            <a:pPr indent="0" lvl="0" marL="0" rtl="0" algn="l">
              <a:spcBef>
                <a:spcPts val="600"/>
              </a:spcBef>
              <a:spcAft>
                <a:spcPts val="0"/>
              </a:spcAft>
              <a:buNone/>
            </a:pPr>
            <a:r>
              <a:t/>
            </a:r>
            <a:endParaRPr sz="1600"/>
          </a:p>
          <a:p>
            <a:pPr indent="-330200" lvl="0" marL="457200" rtl="0" algn="l">
              <a:spcBef>
                <a:spcPts val="600"/>
              </a:spcBef>
              <a:spcAft>
                <a:spcPts val="0"/>
              </a:spcAft>
              <a:buSzPts val="1600"/>
              <a:buChar char="●"/>
            </a:pPr>
            <a:r>
              <a:rPr lang="en" sz="1600"/>
              <a:t>We have some initial linear layers acting on the input </a:t>
            </a:r>
            <a:r>
              <a:rPr lang="en" sz="1600"/>
              <a:t>vectors (for vehicle grid we have a CNN block since its an image). </a:t>
            </a:r>
            <a:endParaRPr sz="1600"/>
          </a:p>
          <a:p>
            <a:pPr indent="-330200" lvl="0" marL="457200" rtl="0" algn="l">
              <a:spcBef>
                <a:spcPts val="800"/>
              </a:spcBef>
              <a:spcAft>
                <a:spcPts val="0"/>
              </a:spcAft>
              <a:buSzPts val="1600"/>
              <a:buChar char="●"/>
            </a:pPr>
            <a:r>
              <a:rPr lang="en" sz="1600"/>
              <a:t>Next we sum up the output vectors from all the linear layers and the CNN block.</a:t>
            </a:r>
            <a:endParaRPr sz="1600"/>
          </a:p>
          <a:p>
            <a:pPr indent="-330200" lvl="0" marL="457200" rtl="0" algn="l">
              <a:spcBef>
                <a:spcPts val="800"/>
              </a:spcBef>
              <a:spcAft>
                <a:spcPts val="0"/>
              </a:spcAft>
              <a:buSzPts val="1600"/>
              <a:buChar char="●"/>
            </a:pPr>
            <a:r>
              <a:rPr lang="en" sz="1600"/>
              <a:t>Next we pass it through what we call “Phase Stream”, which are individual (linear + activation) branches designed to cater to each traffic light phase.</a:t>
            </a:r>
            <a:endParaRPr sz="1600"/>
          </a:p>
          <a:p>
            <a:pPr indent="-330200" lvl="0" marL="457200" rtl="0" algn="l">
              <a:spcBef>
                <a:spcPts val="800"/>
              </a:spcBef>
              <a:spcAft>
                <a:spcPts val="800"/>
              </a:spcAft>
              <a:buSzPts val="1600"/>
              <a:buChar char="●"/>
            </a:pPr>
            <a:r>
              <a:rPr lang="en" sz="1600"/>
              <a:t>After this we use the “current phase” to select the output of the appropriate branch. This selected output is the output of the DQN Model.</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145125" y="3550"/>
            <a:ext cx="8998800" cy="110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DQN based Approach Evaluation</a:t>
            </a:r>
            <a:endParaRPr b="1" sz="3300"/>
          </a:p>
          <a:p>
            <a:pPr indent="0" lvl="0" marL="0" rtl="0" algn="l">
              <a:spcBef>
                <a:spcPts val="0"/>
              </a:spcBef>
              <a:spcAft>
                <a:spcPts val="0"/>
              </a:spcAft>
              <a:buNone/>
            </a:pPr>
            <a:r>
              <a:rPr lang="en" sz="1500"/>
              <a:t>Link to Kaggle notebook: </a:t>
            </a:r>
            <a:r>
              <a:rPr lang="en" sz="1500" u="sng">
                <a:solidFill>
                  <a:schemeClr val="hlink"/>
                </a:solidFill>
                <a:highlight>
                  <a:schemeClr val="lt1"/>
                </a:highlight>
                <a:hlinkClick r:id="rId3"/>
              </a:rPr>
              <a:t>https://www.kaggle.com/code/riddhich/traffic-light-controller-dqn</a:t>
            </a:r>
            <a:endParaRPr b="1" sz="1500">
              <a:highlight>
                <a:schemeClr val="lt1"/>
              </a:highlight>
            </a:endParaRPr>
          </a:p>
        </p:txBody>
      </p:sp>
      <p:sp>
        <p:nvSpPr>
          <p:cNvPr id="141" name="Google Shape;141;p26"/>
          <p:cNvSpPr txBox="1"/>
          <p:nvPr>
            <p:ph type="title"/>
          </p:nvPr>
        </p:nvSpPr>
        <p:spPr>
          <a:xfrm>
            <a:off x="373725" y="9224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600"/>
              </a:spcAft>
              <a:buNone/>
            </a:pPr>
            <a:r>
              <a:rPr b="1" lang="en" sz="1800"/>
              <a:t>Variation of Reward with episode steps </a:t>
            </a:r>
            <a:endParaRPr sz="1600"/>
          </a:p>
        </p:txBody>
      </p:sp>
      <p:pic>
        <p:nvPicPr>
          <p:cNvPr id="142" name="Google Shape;142;p26"/>
          <p:cNvPicPr preferRelativeResize="0"/>
          <p:nvPr/>
        </p:nvPicPr>
        <p:blipFill>
          <a:blip r:embed="rId4">
            <a:alphaModFix/>
          </a:blip>
          <a:stretch>
            <a:fillRect/>
          </a:stretch>
        </p:blipFill>
        <p:spPr>
          <a:xfrm>
            <a:off x="1921775" y="1436771"/>
            <a:ext cx="5573900" cy="346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145125" y="3550"/>
            <a:ext cx="88986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DQN based </a:t>
            </a:r>
            <a:r>
              <a:rPr b="1" lang="en" sz="3300"/>
              <a:t>Approach Evaluation</a:t>
            </a:r>
            <a:endParaRPr b="1" sz="3300"/>
          </a:p>
        </p:txBody>
      </p:sp>
      <p:sp>
        <p:nvSpPr>
          <p:cNvPr id="148" name="Google Shape;148;p27"/>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Variation of Vehicle Delay, Average Waiting Time, Queue Length and Emissions with episode steps </a:t>
            </a:r>
            <a:endParaRPr sz="1600"/>
          </a:p>
          <a:p>
            <a:pPr indent="0" lvl="0" marL="0" rtl="0" algn="l">
              <a:spcBef>
                <a:spcPts val="600"/>
              </a:spcBef>
              <a:spcAft>
                <a:spcPts val="600"/>
              </a:spcAft>
              <a:buNone/>
            </a:pPr>
            <a:r>
              <a:t/>
            </a:r>
            <a:endParaRPr b="1" sz="1800"/>
          </a:p>
        </p:txBody>
      </p:sp>
      <p:pic>
        <p:nvPicPr>
          <p:cNvPr id="149" name="Google Shape;149;p27"/>
          <p:cNvPicPr preferRelativeResize="0"/>
          <p:nvPr/>
        </p:nvPicPr>
        <p:blipFill>
          <a:blip r:embed="rId3">
            <a:alphaModFix/>
          </a:blip>
          <a:stretch>
            <a:fillRect/>
          </a:stretch>
        </p:blipFill>
        <p:spPr>
          <a:xfrm>
            <a:off x="1450100" y="1547976"/>
            <a:ext cx="2621374" cy="1619100"/>
          </a:xfrm>
          <a:prstGeom prst="rect">
            <a:avLst/>
          </a:prstGeom>
          <a:noFill/>
          <a:ln>
            <a:noFill/>
          </a:ln>
        </p:spPr>
      </p:pic>
      <p:pic>
        <p:nvPicPr>
          <p:cNvPr id="150" name="Google Shape;150;p27"/>
          <p:cNvPicPr preferRelativeResize="0"/>
          <p:nvPr/>
        </p:nvPicPr>
        <p:blipFill>
          <a:blip r:embed="rId4">
            <a:alphaModFix/>
          </a:blip>
          <a:stretch>
            <a:fillRect/>
          </a:stretch>
        </p:blipFill>
        <p:spPr>
          <a:xfrm>
            <a:off x="4475650" y="1547975"/>
            <a:ext cx="2621376" cy="1636421"/>
          </a:xfrm>
          <a:prstGeom prst="rect">
            <a:avLst/>
          </a:prstGeom>
          <a:noFill/>
          <a:ln>
            <a:noFill/>
          </a:ln>
        </p:spPr>
      </p:pic>
      <p:pic>
        <p:nvPicPr>
          <p:cNvPr id="151" name="Google Shape;151;p27"/>
          <p:cNvPicPr preferRelativeResize="0"/>
          <p:nvPr/>
        </p:nvPicPr>
        <p:blipFill>
          <a:blip r:embed="rId5">
            <a:alphaModFix/>
          </a:blip>
          <a:stretch>
            <a:fillRect/>
          </a:stretch>
        </p:blipFill>
        <p:spPr>
          <a:xfrm>
            <a:off x="1450100" y="3321250"/>
            <a:ext cx="2621375" cy="1585524"/>
          </a:xfrm>
          <a:prstGeom prst="rect">
            <a:avLst/>
          </a:prstGeom>
          <a:noFill/>
          <a:ln>
            <a:noFill/>
          </a:ln>
        </p:spPr>
      </p:pic>
      <p:pic>
        <p:nvPicPr>
          <p:cNvPr id="152" name="Google Shape;152;p27"/>
          <p:cNvPicPr preferRelativeResize="0"/>
          <p:nvPr/>
        </p:nvPicPr>
        <p:blipFill>
          <a:blip r:embed="rId6">
            <a:alphaModFix/>
          </a:blip>
          <a:stretch>
            <a:fillRect/>
          </a:stretch>
        </p:blipFill>
        <p:spPr>
          <a:xfrm>
            <a:off x="4475650" y="3338325"/>
            <a:ext cx="2656149" cy="1551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145125" y="3550"/>
            <a:ext cx="88986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DQN based</a:t>
            </a:r>
            <a:r>
              <a:rPr b="1" lang="en" sz="3300"/>
              <a:t> Approach Evaluation</a:t>
            </a:r>
            <a:endParaRPr b="1" sz="3300"/>
          </a:p>
        </p:txBody>
      </p:sp>
      <p:sp>
        <p:nvSpPr>
          <p:cNvPr id="158" name="Google Shape;158;p28"/>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600"/>
              </a:spcAft>
              <a:buNone/>
            </a:pPr>
            <a:r>
              <a:rPr b="1" lang="en" sz="1800"/>
              <a:t>Some more evaluations</a:t>
            </a:r>
            <a:endParaRPr sz="1600"/>
          </a:p>
        </p:txBody>
      </p:sp>
      <p:graphicFrame>
        <p:nvGraphicFramePr>
          <p:cNvPr id="159" name="Google Shape;159;p28"/>
          <p:cNvGraphicFramePr/>
          <p:nvPr/>
        </p:nvGraphicFramePr>
        <p:xfrm>
          <a:off x="952500" y="1428750"/>
          <a:ext cx="3000000" cy="3000000"/>
        </p:xfrm>
        <a:graphic>
          <a:graphicData uri="http://schemas.openxmlformats.org/drawingml/2006/table">
            <a:tbl>
              <a:tblPr>
                <a:noFill/>
                <a:tableStyleId>{F07E1446-5539-4A83-84F3-82DA3EA60ABD}</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lang="en">
                          <a:solidFill>
                            <a:schemeClr val="dk1"/>
                          </a:solidFill>
                        </a:rPr>
                        <a:t>Metric</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Min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Max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Mean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Cumulative</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Reward</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-4.728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-8.3609</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-1.7221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-8610.929</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Emissions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278.4038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175.5157</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Vehicle Delay</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0.030940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87.0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63.455</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Waiting Time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22722.199</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7953.857</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Queue Lengths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87.0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58.9436</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145125" y="-121892"/>
            <a:ext cx="9092400" cy="122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Soft Actor Critic based </a:t>
            </a:r>
            <a:r>
              <a:rPr b="1" lang="en" sz="3300"/>
              <a:t>Approach Evaluation</a:t>
            </a:r>
            <a:endParaRPr b="1" sz="3300"/>
          </a:p>
          <a:p>
            <a:pPr indent="0" lvl="0" marL="0" rtl="0" algn="l">
              <a:spcBef>
                <a:spcPts val="0"/>
              </a:spcBef>
              <a:spcAft>
                <a:spcPts val="0"/>
              </a:spcAft>
              <a:buNone/>
            </a:pPr>
            <a:r>
              <a:rPr lang="en" sz="1400"/>
              <a:t>Link to Kaggle notebook: </a:t>
            </a:r>
            <a:r>
              <a:rPr lang="en" sz="1400" u="sng">
                <a:solidFill>
                  <a:schemeClr val="hlink"/>
                </a:solidFill>
                <a:highlight>
                  <a:schemeClr val="lt1"/>
                </a:highlight>
                <a:hlinkClick r:id="rId3"/>
              </a:rPr>
              <a:t>https://www.kaggle.com/code/riddhich/traffic-light-controller-softactorcritic</a:t>
            </a:r>
            <a:endParaRPr sz="1400">
              <a:highlight>
                <a:schemeClr val="lt1"/>
              </a:highlight>
            </a:endParaRPr>
          </a:p>
        </p:txBody>
      </p:sp>
      <p:sp>
        <p:nvSpPr>
          <p:cNvPr id="165" name="Google Shape;165;p29"/>
          <p:cNvSpPr txBox="1"/>
          <p:nvPr>
            <p:ph type="title"/>
          </p:nvPr>
        </p:nvSpPr>
        <p:spPr>
          <a:xfrm>
            <a:off x="373725" y="9224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600"/>
              </a:spcAft>
              <a:buNone/>
            </a:pPr>
            <a:r>
              <a:rPr b="1" lang="en" sz="1800"/>
              <a:t>Variation of Reward with episode steps </a:t>
            </a:r>
            <a:endParaRPr sz="1600"/>
          </a:p>
        </p:txBody>
      </p:sp>
      <p:pic>
        <p:nvPicPr>
          <p:cNvPr id="166" name="Google Shape;166;p29"/>
          <p:cNvPicPr preferRelativeResize="0"/>
          <p:nvPr/>
        </p:nvPicPr>
        <p:blipFill>
          <a:blip r:embed="rId4">
            <a:alphaModFix/>
          </a:blip>
          <a:stretch>
            <a:fillRect/>
          </a:stretch>
        </p:blipFill>
        <p:spPr>
          <a:xfrm>
            <a:off x="1734875" y="1452150"/>
            <a:ext cx="5947701" cy="3325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Variation of Vehicle Delay, Average Waiting Time, Queue Length and Emissions with episode steps </a:t>
            </a:r>
            <a:endParaRPr sz="1600"/>
          </a:p>
          <a:p>
            <a:pPr indent="0" lvl="0" marL="0" rtl="0" algn="l">
              <a:spcBef>
                <a:spcPts val="600"/>
              </a:spcBef>
              <a:spcAft>
                <a:spcPts val="600"/>
              </a:spcAft>
              <a:buNone/>
            </a:pPr>
            <a:r>
              <a:t/>
            </a:r>
            <a:endParaRPr b="1" sz="1800"/>
          </a:p>
        </p:txBody>
      </p:sp>
      <p:sp>
        <p:nvSpPr>
          <p:cNvPr id="172" name="Google Shape;172;p30"/>
          <p:cNvSpPr txBox="1"/>
          <p:nvPr>
            <p:ph type="title"/>
          </p:nvPr>
        </p:nvSpPr>
        <p:spPr>
          <a:xfrm>
            <a:off x="145125" y="-121892"/>
            <a:ext cx="9092400" cy="122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Soft Actor Critic based Approach Evaluation</a:t>
            </a:r>
            <a:endParaRPr b="1" sz="3300"/>
          </a:p>
        </p:txBody>
      </p:sp>
      <p:pic>
        <p:nvPicPr>
          <p:cNvPr id="173" name="Google Shape;173;p30"/>
          <p:cNvPicPr preferRelativeResize="0"/>
          <p:nvPr/>
        </p:nvPicPr>
        <p:blipFill>
          <a:blip r:embed="rId3">
            <a:alphaModFix/>
          </a:blip>
          <a:stretch>
            <a:fillRect/>
          </a:stretch>
        </p:blipFill>
        <p:spPr>
          <a:xfrm>
            <a:off x="1084175" y="1624250"/>
            <a:ext cx="2785926" cy="1618100"/>
          </a:xfrm>
          <a:prstGeom prst="rect">
            <a:avLst/>
          </a:prstGeom>
          <a:noFill/>
          <a:ln>
            <a:noFill/>
          </a:ln>
        </p:spPr>
      </p:pic>
      <p:pic>
        <p:nvPicPr>
          <p:cNvPr id="174" name="Google Shape;174;p30"/>
          <p:cNvPicPr preferRelativeResize="0"/>
          <p:nvPr/>
        </p:nvPicPr>
        <p:blipFill>
          <a:blip r:embed="rId4">
            <a:alphaModFix/>
          </a:blip>
          <a:stretch>
            <a:fillRect/>
          </a:stretch>
        </p:blipFill>
        <p:spPr>
          <a:xfrm>
            <a:off x="4173602" y="1624252"/>
            <a:ext cx="2592027" cy="1618100"/>
          </a:xfrm>
          <a:prstGeom prst="rect">
            <a:avLst/>
          </a:prstGeom>
          <a:noFill/>
          <a:ln>
            <a:noFill/>
          </a:ln>
        </p:spPr>
      </p:pic>
      <p:pic>
        <p:nvPicPr>
          <p:cNvPr id="175" name="Google Shape;175;p30"/>
          <p:cNvPicPr preferRelativeResize="0"/>
          <p:nvPr/>
        </p:nvPicPr>
        <p:blipFill>
          <a:blip r:embed="rId5">
            <a:alphaModFix/>
          </a:blip>
          <a:stretch>
            <a:fillRect/>
          </a:stretch>
        </p:blipFill>
        <p:spPr>
          <a:xfrm>
            <a:off x="1084175" y="3375725"/>
            <a:ext cx="2785926" cy="1618100"/>
          </a:xfrm>
          <a:prstGeom prst="rect">
            <a:avLst/>
          </a:prstGeom>
          <a:noFill/>
          <a:ln>
            <a:noFill/>
          </a:ln>
        </p:spPr>
      </p:pic>
      <p:pic>
        <p:nvPicPr>
          <p:cNvPr id="176" name="Google Shape;176;p30"/>
          <p:cNvPicPr preferRelativeResize="0"/>
          <p:nvPr/>
        </p:nvPicPr>
        <p:blipFill>
          <a:blip r:embed="rId6">
            <a:alphaModFix/>
          </a:blip>
          <a:stretch>
            <a:fillRect/>
          </a:stretch>
        </p:blipFill>
        <p:spPr>
          <a:xfrm>
            <a:off x="4173599" y="3375724"/>
            <a:ext cx="2592025" cy="16180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600"/>
              </a:spcAft>
              <a:buNone/>
            </a:pPr>
            <a:r>
              <a:rPr b="1" lang="en" sz="1800"/>
              <a:t>Some more evaluations</a:t>
            </a:r>
            <a:endParaRPr sz="1600"/>
          </a:p>
        </p:txBody>
      </p:sp>
      <p:sp>
        <p:nvSpPr>
          <p:cNvPr id="182" name="Google Shape;182;p31"/>
          <p:cNvSpPr txBox="1"/>
          <p:nvPr>
            <p:ph type="title"/>
          </p:nvPr>
        </p:nvSpPr>
        <p:spPr>
          <a:xfrm>
            <a:off x="145125" y="-121892"/>
            <a:ext cx="9092400" cy="122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Soft Actor Critic based Approach Evaluation</a:t>
            </a:r>
            <a:endParaRPr b="1" sz="3300"/>
          </a:p>
        </p:txBody>
      </p:sp>
      <p:graphicFrame>
        <p:nvGraphicFramePr>
          <p:cNvPr id="183" name="Google Shape;183;p31"/>
          <p:cNvGraphicFramePr/>
          <p:nvPr/>
        </p:nvGraphicFramePr>
        <p:xfrm>
          <a:off x="952500" y="1428750"/>
          <a:ext cx="3000000" cy="3000000"/>
        </p:xfrm>
        <a:graphic>
          <a:graphicData uri="http://schemas.openxmlformats.org/drawingml/2006/table">
            <a:tbl>
              <a:tblPr>
                <a:noFill/>
                <a:tableStyleId>{F07E1446-5539-4A83-84F3-82DA3EA60ABD}</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lang="en">
                          <a:solidFill>
                            <a:schemeClr val="dk1"/>
                          </a:solidFill>
                        </a:rPr>
                        <a:t>Metric</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Min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Max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Mean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Cumulative</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Reward</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-0.2564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-0.00111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-0.1255</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-627.935</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Emissions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186.390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91.7013</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Vehicle Delay</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0.0309</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72.599</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53.653</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Waiting Time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683.800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224.694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Queue Lengths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62.0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29.568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45125" y="3550"/>
            <a:ext cx="63678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Motivation</a:t>
            </a:r>
            <a:endParaRPr b="1" sz="3300"/>
          </a:p>
        </p:txBody>
      </p:sp>
      <p:sp>
        <p:nvSpPr>
          <p:cNvPr id="61" name="Google Shape;61;p14"/>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800"/>
              <a:t>Importance of effective traffic management</a:t>
            </a:r>
            <a:endParaRPr b="1" sz="1800"/>
          </a:p>
          <a:p>
            <a:pPr indent="0" lvl="0" marL="0" rtl="0" algn="l">
              <a:lnSpc>
                <a:spcPct val="100000"/>
              </a:lnSpc>
              <a:spcBef>
                <a:spcPts val="600"/>
              </a:spcBef>
              <a:spcAft>
                <a:spcPts val="0"/>
              </a:spcAft>
              <a:buNone/>
            </a:pPr>
            <a:r>
              <a:t/>
            </a:r>
            <a:endParaRPr b="1" sz="200"/>
          </a:p>
          <a:p>
            <a:pPr indent="-317500" lvl="0" marL="457200" rtl="0" algn="l">
              <a:lnSpc>
                <a:spcPct val="100000"/>
              </a:lnSpc>
              <a:spcBef>
                <a:spcPts val="600"/>
              </a:spcBef>
              <a:spcAft>
                <a:spcPts val="0"/>
              </a:spcAft>
              <a:buClr>
                <a:schemeClr val="lt2"/>
              </a:buClr>
              <a:buSzPts val="1400"/>
              <a:buChar char="●"/>
            </a:pPr>
            <a:r>
              <a:rPr lang="en" sz="1400">
                <a:solidFill>
                  <a:schemeClr val="lt2"/>
                </a:solidFill>
              </a:rPr>
              <a:t>Efficient traffic management is crucial for urban planning, environmental sustainability, and public safety. </a:t>
            </a:r>
            <a:endParaRPr sz="1400">
              <a:solidFill>
                <a:schemeClr val="lt2"/>
              </a:solidFill>
            </a:endParaRPr>
          </a:p>
          <a:p>
            <a:pPr indent="-317500" lvl="0" marL="457200" rtl="0" algn="l">
              <a:lnSpc>
                <a:spcPct val="100000"/>
              </a:lnSpc>
              <a:spcBef>
                <a:spcPts val="600"/>
              </a:spcBef>
              <a:spcAft>
                <a:spcPts val="0"/>
              </a:spcAft>
              <a:buClr>
                <a:schemeClr val="lt2"/>
              </a:buClr>
              <a:buSzPts val="1400"/>
              <a:buChar char="●"/>
            </a:pPr>
            <a:r>
              <a:rPr lang="en" sz="1400">
                <a:solidFill>
                  <a:schemeClr val="lt2"/>
                </a:solidFill>
              </a:rPr>
              <a:t>As urban areas grow and vehicle density increases, traffic congestion and related issues such as air pollution and accidents can become significant challenges.</a:t>
            </a:r>
            <a:endParaRPr sz="1400">
              <a:solidFill>
                <a:schemeClr val="lt2"/>
              </a:solidFill>
            </a:endParaRPr>
          </a:p>
          <a:p>
            <a:pPr indent="-317500" lvl="0" marL="457200" rtl="0" algn="l">
              <a:lnSpc>
                <a:spcPct val="100000"/>
              </a:lnSpc>
              <a:spcBef>
                <a:spcPts val="600"/>
              </a:spcBef>
              <a:spcAft>
                <a:spcPts val="0"/>
              </a:spcAft>
              <a:buClr>
                <a:schemeClr val="lt2"/>
              </a:buClr>
              <a:buSzPts val="1400"/>
              <a:buChar char="●"/>
            </a:pPr>
            <a:r>
              <a:rPr lang="en" sz="1400">
                <a:solidFill>
                  <a:schemeClr val="lt2"/>
                </a:solidFill>
              </a:rPr>
              <a:t>Proper traffic management aims to optimize traffic flow, reduce congestion, minimize accidents, and decrease environmental impact.</a:t>
            </a:r>
            <a:endParaRPr sz="1400">
              <a:solidFill>
                <a:schemeClr val="lt2"/>
              </a:solidFill>
            </a:endParaRPr>
          </a:p>
          <a:p>
            <a:pPr indent="0" lvl="0" marL="0" rtl="0" algn="l">
              <a:lnSpc>
                <a:spcPct val="100000"/>
              </a:lnSpc>
              <a:spcBef>
                <a:spcPts val="600"/>
              </a:spcBef>
              <a:spcAft>
                <a:spcPts val="0"/>
              </a:spcAft>
              <a:buNone/>
            </a:pPr>
            <a:r>
              <a:t/>
            </a:r>
            <a:endParaRPr sz="1500"/>
          </a:p>
          <a:p>
            <a:pPr indent="0" lvl="0" marL="0" rtl="0" algn="l">
              <a:lnSpc>
                <a:spcPct val="100000"/>
              </a:lnSpc>
              <a:spcBef>
                <a:spcPts val="600"/>
              </a:spcBef>
              <a:spcAft>
                <a:spcPts val="0"/>
              </a:spcAft>
              <a:buNone/>
            </a:pPr>
            <a:r>
              <a:rPr b="1" lang="en" sz="1800"/>
              <a:t>How can </a:t>
            </a:r>
            <a:r>
              <a:rPr b="1" lang="en" sz="1800"/>
              <a:t>Reinforcement Learning help?</a:t>
            </a:r>
            <a:r>
              <a:rPr b="1" lang="en" sz="1700"/>
              <a:t> </a:t>
            </a:r>
            <a:endParaRPr b="1" sz="1700"/>
          </a:p>
          <a:p>
            <a:pPr indent="0" lvl="0" marL="0" rtl="0" algn="l">
              <a:lnSpc>
                <a:spcPct val="100000"/>
              </a:lnSpc>
              <a:spcBef>
                <a:spcPts val="600"/>
              </a:spcBef>
              <a:spcAft>
                <a:spcPts val="0"/>
              </a:spcAft>
              <a:buNone/>
            </a:pPr>
            <a:r>
              <a:t/>
            </a:r>
            <a:endParaRPr b="1" sz="200"/>
          </a:p>
          <a:p>
            <a:pPr indent="-317500" lvl="0" marL="457200" rtl="0" algn="l">
              <a:lnSpc>
                <a:spcPct val="100000"/>
              </a:lnSpc>
              <a:spcBef>
                <a:spcPts val="600"/>
              </a:spcBef>
              <a:spcAft>
                <a:spcPts val="0"/>
              </a:spcAft>
              <a:buClr>
                <a:schemeClr val="lt2"/>
              </a:buClr>
              <a:buSzPts val="1400"/>
              <a:buChar char="●"/>
            </a:pPr>
            <a:r>
              <a:rPr lang="en" sz="1400">
                <a:solidFill>
                  <a:schemeClr val="lt2"/>
                </a:solidFill>
              </a:rPr>
              <a:t>Reinforcement Learning can be used to dynamically adjust traffic light phases based on real-time traffic conditions.</a:t>
            </a:r>
            <a:endParaRPr sz="1400">
              <a:solidFill>
                <a:schemeClr val="lt2"/>
              </a:solidFill>
            </a:endParaRPr>
          </a:p>
          <a:p>
            <a:pPr indent="-317500" lvl="0" marL="457200" rtl="0" algn="l">
              <a:lnSpc>
                <a:spcPct val="100000"/>
              </a:lnSpc>
              <a:spcBef>
                <a:spcPts val="600"/>
              </a:spcBef>
              <a:spcAft>
                <a:spcPts val="0"/>
              </a:spcAft>
              <a:buClr>
                <a:schemeClr val="lt2"/>
              </a:buClr>
              <a:buSzPts val="1400"/>
              <a:buChar char="●"/>
            </a:pPr>
            <a:r>
              <a:rPr lang="en" sz="1400">
                <a:solidFill>
                  <a:schemeClr val="lt2"/>
                </a:solidFill>
              </a:rPr>
              <a:t>Real-world traffic varies a lot over time. Thus traditional rule-based traffic light control mechanisms (for example: fixed traffic-phase durations) may not always be the optimal approach.</a:t>
            </a:r>
            <a:endParaRPr sz="1400">
              <a:solidFill>
                <a:schemeClr val="lt2"/>
              </a:solidFill>
            </a:endParaRPr>
          </a:p>
          <a:p>
            <a:pPr indent="-317500" lvl="0" marL="457200" rtl="0" algn="l">
              <a:lnSpc>
                <a:spcPct val="100000"/>
              </a:lnSpc>
              <a:spcBef>
                <a:spcPts val="600"/>
              </a:spcBef>
              <a:spcAft>
                <a:spcPts val="0"/>
              </a:spcAft>
              <a:buClr>
                <a:schemeClr val="lt2"/>
              </a:buClr>
              <a:buSzPts val="1400"/>
              <a:buChar char="●"/>
            </a:pPr>
            <a:r>
              <a:rPr lang="en" sz="1400">
                <a:solidFill>
                  <a:schemeClr val="lt2"/>
                </a:solidFill>
              </a:rPr>
              <a:t>RL based techniques can learn to adapt to these dynamic changes in traffic.</a:t>
            </a:r>
            <a:endParaRPr sz="1400">
              <a:solidFill>
                <a:schemeClr val="lt2"/>
              </a:solidFill>
            </a:endParaRPr>
          </a:p>
          <a:p>
            <a:pPr indent="0" lvl="0" marL="0" rtl="0" algn="l">
              <a:lnSpc>
                <a:spcPct val="100000"/>
              </a:lnSpc>
              <a:spcBef>
                <a:spcPts val="600"/>
              </a:spcBef>
              <a:spcAft>
                <a:spcPts val="50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145125" y="3550"/>
            <a:ext cx="88986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DDQN based</a:t>
            </a:r>
            <a:r>
              <a:rPr b="1" lang="en" sz="3300"/>
              <a:t> Approach Evaluation</a:t>
            </a:r>
            <a:endParaRPr b="1" sz="3300"/>
          </a:p>
          <a:p>
            <a:pPr indent="0" lvl="0" marL="0" rtl="0" algn="l">
              <a:spcBef>
                <a:spcPts val="0"/>
              </a:spcBef>
              <a:spcAft>
                <a:spcPts val="0"/>
              </a:spcAft>
              <a:buNone/>
            </a:pPr>
            <a:r>
              <a:rPr lang="en" sz="1400"/>
              <a:t>Link to Kaggle notebook: </a:t>
            </a:r>
            <a:r>
              <a:rPr lang="en" sz="1400" u="sng">
                <a:solidFill>
                  <a:schemeClr val="hlink"/>
                </a:solidFill>
                <a:highlight>
                  <a:schemeClr val="lt1"/>
                </a:highlight>
                <a:hlinkClick r:id="rId3"/>
              </a:rPr>
              <a:t>https://www.kaggle.com/code/riddhic777/traffic-light-controller-ddqn</a:t>
            </a:r>
            <a:endParaRPr sz="1400">
              <a:highlight>
                <a:schemeClr val="lt1"/>
              </a:highlight>
            </a:endParaRPr>
          </a:p>
        </p:txBody>
      </p:sp>
      <p:sp>
        <p:nvSpPr>
          <p:cNvPr id="189" name="Google Shape;189;p32"/>
          <p:cNvSpPr txBox="1"/>
          <p:nvPr>
            <p:ph type="title"/>
          </p:nvPr>
        </p:nvSpPr>
        <p:spPr>
          <a:xfrm>
            <a:off x="373725" y="9224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600"/>
              </a:spcAft>
              <a:buNone/>
            </a:pPr>
            <a:r>
              <a:rPr b="1" lang="en" sz="1800"/>
              <a:t>Variation of Reward with episode steps </a:t>
            </a:r>
            <a:endParaRPr sz="1600"/>
          </a:p>
        </p:txBody>
      </p:sp>
      <p:pic>
        <p:nvPicPr>
          <p:cNvPr id="190" name="Google Shape;190;p32"/>
          <p:cNvPicPr preferRelativeResize="0"/>
          <p:nvPr/>
        </p:nvPicPr>
        <p:blipFill>
          <a:blip r:embed="rId4">
            <a:alphaModFix/>
          </a:blip>
          <a:stretch>
            <a:fillRect/>
          </a:stretch>
        </p:blipFill>
        <p:spPr>
          <a:xfrm>
            <a:off x="1672837" y="1391950"/>
            <a:ext cx="5798325" cy="3552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145125" y="3550"/>
            <a:ext cx="88986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DDQN based</a:t>
            </a:r>
            <a:r>
              <a:rPr b="1" lang="en" sz="3300"/>
              <a:t> Approach Evaluation</a:t>
            </a:r>
            <a:endParaRPr b="1" sz="3300"/>
          </a:p>
        </p:txBody>
      </p:sp>
      <p:sp>
        <p:nvSpPr>
          <p:cNvPr id="196" name="Google Shape;196;p33"/>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Variation of Vehicle Delay, Average Waiting Time, Queue Length and Emissions with episode steps </a:t>
            </a:r>
            <a:endParaRPr sz="1600"/>
          </a:p>
          <a:p>
            <a:pPr indent="0" lvl="0" marL="0" rtl="0" algn="l">
              <a:spcBef>
                <a:spcPts val="600"/>
              </a:spcBef>
              <a:spcAft>
                <a:spcPts val="600"/>
              </a:spcAft>
              <a:buNone/>
            </a:pPr>
            <a:r>
              <a:t/>
            </a:r>
            <a:endParaRPr b="1" sz="1800"/>
          </a:p>
        </p:txBody>
      </p:sp>
      <p:pic>
        <p:nvPicPr>
          <p:cNvPr id="197" name="Google Shape;197;p33"/>
          <p:cNvPicPr preferRelativeResize="0"/>
          <p:nvPr/>
        </p:nvPicPr>
        <p:blipFill>
          <a:blip r:embed="rId3">
            <a:alphaModFix/>
          </a:blip>
          <a:stretch>
            <a:fillRect/>
          </a:stretch>
        </p:blipFill>
        <p:spPr>
          <a:xfrm>
            <a:off x="1362850" y="1564226"/>
            <a:ext cx="2608019" cy="1610850"/>
          </a:xfrm>
          <a:prstGeom prst="rect">
            <a:avLst/>
          </a:prstGeom>
          <a:noFill/>
          <a:ln>
            <a:noFill/>
          </a:ln>
        </p:spPr>
      </p:pic>
      <p:pic>
        <p:nvPicPr>
          <p:cNvPr id="198" name="Google Shape;198;p33"/>
          <p:cNvPicPr preferRelativeResize="0"/>
          <p:nvPr/>
        </p:nvPicPr>
        <p:blipFill>
          <a:blip r:embed="rId4">
            <a:alphaModFix/>
          </a:blip>
          <a:stretch>
            <a:fillRect/>
          </a:stretch>
        </p:blipFill>
        <p:spPr>
          <a:xfrm>
            <a:off x="4256175" y="1546475"/>
            <a:ext cx="2608025" cy="1610850"/>
          </a:xfrm>
          <a:prstGeom prst="rect">
            <a:avLst/>
          </a:prstGeom>
          <a:noFill/>
          <a:ln>
            <a:noFill/>
          </a:ln>
        </p:spPr>
      </p:pic>
      <p:pic>
        <p:nvPicPr>
          <p:cNvPr id="199" name="Google Shape;199;p33"/>
          <p:cNvPicPr preferRelativeResize="0"/>
          <p:nvPr/>
        </p:nvPicPr>
        <p:blipFill>
          <a:blip r:embed="rId5">
            <a:alphaModFix/>
          </a:blip>
          <a:stretch>
            <a:fillRect/>
          </a:stretch>
        </p:blipFill>
        <p:spPr>
          <a:xfrm>
            <a:off x="1362850" y="3392813"/>
            <a:ext cx="2608025" cy="1577462"/>
          </a:xfrm>
          <a:prstGeom prst="rect">
            <a:avLst/>
          </a:prstGeom>
          <a:noFill/>
          <a:ln>
            <a:noFill/>
          </a:ln>
        </p:spPr>
      </p:pic>
      <p:pic>
        <p:nvPicPr>
          <p:cNvPr id="200" name="Google Shape;200;p33"/>
          <p:cNvPicPr preferRelativeResize="0"/>
          <p:nvPr/>
        </p:nvPicPr>
        <p:blipFill>
          <a:blip r:embed="rId6">
            <a:alphaModFix/>
          </a:blip>
          <a:stretch>
            <a:fillRect/>
          </a:stretch>
        </p:blipFill>
        <p:spPr>
          <a:xfrm>
            <a:off x="4256175" y="3392825"/>
            <a:ext cx="2608025" cy="16108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145125" y="3550"/>
            <a:ext cx="88986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DDQN based</a:t>
            </a:r>
            <a:r>
              <a:rPr b="1" lang="en" sz="3300"/>
              <a:t> Approach Evaluation</a:t>
            </a:r>
            <a:endParaRPr b="1" sz="3300"/>
          </a:p>
        </p:txBody>
      </p:sp>
      <p:sp>
        <p:nvSpPr>
          <p:cNvPr id="206" name="Google Shape;206;p34"/>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600"/>
              </a:spcAft>
              <a:buNone/>
            </a:pPr>
            <a:r>
              <a:rPr b="1" lang="en" sz="1800"/>
              <a:t>Some more evaluations</a:t>
            </a:r>
            <a:endParaRPr sz="1600"/>
          </a:p>
        </p:txBody>
      </p:sp>
      <p:graphicFrame>
        <p:nvGraphicFramePr>
          <p:cNvPr id="207" name="Google Shape;207;p34"/>
          <p:cNvGraphicFramePr/>
          <p:nvPr/>
        </p:nvGraphicFramePr>
        <p:xfrm>
          <a:off x="952500" y="1428750"/>
          <a:ext cx="3000000" cy="3000000"/>
        </p:xfrm>
        <a:graphic>
          <a:graphicData uri="http://schemas.openxmlformats.org/drawingml/2006/table">
            <a:tbl>
              <a:tblPr>
                <a:noFill/>
                <a:tableStyleId>{F07E1446-5539-4A83-84F3-82DA3EA60ABD}</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lang="en">
                          <a:solidFill>
                            <a:schemeClr val="dk1"/>
                          </a:solidFill>
                        </a:rPr>
                        <a:t>Metric</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Min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Max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Mean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Cumulative</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Reward</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-3.524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-0.000444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-0.8611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-4305.965</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Emissions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299.169</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141.460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Vehicle Delay</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0.03094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98.998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67.1132</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Waiting Time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16905.999</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3709.446</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Queue Lengths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99.0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58.0814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145125" y="3550"/>
            <a:ext cx="88986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DDPG based</a:t>
            </a:r>
            <a:r>
              <a:rPr b="1" lang="en" sz="3300"/>
              <a:t> Approach Evaluation</a:t>
            </a:r>
            <a:endParaRPr b="1" sz="3300"/>
          </a:p>
          <a:p>
            <a:pPr indent="0" lvl="0" marL="0" rtl="0" algn="l">
              <a:spcBef>
                <a:spcPts val="0"/>
              </a:spcBef>
              <a:spcAft>
                <a:spcPts val="0"/>
              </a:spcAft>
              <a:buNone/>
            </a:pPr>
            <a:r>
              <a:rPr lang="en" sz="1400"/>
              <a:t>Link to Kaggle notebook: </a:t>
            </a:r>
            <a:r>
              <a:rPr lang="en" sz="1400" u="sng">
                <a:solidFill>
                  <a:schemeClr val="hlink"/>
                </a:solidFill>
                <a:highlight>
                  <a:schemeClr val="lt1"/>
                </a:highlight>
                <a:hlinkClick r:id="rId3"/>
              </a:rPr>
              <a:t>https://www.kaggle.com/code/riddhic777/traffic-light-controller-ddpg</a:t>
            </a:r>
            <a:endParaRPr sz="1400">
              <a:highlight>
                <a:schemeClr val="lt1"/>
              </a:highlight>
            </a:endParaRPr>
          </a:p>
        </p:txBody>
      </p:sp>
      <p:sp>
        <p:nvSpPr>
          <p:cNvPr id="213" name="Google Shape;213;p35"/>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600"/>
              </a:spcAft>
              <a:buNone/>
            </a:pPr>
            <a:r>
              <a:rPr b="1" lang="en" sz="1800"/>
              <a:t>Variation of Reward with episode steps </a:t>
            </a:r>
            <a:endParaRPr sz="1600"/>
          </a:p>
        </p:txBody>
      </p:sp>
      <p:pic>
        <p:nvPicPr>
          <p:cNvPr id="214" name="Google Shape;214;p35"/>
          <p:cNvPicPr preferRelativeResize="0"/>
          <p:nvPr/>
        </p:nvPicPr>
        <p:blipFill>
          <a:blip r:embed="rId4">
            <a:alphaModFix/>
          </a:blip>
          <a:stretch>
            <a:fillRect/>
          </a:stretch>
        </p:blipFill>
        <p:spPr>
          <a:xfrm>
            <a:off x="1781700" y="1399950"/>
            <a:ext cx="5854049" cy="3480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145125" y="3550"/>
            <a:ext cx="88986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DDPG based</a:t>
            </a:r>
            <a:r>
              <a:rPr b="1" lang="en" sz="3300"/>
              <a:t> Approach Evaluation</a:t>
            </a:r>
            <a:endParaRPr b="1" sz="3300"/>
          </a:p>
        </p:txBody>
      </p:sp>
      <p:sp>
        <p:nvSpPr>
          <p:cNvPr id="220" name="Google Shape;220;p36"/>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Variation of Vehicle Delay, Average Waiting Time, Queue Length and Emissions with episode steps </a:t>
            </a:r>
            <a:endParaRPr sz="1600"/>
          </a:p>
          <a:p>
            <a:pPr indent="0" lvl="0" marL="0" rtl="0" algn="l">
              <a:spcBef>
                <a:spcPts val="600"/>
              </a:spcBef>
              <a:spcAft>
                <a:spcPts val="600"/>
              </a:spcAft>
              <a:buNone/>
            </a:pPr>
            <a:r>
              <a:t/>
            </a:r>
            <a:endParaRPr b="1" sz="1800"/>
          </a:p>
        </p:txBody>
      </p:sp>
      <p:pic>
        <p:nvPicPr>
          <p:cNvPr id="221" name="Google Shape;221;p36"/>
          <p:cNvPicPr preferRelativeResize="0"/>
          <p:nvPr/>
        </p:nvPicPr>
        <p:blipFill>
          <a:blip r:embed="rId3">
            <a:alphaModFix/>
          </a:blip>
          <a:stretch>
            <a:fillRect/>
          </a:stretch>
        </p:blipFill>
        <p:spPr>
          <a:xfrm>
            <a:off x="1429950" y="1535725"/>
            <a:ext cx="2655249" cy="1640017"/>
          </a:xfrm>
          <a:prstGeom prst="rect">
            <a:avLst/>
          </a:prstGeom>
          <a:noFill/>
          <a:ln>
            <a:noFill/>
          </a:ln>
        </p:spPr>
      </p:pic>
      <p:pic>
        <p:nvPicPr>
          <p:cNvPr id="222" name="Google Shape;222;p36"/>
          <p:cNvPicPr preferRelativeResize="0"/>
          <p:nvPr/>
        </p:nvPicPr>
        <p:blipFill>
          <a:blip r:embed="rId4">
            <a:alphaModFix/>
          </a:blip>
          <a:stretch>
            <a:fillRect/>
          </a:stretch>
        </p:blipFill>
        <p:spPr>
          <a:xfrm>
            <a:off x="4399675" y="1535726"/>
            <a:ext cx="2655249" cy="1640013"/>
          </a:xfrm>
          <a:prstGeom prst="rect">
            <a:avLst/>
          </a:prstGeom>
          <a:noFill/>
          <a:ln>
            <a:noFill/>
          </a:ln>
        </p:spPr>
      </p:pic>
      <p:pic>
        <p:nvPicPr>
          <p:cNvPr id="223" name="Google Shape;223;p36"/>
          <p:cNvPicPr preferRelativeResize="0"/>
          <p:nvPr/>
        </p:nvPicPr>
        <p:blipFill>
          <a:blip r:embed="rId5">
            <a:alphaModFix/>
          </a:blip>
          <a:stretch>
            <a:fillRect/>
          </a:stretch>
        </p:blipFill>
        <p:spPr>
          <a:xfrm>
            <a:off x="1429950" y="3263475"/>
            <a:ext cx="2655251" cy="1606012"/>
          </a:xfrm>
          <a:prstGeom prst="rect">
            <a:avLst/>
          </a:prstGeom>
          <a:noFill/>
          <a:ln>
            <a:noFill/>
          </a:ln>
        </p:spPr>
      </p:pic>
      <p:pic>
        <p:nvPicPr>
          <p:cNvPr id="224" name="Google Shape;224;p36"/>
          <p:cNvPicPr preferRelativeResize="0"/>
          <p:nvPr/>
        </p:nvPicPr>
        <p:blipFill>
          <a:blip r:embed="rId6">
            <a:alphaModFix/>
          </a:blip>
          <a:stretch>
            <a:fillRect/>
          </a:stretch>
        </p:blipFill>
        <p:spPr>
          <a:xfrm>
            <a:off x="4399675" y="3263467"/>
            <a:ext cx="2655249" cy="1640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145125" y="3550"/>
            <a:ext cx="88986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DDPG based</a:t>
            </a:r>
            <a:r>
              <a:rPr b="1" lang="en" sz="3300"/>
              <a:t> Approach Evaluation</a:t>
            </a:r>
            <a:endParaRPr b="1" sz="3300"/>
          </a:p>
        </p:txBody>
      </p:sp>
      <p:sp>
        <p:nvSpPr>
          <p:cNvPr id="230" name="Google Shape;230;p37"/>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600"/>
              </a:spcAft>
              <a:buNone/>
            </a:pPr>
            <a:r>
              <a:rPr b="1" lang="en" sz="1800"/>
              <a:t>Some more evaluations</a:t>
            </a:r>
            <a:endParaRPr sz="1600"/>
          </a:p>
        </p:txBody>
      </p:sp>
      <p:graphicFrame>
        <p:nvGraphicFramePr>
          <p:cNvPr id="231" name="Google Shape;231;p37"/>
          <p:cNvGraphicFramePr/>
          <p:nvPr/>
        </p:nvGraphicFramePr>
        <p:xfrm>
          <a:off x="952500" y="1428750"/>
          <a:ext cx="3000000" cy="3000000"/>
        </p:xfrm>
        <a:graphic>
          <a:graphicData uri="http://schemas.openxmlformats.org/drawingml/2006/table">
            <a:tbl>
              <a:tblPr>
                <a:noFill/>
                <a:tableStyleId>{F07E1446-5539-4A83-84F3-82DA3EA60ABD}</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lang="en">
                          <a:solidFill>
                            <a:schemeClr val="dk1"/>
                          </a:solidFill>
                        </a:rPr>
                        <a:t>Metric</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Min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Max</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Mean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Cumulative</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Reward</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-5.452</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-0.000444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-2.2316</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-11158.1527</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Emissions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293.750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216.068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Vehicle Delay</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0.0309</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101.0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81.8948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Waiting Time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26267.6</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10326.998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Queue Lengths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101.0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rgbClr val="CCCCCC"/>
                          </a:solidFill>
                          <a:latin typeface="Courier New"/>
                          <a:ea typeface="Courier New"/>
                          <a:cs typeface="Courier New"/>
                          <a:sym typeface="Courier New"/>
                        </a:rPr>
                        <a:t>78.9656</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145125" y="3550"/>
            <a:ext cx="63678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Analysis of Results</a:t>
            </a:r>
            <a:endParaRPr b="1" sz="3300"/>
          </a:p>
        </p:txBody>
      </p:sp>
      <p:sp>
        <p:nvSpPr>
          <p:cNvPr id="237" name="Google Shape;237;p38"/>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lt2"/>
                </a:solidFill>
              </a:rPr>
              <a:t>Based on the results obtained above we can observe the following:</a:t>
            </a:r>
            <a:endParaRPr sz="1600">
              <a:solidFill>
                <a:schemeClr val="lt2"/>
              </a:solidFill>
            </a:endParaRPr>
          </a:p>
          <a:p>
            <a:pPr indent="-317500" lvl="0" marL="457200" rtl="0" algn="l">
              <a:spcBef>
                <a:spcPts val="500"/>
              </a:spcBef>
              <a:spcAft>
                <a:spcPts val="0"/>
              </a:spcAft>
              <a:buClr>
                <a:schemeClr val="lt2"/>
              </a:buClr>
              <a:buSzPts val="1400"/>
              <a:buChar char="●"/>
            </a:pPr>
            <a:r>
              <a:rPr lang="en" sz="1400">
                <a:solidFill>
                  <a:schemeClr val="lt2"/>
                </a:solidFill>
              </a:rPr>
              <a:t>Both the DQN and DDQN based approaches don’t change the traffic light phase too much or too quickly. But their evaluation cumulative reward values aren’t great, which might be explained by the fact that these are relatively simpler algorithms.</a:t>
            </a:r>
            <a:endParaRPr sz="1400">
              <a:solidFill>
                <a:schemeClr val="lt2"/>
              </a:solidFill>
            </a:endParaRPr>
          </a:p>
          <a:p>
            <a:pPr indent="-317500" lvl="0" marL="457200" rtl="0" algn="l">
              <a:spcBef>
                <a:spcPts val="600"/>
              </a:spcBef>
              <a:spcAft>
                <a:spcPts val="0"/>
              </a:spcAft>
              <a:buClr>
                <a:schemeClr val="lt2"/>
              </a:buClr>
              <a:buSzPts val="1400"/>
              <a:buChar char="●"/>
            </a:pPr>
            <a:r>
              <a:rPr lang="en" sz="1400">
                <a:solidFill>
                  <a:schemeClr val="lt2"/>
                </a:solidFill>
              </a:rPr>
              <a:t>The performance of DDPG isn’t good, with a very low evaluation cumulative reward value and no occurrence of phase change at all. </a:t>
            </a:r>
            <a:endParaRPr sz="1400">
              <a:solidFill>
                <a:schemeClr val="lt2"/>
              </a:solidFill>
            </a:endParaRPr>
          </a:p>
          <a:p>
            <a:pPr indent="-317500" lvl="0" marL="457200" rtl="0" algn="l">
              <a:spcBef>
                <a:spcPts val="600"/>
              </a:spcBef>
              <a:spcAft>
                <a:spcPts val="0"/>
              </a:spcAft>
              <a:buClr>
                <a:schemeClr val="lt2"/>
              </a:buClr>
              <a:buSzPts val="1400"/>
              <a:buChar char="●"/>
            </a:pPr>
            <a:r>
              <a:rPr lang="en" sz="1400">
                <a:solidFill>
                  <a:schemeClr val="lt2"/>
                </a:solidFill>
              </a:rPr>
              <a:t>The Soft Actor Critic based approach is the best performer and is the only one which beats the baseline (i.e. the fixed timing approach) in terms of all the evaluation metrics.</a:t>
            </a:r>
            <a:endParaRPr sz="1400">
              <a:solidFill>
                <a:schemeClr val="lt2"/>
              </a:solidFill>
            </a:endParaRPr>
          </a:p>
          <a:p>
            <a:pPr indent="-317500" lvl="0" marL="457200" rtl="0" algn="l">
              <a:spcBef>
                <a:spcPts val="600"/>
              </a:spcBef>
              <a:spcAft>
                <a:spcPts val="0"/>
              </a:spcAft>
              <a:buClr>
                <a:schemeClr val="lt2"/>
              </a:buClr>
              <a:buSzPts val="1400"/>
              <a:buChar char="●"/>
            </a:pPr>
            <a:r>
              <a:rPr lang="en" sz="1400">
                <a:solidFill>
                  <a:schemeClr val="lt2"/>
                </a:solidFill>
              </a:rPr>
              <a:t>We can further analyse the plots and metric values given earlier to obtain more insights into the performance of our traffic light control approaches.</a:t>
            </a:r>
            <a:endParaRPr sz="1400">
              <a:solidFill>
                <a:schemeClr val="lt2"/>
              </a:solidFill>
            </a:endParaRPr>
          </a:p>
          <a:p>
            <a:pPr indent="0" lvl="0" marL="0" rtl="0" algn="l">
              <a:spcBef>
                <a:spcPts val="600"/>
              </a:spcBef>
              <a:spcAft>
                <a:spcPts val="0"/>
              </a:spcAft>
              <a:buNone/>
            </a:pPr>
            <a:r>
              <a:t/>
            </a:r>
            <a:endParaRPr sz="500">
              <a:solidFill>
                <a:schemeClr val="lt2"/>
              </a:solidFill>
            </a:endParaRPr>
          </a:p>
          <a:p>
            <a:pPr indent="0" lvl="0" marL="0" rtl="0" algn="l">
              <a:spcBef>
                <a:spcPts val="600"/>
              </a:spcBef>
              <a:spcAft>
                <a:spcPts val="0"/>
              </a:spcAft>
              <a:buNone/>
            </a:pPr>
            <a:r>
              <a:rPr lang="en" sz="1600">
                <a:solidFill>
                  <a:schemeClr val="lt2"/>
                </a:solidFill>
              </a:rPr>
              <a:t>Limitations:</a:t>
            </a:r>
            <a:endParaRPr sz="1600">
              <a:solidFill>
                <a:schemeClr val="lt2"/>
              </a:solidFill>
            </a:endParaRPr>
          </a:p>
          <a:p>
            <a:pPr indent="-317500" lvl="0" marL="457200" rtl="0" algn="l">
              <a:spcBef>
                <a:spcPts val="500"/>
              </a:spcBef>
              <a:spcAft>
                <a:spcPts val="0"/>
              </a:spcAft>
              <a:buClr>
                <a:schemeClr val="lt2"/>
              </a:buClr>
              <a:buSzPts val="1400"/>
              <a:buChar char="●"/>
            </a:pPr>
            <a:r>
              <a:rPr lang="en" sz="1400">
                <a:solidFill>
                  <a:schemeClr val="lt2"/>
                </a:solidFill>
              </a:rPr>
              <a:t>We have tried our best to perform as many experiments as possible. Due to resource and time constraints we weren’t able to train our RL based traffic light control algorithms further. </a:t>
            </a:r>
            <a:endParaRPr sz="1400">
              <a:solidFill>
                <a:schemeClr val="lt2"/>
              </a:solidFill>
            </a:endParaRPr>
          </a:p>
          <a:p>
            <a:pPr indent="-317500" lvl="0" marL="457200" rtl="0" algn="l">
              <a:spcBef>
                <a:spcPts val="600"/>
              </a:spcBef>
              <a:spcAft>
                <a:spcPts val="600"/>
              </a:spcAft>
              <a:buClr>
                <a:schemeClr val="lt2"/>
              </a:buClr>
              <a:buSzPts val="1400"/>
              <a:buChar char="●"/>
            </a:pPr>
            <a:r>
              <a:rPr lang="en" sz="1400">
                <a:solidFill>
                  <a:schemeClr val="lt2"/>
                </a:solidFill>
              </a:rPr>
              <a:t>Upon further training and fine tuning of the state, action and reward formulations, we believe that the RL based approaches can perform even better.</a:t>
            </a:r>
            <a:endParaRPr sz="14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145125" y="3550"/>
            <a:ext cx="63678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State Space</a:t>
            </a:r>
            <a:endParaRPr b="1" sz="3300"/>
          </a:p>
        </p:txBody>
      </p:sp>
      <p:sp>
        <p:nvSpPr>
          <p:cNvPr id="67" name="Google Shape;67;p15"/>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SzPts val="1600"/>
              <a:buChar char="●"/>
            </a:pPr>
            <a:r>
              <a:rPr lang="en" sz="1600"/>
              <a:t>Queue length: </a:t>
            </a:r>
            <a:r>
              <a:rPr lang="en" sz="1600">
                <a:solidFill>
                  <a:schemeClr val="lt2"/>
                </a:solidFill>
              </a:rPr>
              <a:t>A vector representing the queue length (number of halted vehicles) of each lane.</a:t>
            </a:r>
            <a:endParaRPr sz="1600">
              <a:solidFill>
                <a:schemeClr val="lt2"/>
              </a:solidFill>
            </a:endParaRPr>
          </a:p>
          <a:p>
            <a:pPr indent="-330200" lvl="0" marL="457200" rtl="0" algn="l">
              <a:lnSpc>
                <a:spcPct val="100000"/>
              </a:lnSpc>
              <a:spcBef>
                <a:spcPts val="600"/>
              </a:spcBef>
              <a:spcAft>
                <a:spcPts val="0"/>
              </a:spcAft>
              <a:buSzPts val="1600"/>
              <a:buChar char="●"/>
            </a:pPr>
            <a:r>
              <a:rPr lang="en" sz="1600"/>
              <a:t>Vehicle count: </a:t>
            </a:r>
            <a:r>
              <a:rPr lang="en" sz="1600">
                <a:solidFill>
                  <a:schemeClr val="lt2"/>
                </a:solidFill>
              </a:rPr>
              <a:t>A vector representing the total number of vehicles (halted + moving) in each lane.</a:t>
            </a:r>
            <a:endParaRPr sz="1600"/>
          </a:p>
          <a:p>
            <a:pPr indent="-330200" lvl="0" marL="457200" rtl="0" algn="l">
              <a:lnSpc>
                <a:spcPct val="100000"/>
              </a:lnSpc>
              <a:spcBef>
                <a:spcPts val="600"/>
              </a:spcBef>
              <a:spcAft>
                <a:spcPts val="0"/>
              </a:spcAft>
              <a:buSzPts val="1600"/>
              <a:buChar char="●"/>
            </a:pPr>
            <a:r>
              <a:rPr lang="en" sz="1600"/>
              <a:t>Average waiting time: </a:t>
            </a:r>
            <a:r>
              <a:rPr lang="en" sz="1600">
                <a:solidFill>
                  <a:schemeClr val="lt2"/>
                </a:solidFill>
              </a:rPr>
              <a:t>A vector representing the average waiting time of the vehicles in each lane.</a:t>
            </a:r>
            <a:endParaRPr sz="1600"/>
          </a:p>
          <a:p>
            <a:pPr indent="-330200" lvl="0" marL="457200" rtl="0" algn="l">
              <a:lnSpc>
                <a:spcPct val="100000"/>
              </a:lnSpc>
              <a:spcBef>
                <a:spcPts val="600"/>
              </a:spcBef>
              <a:spcAft>
                <a:spcPts val="0"/>
              </a:spcAft>
              <a:buSzPts val="1600"/>
              <a:buChar char="●"/>
            </a:pPr>
            <a:r>
              <a:rPr lang="en" sz="1600"/>
              <a:t>Current phase: </a:t>
            </a:r>
            <a:r>
              <a:rPr lang="en" sz="1600">
                <a:solidFill>
                  <a:schemeClr val="lt2"/>
                </a:solidFill>
              </a:rPr>
              <a:t>A single value (or one-hot encoded vector) representing the current phase of the traffic light system at the road intersection (0 to 11 for our case).</a:t>
            </a:r>
            <a:endParaRPr sz="1600"/>
          </a:p>
          <a:p>
            <a:pPr indent="-330200" lvl="0" marL="457200" rtl="0" algn="l">
              <a:lnSpc>
                <a:spcPct val="100000"/>
              </a:lnSpc>
              <a:spcBef>
                <a:spcPts val="600"/>
              </a:spcBef>
              <a:spcAft>
                <a:spcPts val="0"/>
              </a:spcAft>
              <a:buSzPts val="1600"/>
              <a:buChar char="●"/>
            </a:pPr>
            <a:r>
              <a:rPr lang="en" sz="1600"/>
              <a:t>Next phase: </a:t>
            </a:r>
            <a:r>
              <a:rPr lang="en" sz="1600">
                <a:solidFill>
                  <a:schemeClr val="lt2"/>
                </a:solidFill>
              </a:rPr>
              <a:t>A single value (or one-hot encoded vector) representing the next phase of the traffic light system at the road intersection (0 to 11 for our case).</a:t>
            </a:r>
            <a:endParaRPr sz="1600"/>
          </a:p>
          <a:p>
            <a:pPr indent="-330200" lvl="0" marL="457200" rtl="0" algn="l">
              <a:lnSpc>
                <a:spcPct val="100000"/>
              </a:lnSpc>
              <a:spcBef>
                <a:spcPts val="600"/>
              </a:spcBef>
              <a:spcAft>
                <a:spcPts val="600"/>
              </a:spcAft>
              <a:buSzPts val="1600"/>
              <a:buChar char="●"/>
            </a:pPr>
            <a:r>
              <a:rPr lang="en" sz="1600"/>
              <a:t>Vehicle grid:</a:t>
            </a:r>
            <a:r>
              <a:rPr lang="en" sz="1600"/>
              <a:t> </a:t>
            </a:r>
            <a:r>
              <a:rPr lang="en" sz="1600">
                <a:solidFill>
                  <a:schemeClr val="lt2"/>
                </a:solidFill>
              </a:rPr>
              <a:t>An image/grid representation of vehicles’ positions.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45125" y="3550"/>
            <a:ext cx="63678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Action Space</a:t>
            </a:r>
            <a:endParaRPr b="1" sz="3300"/>
          </a:p>
        </p:txBody>
      </p:sp>
      <p:sp>
        <p:nvSpPr>
          <p:cNvPr id="73" name="Google Shape;73;p16"/>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lt2"/>
                </a:solidFill>
              </a:rPr>
              <a:t>The two possible actions that the RL-agent or any other traffic light control algorithm can take are as follows:</a:t>
            </a:r>
            <a:r>
              <a:rPr lang="en" sz="1600"/>
              <a:t> </a:t>
            </a:r>
            <a:endParaRPr sz="1600"/>
          </a:p>
          <a:p>
            <a:pPr indent="-330200" lvl="0" marL="457200" rtl="0" algn="l">
              <a:spcBef>
                <a:spcPts val="600"/>
              </a:spcBef>
              <a:spcAft>
                <a:spcPts val="0"/>
              </a:spcAft>
              <a:buSzPts val="1600"/>
              <a:buChar char="●"/>
            </a:pPr>
            <a:r>
              <a:rPr lang="en" sz="1600"/>
              <a:t>Action = 1 : </a:t>
            </a:r>
            <a:r>
              <a:rPr lang="en" sz="1600">
                <a:solidFill>
                  <a:schemeClr val="lt2"/>
                </a:solidFill>
              </a:rPr>
              <a:t>This will result in a change in the phase of the traffic light system from the current phase to the next phase.</a:t>
            </a:r>
            <a:endParaRPr sz="1600">
              <a:solidFill>
                <a:schemeClr val="lt2"/>
              </a:solidFill>
            </a:endParaRPr>
          </a:p>
          <a:p>
            <a:pPr indent="-330200" lvl="0" marL="457200" rtl="0" algn="l">
              <a:spcBef>
                <a:spcPts val="600"/>
              </a:spcBef>
              <a:spcAft>
                <a:spcPts val="600"/>
              </a:spcAft>
              <a:buSzPts val="1600"/>
              <a:buChar char="●"/>
            </a:pPr>
            <a:r>
              <a:rPr lang="en" sz="1600"/>
              <a:t>Action = 0 : </a:t>
            </a:r>
            <a:r>
              <a:rPr lang="en" sz="1600">
                <a:solidFill>
                  <a:schemeClr val="lt2"/>
                </a:solidFill>
              </a:rPr>
              <a:t>This will preserve the current phase of the traffic light system.</a:t>
            </a:r>
            <a:endParaRPr sz="16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145125" y="3550"/>
            <a:ext cx="63678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Reward Function D</a:t>
            </a:r>
            <a:r>
              <a:rPr b="1" lang="en" sz="3300"/>
              <a:t>esign</a:t>
            </a:r>
            <a:endParaRPr b="1" sz="3300"/>
          </a:p>
        </p:txBody>
      </p:sp>
      <p:sp>
        <p:nvSpPr>
          <p:cNvPr id="79" name="Google Shape;79;p17"/>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solidFill>
                  <a:schemeClr val="lt2"/>
                </a:solidFill>
              </a:rPr>
              <a:t>Our reward function is a weighted sum of 9 individual “reward factors” each representing some aspect of traffic </a:t>
            </a:r>
            <a:r>
              <a:rPr lang="en" sz="1500">
                <a:solidFill>
                  <a:schemeClr val="lt2"/>
                </a:solidFill>
              </a:rPr>
              <a:t>management</a:t>
            </a:r>
            <a:r>
              <a:rPr lang="en" sz="1500">
                <a:solidFill>
                  <a:schemeClr val="lt2"/>
                </a:solidFill>
              </a:rPr>
              <a:t> that must be optimised:</a:t>
            </a:r>
            <a:endParaRPr sz="1500">
              <a:solidFill>
                <a:schemeClr val="lt2"/>
              </a:solidFill>
            </a:endParaRPr>
          </a:p>
          <a:p>
            <a:pPr indent="-323850" lvl="0" marL="457200" rtl="0" algn="l">
              <a:lnSpc>
                <a:spcPct val="100000"/>
              </a:lnSpc>
              <a:spcBef>
                <a:spcPts val="600"/>
              </a:spcBef>
              <a:spcAft>
                <a:spcPts val="0"/>
              </a:spcAft>
              <a:buSzPts val="1500"/>
              <a:buChar char="●"/>
            </a:pPr>
            <a:r>
              <a:rPr lang="en" sz="1500"/>
              <a:t>Queue Length: </a:t>
            </a:r>
            <a:r>
              <a:rPr lang="en" sz="1500">
                <a:solidFill>
                  <a:schemeClr val="lt2"/>
                </a:solidFill>
              </a:rPr>
              <a:t>Sum of queue lengths of each lane.</a:t>
            </a:r>
            <a:endParaRPr sz="1500">
              <a:solidFill>
                <a:schemeClr val="lt2"/>
              </a:solidFill>
            </a:endParaRPr>
          </a:p>
          <a:p>
            <a:pPr indent="-323850" lvl="0" marL="457200" rtl="0" algn="l">
              <a:lnSpc>
                <a:spcPct val="100000"/>
              </a:lnSpc>
              <a:spcBef>
                <a:spcPts val="600"/>
              </a:spcBef>
              <a:spcAft>
                <a:spcPts val="0"/>
              </a:spcAft>
              <a:buSzPts val="1500"/>
              <a:buChar char="●"/>
            </a:pPr>
            <a:r>
              <a:rPr lang="en" sz="1500"/>
              <a:t>Waiting time: </a:t>
            </a:r>
            <a:r>
              <a:rPr lang="en" sz="1500">
                <a:solidFill>
                  <a:schemeClr val="lt2"/>
                </a:solidFill>
              </a:rPr>
              <a:t>Sum of average waiting times of the vehicles in each lane.</a:t>
            </a:r>
            <a:endParaRPr sz="1500">
              <a:solidFill>
                <a:schemeClr val="lt2"/>
              </a:solidFill>
            </a:endParaRPr>
          </a:p>
          <a:p>
            <a:pPr indent="-323850" lvl="0" marL="457200" rtl="0" algn="l">
              <a:lnSpc>
                <a:spcPct val="100000"/>
              </a:lnSpc>
              <a:spcBef>
                <a:spcPts val="600"/>
              </a:spcBef>
              <a:spcAft>
                <a:spcPts val="0"/>
              </a:spcAft>
              <a:buSzPts val="1500"/>
              <a:buChar char="●"/>
            </a:pPr>
            <a:r>
              <a:rPr lang="en" sz="1500"/>
              <a:t>Phase change: </a:t>
            </a:r>
            <a:r>
              <a:rPr lang="en" sz="1500">
                <a:solidFill>
                  <a:schemeClr val="lt2"/>
                </a:solidFill>
              </a:rPr>
              <a:t>Number of times the phase of the traffic light system changes.</a:t>
            </a:r>
            <a:endParaRPr sz="1500">
              <a:solidFill>
                <a:schemeClr val="lt2"/>
              </a:solidFill>
            </a:endParaRPr>
          </a:p>
          <a:p>
            <a:pPr indent="-323850" lvl="0" marL="457200" rtl="0" algn="l">
              <a:lnSpc>
                <a:spcPct val="100000"/>
              </a:lnSpc>
              <a:spcBef>
                <a:spcPts val="600"/>
              </a:spcBef>
              <a:spcAft>
                <a:spcPts val="0"/>
              </a:spcAft>
              <a:buSzPts val="1500"/>
              <a:buChar char="●"/>
            </a:pPr>
            <a:r>
              <a:rPr lang="en" sz="1500"/>
              <a:t>Vehicle delay: </a:t>
            </a:r>
            <a:r>
              <a:rPr lang="en" sz="1500">
                <a:solidFill>
                  <a:schemeClr val="lt2"/>
                </a:solidFill>
              </a:rPr>
              <a:t>Sum of delay factors for each vehicle. The delay factor for a vehicle is given by DF = (1 - (vehicle’s speed / vehicle’s allowed speed))</a:t>
            </a:r>
            <a:endParaRPr sz="1500">
              <a:solidFill>
                <a:schemeClr val="lt2"/>
              </a:solidFill>
            </a:endParaRPr>
          </a:p>
          <a:p>
            <a:pPr indent="-323850" lvl="0" marL="457200" rtl="0" algn="l">
              <a:lnSpc>
                <a:spcPct val="100000"/>
              </a:lnSpc>
              <a:spcBef>
                <a:spcPts val="600"/>
              </a:spcBef>
              <a:spcAft>
                <a:spcPts val="0"/>
              </a:spcAft>
              <a:buSzPts val="1500"/>
              <a:buChar char="●"/>
            </a:pPr>
            <a:r>
              <a:rPr lang="en" sz="1500"/>
              <a:t>Vehicles passed: </a:t>
            </a:r>
            <a:r>
              <a:rPr lang="en" sz="1500">
                <a:solidFill>
                  <a:schemeClr val="lt2"/>
                </a:solidFill>
              </a:rPr>
              <a:t>Number of vehicles which have reached their destination and are removed from the road network.</a:t>
            </a:r>
            <a:endParaRPr sz="1500">
              <a:solidFill>
                <a:schemeClr val="lt2"/>
              </a:solidFill>
            </a:endParaRPr>
          </a:p>
          <a:p>
            <a:pPr indent="-323850" lvl="0" marL="457200" rtl="0" algn="l">
              <a:lnSpc>
                <a:spcPct val="100000"/>
              </a:lnSpc>
              <a:spcBef>
                <a:spcPts val="600"/>
              </a:spcBef>
              <a:spcAft>
                <a:spcPts val="0"/>
              </a:spcAft>
              <a:buSzPts val="1500"/>
              <a:buChar char="●"/>
            </a:pPr>
            <a:r>
              <a:rPr lang="en" sz="1500"/>
              <a:t>Environmental cost: </a:t>
            </a:r>
            <a:r>
              <a:rPr lang="en" sz="1500">
                <a:solidFill>
                  <a:schemeClr val="lt2"/>
                </a:solidFill>
              </a:rPr>
              <a:t>Sum of CO2 and CO emission rates of all vehicles.</a:t>
            </a:r>
            <a:endParaRPr sz="1500">
              <a:solidFill>
                <a:schemeClr val="lt2"/>
              </a:solidFill>
            </a:endParaRPr>
          </a:p>
          <a:p>
            <a:pPr indent="-323850" lvl="0" marL="457200" rtl="0" algn="l">
              <a:lnSpc>
                <a:spcPct val="100000"/>
              </a:lnSpc>
              <a:spcBef>
                <a:spcPts val="600"/>
              </a:spcBef>
              <a:spcAft>
                <a:spcPts val="0"/>
              </a:spcAft>
              <a:buSzPts val="1500"/>
              <a:buChar char="●"/>
            </a:pPr>
            <a:r>
              <a:rPr lang="en" sz="1500"/>
              <a:t>Sudden phase change: </a:t>
            </a:r>
            <a:r>
              <a:rPr lang="en" sz="1500">
                <a:solidFill>
                  <a:schemeClr val="lt2"/>
                </a:solidFill>
              </a:rPr>
              <a:t>Represents the cases when the traffic light phase changes too quickly.</a:t>
            </a:r>
            <a:endParaRPr sz="1500">
              <a:solidFill>
                <a:schemeClr val="lt2"/>
              </a:solidFill>
            </a:endParaRPr>
          </a:p>
          <a:p>
            <a:pPr indent="-323850" lvl="0" marL="457200" rtl="0" algn="l">
              <a:lnSpc>
                <a:spcPct val="100000"/>
              </a:lnSpc>
              <a:spcBef>
                <a:spcPts val="600"/>
              </a:spcBef>
              <a:spcAft>
                <a:spcPts val="0"/>
              </a:spcAft>
              <a:buSzPts val="1500"/>
              <a:buChar char="●"/>
            </a:pPr>
            <a:r>
              <a:rPr lang="en" sz="1500"/>
              <a:t>Collision: </a:t>
            </a:r>
            <a:r>
              <a:rPr lang="en" sz="1500">
                <a:solidFill>
                  <a:schemeClr val="lt2"/>
                </a:solidFill>
              </a:rPr>
              <a:t>Number of vehicles which were involved in a collision.</a:t>
            </a:r>
            <a:endParaRPr sz="1500">
              <a:solidFill>
                <a:schemeClr val="lt2"/>
              </a:solidFill>
            </a:endParaRPr>
          </a:p>
          <a:p>
            <a:pPr indent="-323850" lvl="0" marL="457200" rtl="0" algn="l">
              <a:lnSpc>
                <a:spcPct val="100000"/>
              </a:lnSpc>
              <a:spcBef>
                <a:spcPts val="600"/>
              </a:spcBef>
              <a:spcAft>
                <a:spcPts val="600"/>
              </a:spcAft>
              <a:buSzPts val="1500"/>
              <a:buChar char="●"/>
            </a:pPr>
            <a:r>
              <a:rPr lang="en" sz="1500"/>
              <a:t>Vehicle travel time: </a:t>
            </a:r>
            <a:r>
              <a:rPr lang="en" sz="1500">
                <a:solidFill>
                  <a:schemeClr val="lt2"/>
                </a:solidFill>
              </a:rPr>
              <a:t>Average time taken by a vehicle to exit the road network after the last action.</a:t>
            </a:r>
            <a:endParaRPr sz="15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145125" y="3550"/>
            <a:ext cx="63678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Reward Function Design</a:t>
            </a:r>
            <a:endParaRPr b="1" sz="3300"/>
          </a:p>
        </p:txBody>
      </p:sp>
      <p:sp>
        <p:nvSpPr>
          <p:cNvPr id="85" name="Google Shape;85;p18"/>
          <p:cNvSpPr txBox="1"/>
          <p:nvPr>
            <p:ph type="title"/>
          </p:nvPr>
        </p:nvSpPr>
        <p:spPr>
          <a:xfrm>
            <a:off x="373725" y="846225"/>
            <a:ext cx="56019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Motivation behind our choice of the reward function:</a:t>
            </a:r>
            <a:endParaRPr b="1" sz="200"/>
          </a:p>
          <a:p>
            <a:pPr indent="-317500" lvl="0" marL="457200" rtl="0" algn="l">
              <a:spcBef>
                <a:spcPts val="600"/>
              </a:spcBef>
              <a:spcAft>
                <a:spcPts val="0"/>
              </a:spcAft>
              <a:buClr>
                <a:schemeClr val="lt2"/>
              </a:buClr>
              <a:buSzPts val="1400"/>
              <a:buChar char="●"/>
            </a:pPr>
            <a:r>
              <a:rPr lang="en" sz="1400">
                <a:solidFill>
                  <a:schemeClr val="lt2"/>
                </a:solidFill>
              </a:rPr>
              <a:t>The image to the right shows the weights that we had assigned to each component of our reward function</a:t>
            </a:r>
            <a:endParaRPr sz="100">
              <a:solidFill>
                <a:schemeClr val="lt2"/>
              </a:solidFill>
            </a:endParaRPr>
          </a:p>
          <a:p>
            <a:pPr indent="-317500" lvl="0" marL="457200" rtl="0" algn="l">
              <a:spcBef>
                <a:spcPts val="600"/>
              </a:spcBef>
              <a:spcAft>
                <a:spcPts val="0"/>
              </a:spcAft>
              <a:buClr>
                <a:schemeClr val="lt2"/>
              </a:buClr>
              <a:buSzPts val="1400"/>
              <a:buChar char="●"/>
            </a:pPr>
            <a:r>
              <a:rPr lang="en" sz="1400">
                <a:solidFill>
                  <a:schemeClr val="lt2"/>
                </a:solidFill>
              </a:rPr>
              <a:t>We wanted to penalise long queues of vehicles, high vehicle waiting times, travel times and delays. Also, our goal was to penalise high emission rates of CO2 and CO, collisions between vehicles. </a:t>
            </a:r>
            <a:endParaRPr sz="1400">
              <a:solidFill>
                <a:schemeClr val="lt2"/>
              </a:solidFill>
            </a:endParaRPr>
          </a:p>
          <a:p>
            <a:pPr indent="-317500" lvl="0" marL="457200" rtl="0" algn="l">
              <a:spcBef>
                <a:spcPts val="600"/>
              </a:spcBef>
              <a:spcAft>
                <a:spcPts val="0"/>
              </a:spcAft>
              <a:buClr>
                <a:schemeClr val="lt2"/>
              </a:buClr>
              <a:buSzPts val="1400"/>
              <a:buChar char="●"/>
            </a:pPr>
            <a:r>
              <a:rPr lang="en" sz="1400">
                <a:solidFill>
                  <a:schemeClr val="lt2"/>
                </a:solidFill>
              </a:rPr>
              <a:t>To prevent the agent from continuously changing the traffic light phase we have discouraged too many phase changes. Also, we don’t want the RL agent to change the phase too quickly (from say a green light suddenly to a yellow/red light). This can lead to traffic accidents and thus “Sudden phase changes” have been heavily penalised.</a:t>
            </a:r>
            <a:endParaRPr sz="1400">
              <a:solidFill>
                <a:schemeClr val="lt2"/>
              </a:solidFill>
            </a:endParaRPr>
          </a:p>
          <a:p>
            <a:pPr indent="-317500" lvl="0" marL="457200" rtl="0" algn="l">
              <a:spcBef>
                <a:spcPts val="600"/>
              </a:spcBef>
              <a:spcAft>
                <a:spcPts val="0"/>
              </a:spcAft>
              <a:buClr>
                <a:schemeClr val="lt2"/>
              </a:buClr>
              <a:buSzPts val="1400"/>
              <a:buChar char="●"/>
            </a:pPr>
            <a:r>
              <a:rPr lang="en" sz="1400">
                <a:solidFill>
                  <a:schemeClr val="lt2"/>
                </a:solidFill>
              </a:rPr>
              <a:t>We have encouraged a high value of “Vehicles passed” as it’s a measure of efficient traffic flow.</a:t>
            </a:r>
            <a:endParaRPr sz="1400">
              <a:solidFill>
                <a:schemeClr val="lt2"/>
              </a:solidFill>
            </a:endParaRPr>
          </a:p>
          <a:p>
            <a:pPr indent="0" lvl="0" marL="0" rtl="0" algn="l">
              <a:spcBef>
                <a:spcPts val="600"/>
              </a:spcBef>
              <a:spcAft>
                <a:spcPts val="600"/>
              </a:spcAft>
              <a:buNone/>
            </a:pPr>
            <a:r>
              <a:t/>
            </a:r>
            <a:endParaRPr b="1" sz="1800"/>
          </a:p>
        </p:txBody>
      </p:sp>
      <p:pic>
        <p:nvPicPr>
          <p:cNvPr id="86" name="Google Shape;86;p18"/>
          <p:cNvPicPr preferRelativeResize="0"/>
          <p:nvPr/>
        </p:nvPicPr>
        <p:blipFill>
          <a:blip r:embed="rId3">
            <a:alphaModFix/>
          </a:blip>
          <a:stretch>
            <a:fillRect/>
          </a:stretch>
        </p:blipFill>
        <p:spPr>
          <a:xfrm>
            <a:off x="6019750" y="2124927"/>
            <a:ext cx="3006025" cy="16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145125" y="3550"/>
            <a:ext cx="88986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SUMO: Simulation of Urban MObility</a:t>
            </a:r>
            <a:endParaRPr b="1" sz="3300"/>
          </a:p>
        </p:txBody>
      </p:sp>
      <p:sp>
        <p:nvSpPr>
          <p:cNvPr id="92" name="Google Shape;92;p19"/>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lt2"/>
              </a:buClr>
              <a:buSzPts val="1400"/>
              <a:buChar char="●"/>
            </a:pPr>
            <a:r>
              <a:rPr lang="en" sz="1400">
                <a:solidFill>
                  <a:schemeClr val="lt2"/>
                </a:solidFill>
              </a:rPr>
              <a:t>SUMO is an open-source traffic simulation software designed for the modeling, analysis, and simulation of transportation systems.</a:t>
            </a:r>
            <a:endParaRPr sz="1400">
              <a:solidFill>
                <a:schemeClr val="lt2"/>
              </a:solidFill>
            </a:endParaRPr>
          </a:p>
          <a:p>
            <a:pPr indent="-317500" lvl="0" marL="457200" rtl="0" algn="l">
              <a:lnSpc>
                <a:spcPct val="100000"/>
              </a:lnSpc>
              <a:spcBef>
                <a:spcPts val="600"/>
              </a:spcBef>
              <a:spcAft>
                <a:spcPts val="600"/>
              </a:spcAft>
              <a:buClr>
                <a:schemeClr val="lt2"/>
              </a:buClr>
              <a:buSzPts val="1400"/>
              <a:buChar char="●"/>
            </a:pPr>
            <a:r>
              <a:rPr lang="en" sz="1400">
                <a:solidFill>
                  <a:schemeClr val="lt2"/>
                </a:solidFill>
              </a:rPr>
              <a:t>We have used SUMO for obtaining synthetic traffic data, which have been used to train, evaluate and analyse various algorithms for “traffic light control”.</a:t>
            </a:r>
            <a:endParaRPr sz="1400">
              <a:solidFill>
                <a:schemeClr val="lt2"/>
              </a:solidFill>
            </a:endParaRPr>
          </a:p>
        </p:txBody>
      </p:sp>
      <p:pic>
        <p:nvPicPr>
          <p:cNvPr id="93" name="Google Shape;93;p19" title="demo.mp4">
            <a:hlinkClick r:id="rId3"/>
          </p:cNvPr>
          <p:cNvPicPr preferRelativeResize="0"/>
          <p:nvPr/>
        </p:nvPicPr>
        <p:blipFill>
          <a:blip r:embed="rId4">
            <a:alphaModFix/>
          </a:blip>
          <a:stretch>
            <a:fillRect/>
          </a:stretch>
        </p:blipFill>
        <p:spPr>
          <a:xfrm>
            <a:off x="1493074" y="2167425"/>
            <a:ext cx="6202724" cy="27001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145125" y="3550"/>
            <a:ext cx="63678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Reward Function Design</a:t>
            </a:r>
            <a:endParaRPr b="1" sz="3300"/>
          </a:p>
        </p:txBody>
      </p:sp>
      <p:sp>
        <p:nvSpPr>
          <p:cNvPr id="99" name="Google Shape;99;p20"/>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Limitations of our reward function:</a:t>
            </a:r>
            <a:endParaRPr b="1" sz="200"/>
          </a:p>
          <a:p>
            <a:pPr indent="-317500" lvl="0" marL="457200" rtl="0" algn="l">
              <a:spcBef>
                <a:spcPts val="600"/>
              </a:spcBef>
              <a:spcAft>
                <a:spcPts val="0"/>
              </a:spcAft>
              <a:buClr>
                <a:schemeClr val="lt2"/>
              </a:buClr>
              <a:buSzPts val="1400"/>
              <a:buChar char="●"/>
            </a:pPr>
            <a:r>
              <a:rPr lang="en" sz="1400">
                <a:solidFill>
                  <a:schemeClr val="lt2"/>
                </a:solidFill>
              </a:rPr>
              <a:t>Since SUMO is a simulation of the real-world traffic environment, it doesn’t model the real world scenario with full accuracy. </a:t>
            </a:r>
            <a:endParaRPr sz="1400">
              <a:solidFill>
                <a:schemeClr val="lt2"/>
              </a:solidFill>
            </a:endParaRPr>
          </a:p>
          <a:p>
            <a:pPr indent="-317500" lvl="0" marL="457200" rtl="0" algn="l">
              <a:spcBef>
                <a:spcPts val="800"/>
              </a:spcBef>
              <a:spcAft>
                <a:spcPts val="0"/>
              </a:spcAft>
              <a:buClr>
                <a:schemeClr val="lt2"/>
              </a:buClr>
              <a:buSzPts val="1400"/>
              <a:buChar char="●"/>
            </a:pPr>
            <a:r>
              <a:rPr lang="en" sz="1400">
                <a:solidFill>
                  <a:schemeClr val="lt2"/>
                </a:solidFill>
              </a:rPr>
              <a:t>In a real-world setting, if we continuously keep on changing the traffic light phase, then we are bound to have many collisions between vehicles. </a:t>
            </a:r>
            <a:br>
              <a:rPr lang="en" sz="1400">
                <a:solidFill>
                  <a:schemeClr val="lt2"/>
                </a:solidFill>
              </a:rPr>
            </a:br>
            <a:r>
              <a:rPr lang="en" sz="1400">
                <a:solidFill>
                  <a:schemeClr val="lt2"/>
                </a:solidFill>
              </a:rPr>
              <a:t>But here in SUMO, we have noticed that it’s practically impossible to make the vehicles collide. The vehicles are programmed such that they slow down to prevent collisions even if the traffic light signal is green. </a:t>
            </a:r>
            <a:endParaRPr sz="1400">
              <a:solidFill>
                <a:schemeClr val="lt2"/>
              </a:solidFill>
            </a:endParaRPr>
          </a:p>
          <a:p>
            <a:pPr indent="-317500" lvl="0" marL="457200" rtl="0" algn="l">
              <a:spcBef>
                <a:spcPts val="800"/>
              </a:spcBef>
              <a:spcAft>
                <a:spcPts val="0"/>
              </a:spcAft>
              <a:buClr>
                <a:schemeClr val="lt2"/>
              </a:buClr>
              <a:buSzPts val="1400"/>
              <a:buChar char="●"/>
            </a:pPr>
            <a:r>
              <a:rPr lang="en" sz="1400">
                <a:solidFill>
                  <a:schemeClr val="lt2"/>
                </a:solidFill>
              </a:rPr>
              <a:t>We decided to keep a penalty for “too many phase changes” and “sudden phase changes”. But it’s a tradeoff. </a:t>
            </a:r>
            <a:br>
              <a:rPr lang="en" sz="1400">
                <a:solidFill>
                  <a:schemeClr val="lt2"/>
                </a:solidFill>
              </a:rPr>
            </a:br>
            <a:r>
              <a:rPr lang="en" sz="1400">
                <a:solidFill>
                  <a:schemeClr val="lt2"/>
                </a:solidFill>
              </a:rPr>
              <a:t>Increase the penalty too much and the agent would prefer not to change the phase, while a small penalty would be ignored by the agent and it would prefer to change the phase quickly.</a:t>
            </a:r>
            <a:endParaRPr sz="1400">
              <a:solidFill>
                <a:schemeClr val="lt2"/>
              </a:solidFill>
            </a:endParaRPr>
          </a:p>
          <a:p>
            <a:pPr indent="-317500" lvl="0" marL="457200" rtl="0" algn="l">
              <a:spcBef>
                <a:spcPts val="800"/>
              </a:spcBef>
              <a:spcAft>
                <a:spcPts val="0"/>
              </a:spcAft>
              <a:buClr>
                <a:schemeClr val="lt2"/>
              </a:buClr>
              <a:buSzPts val="1400"/>
              <a:buChar char="●"/>
            </a:pPr>
            <a:r>
              <a:rPr lang="en" sz="1400">
                <a:solidFill>
                  <a:schemeClr val="lt2"/>
                </a:solidFill>
              </a:rPr>
              <a:t>Thus it was difficult for us to teach the RL agent that it should not change the traffic light phase too quickly. A lot more experiments were needed to figure out the optimal weight factors corresponding to the “Phase change” and “Sudden phase change” reward factors.</a:t>
            </a:r>
            <a:endParaRPr sz="1400">
              <a:solidFill>
                <a:schemeClr val="lt2"/>
              </a:solidFill>
            </a:endParaRPr>
          </a:p>
          <a:p>
            <a:pPr indent="0" lvl="0" marL="0" rtl="0" algn="l">
              <a:lnSpc>
                <a:spcPct val="100000"/>
              </a:lnSpc>
              <a:spcBef>
                <a:spcPts val="800"/>
              </a:spcBef>
              <a:spcAft>
                <a:spcPts val="5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145125" y="3550"/>
            <a:ext cx="7331100" cy="10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t>Traffic Light Control Algorithms</a:t>
            </a:r>
            <a:endParaRPr b="1" sz="3300"/>
          </a:p>
        </p:txBody>
      </p:sp>
      <p:sp>
        <p:nvSpPr>
          <p:cNvPr id="105" name="Google Shape;105;p21"/>
          <p:cNvSpPr txBox="1"/>
          <p:nvPr>
            <p:ph type="title"/>
          </p:nvPr>
        </p:nvSpPr>
        <p:spPr>
          <a:xfrm>
            <a:off x="373725" y="846225"/>
            <a:ext cx="8670000" cy="4764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solidFill>
                  <a:schemeClr val="lt2"/>
                </a:solidFill>
              </a:rPr>
              <a:t>We have applied the following </a:t>
            </a:r>
            <a:r>
              <a:rPr lang="en" sz="1600">
                <a:solidFill>
                  <a:schemeClr val="lt2"/>
                </a:solidFill>
              </a:rPr>
              <a:t>algorithms for traffic light control:</a:t>
            </a:r>
            <a:endParaRPr sz="1600">
              <a:solidFill>
                <a:schemeClr val="lt2"/>
              </a:solidFill>
            </a:endParaRPr>
          </a:p>
          <a:p>
            <a:pPr indent="-330200" lvl="0" marL="457200" rtl="0" algn="l">
              <a:lnSpc>
                <a:spcPct val="100000"/>
              </a:lnSpc>
              <a:spcBef>
                <a:spcPts val="500"/>
              </a:spcBef>
              <a:spcAft>
                <a:spcPts val="0"/>
              </a:spcAft>
              <a:buSzPts val="1600"/>
              <a:buChar char="●"/>
            </a:pPr>
            <a:r>
              <a:rPr lang="en" sz="1600"/>
              <a:t>Fixed timing approach: </a:t>
            </a:r>
            <a:r>
              <a:rPr lang="en" sz="1600">
                <a:solidFill>
                  <a:schemeClr val="lt2"/>
                </a:solidFill>
              </a:rPr>
              <a:t>This approach involves setting a fixed time-table for the traffic-light phase changes. This serves as a perfect baseline to compare with our RL based algorithms.</a:t>
            </a:r>
            <a:endParaRPr sz="1600">
              <a:solidFill>
                <a:schemeClr val="lt2"/>
              </a:solidFill>
            </a:endParaRPr>
          </a:p>
          <a:p>
            <a:pPr indent="-330200" lvl="0" marL="457200" rtl="0" algn="l">
              <a:lnSpc>
                <a:spcPct val="100000"/>
              </a:lnSpc>
              <a:spcBef>
                <a:spcPts val="600"/>
              </a:spcBef>
              <a:spcAft>
                <a:spcPts val="0"/>
              </a:spcAft>
              <a:buSzPts val="1600"/>
              <a:buChar char="●"/>
            </a:pPr>
            <a:r>
              <a:rPr lang="en" sz="1600"/>
              <a:t>DQN based approach: </a:t>
            </a:r>
            <a:r>
              <a:rPr lang="en" sz="1600">
                <a:solidFill>
                  <a:schemeClr val="lt2"/>
                </a:solidFill>
              </a:rPr>
              <a:t>An RL based algorithm based on the Q-learning framework. It features a controllable exploration parameter. Relatively simple approach</a:t>
            </a:r>
            <a:endParaRPr sz="1600">
              <a:solidFill>
                <a:schemeClr val="lt2"/>
              </a:solidFill>
            </a:endParaRPr>
          </a:p>
          <a:p>
            <a:pPr indent="-330200" lvl="0" marL="457200" rtl="0" algn="l">
              <a:lnSpc>
                <a:spcPct val="100000"/>
              </a:lnSpc>
              <a:spcBef>
                <a:spcPts val="600"/>
              </a:spcBef>
              <a:spcAft>
                <a:spcPts val="0"/>
              </a:spcAft>
              <a:buSzPts val="1600"/>
              <a:buChar char="●"/>
            </a:pPr>
            <a:r>
              <a:rPr lang="en" sz="1600"/>
              <a:t>Soft Actor Critic based approach: </a:t>
            </a:r>
            <a:r>
              <a:rPr lang="en" sz="1600">
                <a:solidFill>
                  <a:schemeClr val="lt2"/>
                </a:solidFill>
              </a:rPr>
              <a:t>A RL based approach based on the actor-critic framework. Features entropy based exploration. Relatively complex approach.</a:t>
            </a:r>
            <a:endParaRPr sz="1600">
              <a:solidFill>
                <a:schemeClr val="lt2"/>
              </a:solidFill>
            </a:endParaRPr>
          </a:p>
          <a:p>
            <a:pPr indent="-330200" lvl="0" marL="457200" rtl="0" algn="l">
              <a:lnSpc>
                <a:spcPct val="100000"/>
              </a:lnSpc>
              <a:spcBef>
                <a:spcPts val="600"/>
              </a:spcBef>
              <a:spcAft>
                <a:spcPts val="0"/>
              </a:spcAft>
              <a:buSzPts val="1600"/>
              <a:buChar char="●"/>
            </a:pPr>
            <a:r>
              <a:rPr lang="en" sz="1600"/>
              <a:t>DDQN based approach: </a:t>
            </a:r>
            <a:r>
              <a:rPr lang="en" sz="1600">
                <a:solidFill>
                  <a:schemeClr val="lt2"/>
                </a:solidFill>
              </a:rPr>
              <a:t>Another RL based approach based on the Q-learning framework. Uses two Deep Q-Networks to mitigate the problem of maximisation bias. Also features a controllable exploration parameter.</a:t>
            </a:r>
            <a:endParaRPr sz="1600">
              <a:solidFill>
                <a:schemeClr val="lt2"/>
              </a:solidFill>
            </a:endParaRPr>
          </a:p>
          <a:p>
            <a:pPr indent="-330200" lvl="0" marL="457200" rtl="0" algn="l">
              <a:lnSpc>
                <a:spcPct val="100000"/>
              </a:lnSpc>
              <a:spcBef>
                <a:spcPts val="600"/>
              </a:spcBef>
              <a:spcAft>
                <a:spcPts val="600"/>
              </a:spcAft>
              <a:buSzPts val="1600"/>
              <a:buChar char="●"/>
            </a:pPr>
            <a:r>
              <a:rPr lang="en" sz="1600"/>
              <a:t>DDPG based approach: </a:t>
            </a:r>
            <a:r>
              <a:rPr lang="en" sz="1600">
                <a:solidFill>
                  <a:schemeClr val="lt2"/>
                </a:solidFill>
              </a:rPr>
              <a:t>The Deep Deterministic Policy Gradient approach is another RL based approach based on the actor-critic framework. This is a sample efficient policy gradient algorithm.</a:t>
            </a:r>
            <a:endParaRPr sz="16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