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5" r:id="rId3"/>
    <p:sldId id="257" r:id="rId4"/>
    <p:sldId id="267" r:id="rId5"/>
    <p:sldId id="258" r:id="rId6"/>
    <p:sldId id="266" r:id="rId7"/>
    <p:sldId id="268" r:id="rId8"/>
    <p:sldId id="262"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2ED23-53D1-350A-9547-D938BC65FB22}" v="1085" dt="2023-04-15T11:12:24.300"/>
    <p1510:client id="{617BFEF2-D14D-433A-BDD1-B980D0961E35}" v="847" dt="2023-04-13T21:40:47.862"/>
    <p1510:client id="{A140D7F9-A741-6C72-3207-F3CC46B6BCF8}" v="111" dt="2023-04-14T23:07:35.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885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1548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7339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9312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7962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27862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6513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7041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650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3001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2163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9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64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792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4343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558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4813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222653211"/>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Car Attributes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Riddhi Saha, Patrick Bernabe</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4A06-4639-A52A-BD5D-DA8AB71253CE}"/>
              </a:ext>
            </a:extLst>
          </p:cNvPr>
          <p:cNvSpPr>
            <a:spLocks noGrp="1"/>
          </p:cNvSpPr>
          <p:nvPr>
            <p:ph type="title"/>
          </p:nvPr>
        </p:nvSpPr>
        <p:spPr/>
        <p:txBody>
          <a:bodyPr/>
          <a:lstStyle/>
          <a:p>
            <a:r>
              <a:rPr lang="en-US" dirty="0"/>
              <a:t>Car Data Summary</a:t>
            </a:r>
          </a:p>
        </p:txBody>
      </p:sp>
      <p:sp>
        <p:nvSpPr>
          <p:cNvPr id="3" name="Content Placeholder 2">
            <a:extLst>
              <a:ext uri="{FF2B5EF4-FFF2-40B4-BE49-F238E27FC236}">
                <a16:creationId xmlns:a16="http://schemas.microsoft.com/office/drawing/2014/main" id="{74F7F42B-D54E-5B9A-01CE-6BDCBD0BEBDC}"/>
              </a:ext>
            </a:extLst>
          </p:cNvPr>
          <p:cNvSpPr>
            <a:spLocks noGrp="1"/>
          </p:cNvSpPr>
          <p:nvPr>
            <p:ph idx="1"/>
          </p:nvPr>
        </p:nvSpPr>
        <p:spPr>
          <a:xfrm>
            <a:off x="645132" y="1619250"/>
            <a:ext cx="9404722" cy="4629149"/>
          </a:xfrm>
        </p:spPr>
        <p:txBody>
          <a:bodyPr/>
          <a:lstStyle/>
          <a:p>
            <a:r>
              <a:rPr lang="en-US" dirty="0">
                <a:effectLst/>
                <a:latin typeface="Calibri" panose="020F0502020204030204" pitchFamily="34" charset="0"/>
                <a:ea typeface="Calibri" panose="020F0502020204030204" pitchFamily="34" charset="0"/>
                <a:cs typeface="Calibri" panose="020F0502020204030204" pitchFamily="34" charset="0"/>
              </a:rPr>
              <a:t>Overall, the dataset contained a lot of similar values and outcomes as shown in our bar and one specific pie chart. The dataset had less variations in values which made it difficult to do more in-depth analysis on the data set. For example, values that exceeded the count of 4 were just labeled as '5more' instead of holding actual specific numerical values. After replacing them with the mean, we calculated and analyzed the data and viewed many aspects of the data had almost the same number of class values. With that being said, the data held more cars that were 'unacceptable' than 'acceptable', because the variation for car prices were heavily favored on the high end (“</a:t>
            </a:r>
            <a:r>
              <a:rPr lang="en-US" dirty="0" err="1">
                <a:effectLst/>
                <a:latin typeface="Calibri" panose="020F0502020204030204" pitchFamily="34" charset="0"/>
                <a:ea typeface="Calibri" panose="020F0502020204030204" pitchFamily="34" charset="0"/>
                <a:cs typeface="Calibri" panose="020F0502020204030204" pitchFamily="34" charset="0"/>
              </a:rPr>
              <a:t>vhigh</a:t>
            </a:r>
            <a:r>
              <a:rPr lang="en-US" dirty="0">
                <a:effectLst/>
                <a:latin typeface="Calibri" panose="020F0502020204030204" pitchFamily="34" charset="0"/>
                <a:ea typeface="Calibri" panose="020F0502020204030204" pitchFamily="34" charset="0"/>
                <a:cs typeface="Calibri" panose="020F0502020204030204" pitchFamily="34" charset="0"/>
              </a:rPr>
              <a:t>”, “high”). In terms of improvement, the data set can be improved by doing further research on the cars in the dataset and replacing values in columns where the data set had vague estimations.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542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959A-FAE9-BEE6-6936-48973F6442C0}"/>
              </a:ext>
            </a:extLst>
          </p:cNvPr>
          <p:cNvSpPr>
            <a:spLocks noGrp="1"/>
          </p:cNvSpPr>
          <p:nvPr>
            <p:ph type="title"/>
          </p:nvPr>
        </p:nvSpPr>
        <p:spPr/>
        <p:txBody>
          <a:bodyPr/>
          <a:lstStyle/>
          <a:p>
            <a:r>
              <a:rPr lang="en-US" dirty="0">
                <a:solidFill>
                  <a:srgbClr val="FF0000"/>
                </a:solidFill>
                <a:highlight>
                  <a:srgbClr val="00FF00"/>
                </a:highlight>
              </a:rPr>
              <a:t>About Data Set</a:t>
            </a:r>
          </a:p>
        </p:txBody>
      </p:sp>
      <p:pic>
        <p:nvPicPr>
          <p:cNvPr id="5" name="Content Placeholder 4">
            <a:extLst>
              <a:ext uri="{FF2B5EF4-FFF2-40B4-BE49-F238E27FC236}">
                <a16:creationId xmlns:a16="http://schemas.microsoft.com/office/drawing/2014/main" id="{0B9CADE7-B17F-50BA-9F66-4B2FBFCA063C}"/>
              </a:ext>
            </a:extLst>
          </p:cNvPr>
          <p:cNvPicPr>
            <a:picLocks noGrp="1" noChangeAspect="1"/>
          </p:cNvPicPr>
          <p:nvPr>
            <p:ph idx="1"/>
          </p:nvPr>
        </p:nvPicPr>
        <p:blipFill>
          <a:blip r:embed="rId2"/>
          <a:stretch>
            <a:fillRect/>
          </a:stretch>
        </p:blipFill>
        <p:spPr>
          <a:xfrm>
            <a:off x="1104900" y="1383969"/>
            <a:ext cx="3838575" cy="3620784"/>
          </a:xfrm>
        </p:spPr>
      </p:pic>
      <p:sp>
        <p:nvSpPr>
          <p:cNvPr id="7" name="TextBox 6">
            <a:extLst>
              <a:ext uri="{FF2B5EF4-FFF2-40B4-BE49-F238E27FC236}">
                <a16:creationId xmlns:a16="http://schemas.microsoft.com/office/drawing/2014/main" id="{F8E38368-20E3-E6BB-7C8F-34600B673919}"/>
              </a:ext>
            </a:extLst>
          </p:cNvPr>
          <p:cNvSpPr txBox="1"/>
          <p:nvPr/>
        </p:nvSpPr>
        <p:spPr>
          <a:xfrm>
            <a:off x="5591175" y="1853248"/>
            <a:ext cx="6096000" cy="2585323"/>
          </a:xfrm>
          <a:prstGeom prst="rect">
            <a:avLst/>
          </a:prstGeom>
          <a:noFill/>
        </p:spPr>
        <p:txBody>
          <a:bodyPr wrap="square">
            <a:spAutoFit/>
          </a:bodyPr>
          <a:lstStyle/>
          <a:p>
            <a:r>
              <a:rPr lang="en-US" dirty="0"/>
              <a:t>Attribute Values: ( 7Attributes in Total)</a:t>
            </a:r>
          </a:p>
          <a:p>
            <a:endParaRPr lang="en-US" dirty="0"/>
          </a:p>
          <a:p>
            <a:r>
              <a:rPr lang="en-US" dirty="0"/>
              <a:t>   buying  :   v-high, high, med, low</a:t>
            </a:r>
          </a:p>
          <a:p>
            <a:r>
              <a:rPr lang="en-US" dirty="0"/>
              <a:t>   </a:t>
            </a:r>
            <a:r>
              <a:rPr lang="en-US" dirty="0" err="1"/>
              <a:t>maint</a:t>
            </a:r>
            <a:r>
              <a:rPr lang="en-US" dirty="0"/>
              <a:t>  :   v-high, high, med, low</a:t>
            </a:r>
          </a:p>
          <a:p>
            <a:r>
              <a:rPr lang="en-US" dirty="0"/>
              <a:t>   doors :      2, 3, 4, 5-more</a:t>
            </a:r>
          </a:p>
          <a:p>
            <a:r>
              <a:rPr lang="en-US" dirty="0"/>
              <a:t>   persons :   2, 4, more</a:t>
            </a:r>
          </a:p>
          <a:p>
            <a:r>
              <a:rPr lang="en-US" dirty="0"/>
              <a:t>   </a:t>
            </a:r>
            <a:r>
              <a:rPr lang="en-US" dirty="0" err="1"/>
              <a:t>lug_boot</a:t>
            </a:r>
            <a:r>
              <a:rPr lang="en-US" dirty="0"/>
              <a:t> :  small, med, big</a:t>
            </a:r>
          </a:p>
          <a:p>
            <a:r>
              <a:rPr lang="en-US" dirty="0"/>
              <a:t>   safety : low, med, high</a:t>
            </a:r>
          </a:p>
          <a:p>
            <a:r>
              <a:rPr lang="en-US" dirty="0"/>
              <a:t>   class : acc, </a:t>
            </a:r>
            <a:r>
              <a:rPr lang="en-US" dirty="0" err="1"/>
              <a:t>unacc</a:t>
            </a:r>
            <a:endParaRPr lang="en-US" dirty="0"/>
          </a:p>
        </p:txBody>
      </p:sp>
    </p:spTree>
    <p:extLst>
      <p:ext uri="{BB962C8B-B14F-4D97-AF65-F5344CB8AC3E}">
        <p14:creationId xmlns:p14="http://schemas.microsoft.com/office/powerpoint/2010/main" val="402643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0D82-1B44-6C3D-C459-C45E8376BBB7}"/>
              </a:ext>
            </a:extLst>
          </p:cNvPr>
          <p:cNvSpPr>
            <a:spLocks noGrp="1"/>
          </p:cNvSpPr>
          <p:nvPr>
            <p:ph type="title"/>
          </p:nvPr>
        </p:nvSpPr>
        <p:spPr/>
        <p:txBody>
          <a:bodyPr/>
          <a:lstStyle/>
          <a:p>
            <a:r>
              <a:rPr lang="en-US" sz="3600" dirty="0">
                <a:solidFill>
                  <a:srgbClr val="FF0000"/>
                </a:solidFill>
                <a:highlight>
                  <a:srgbClr val="00FF00"/>
                </a:highlight>
                <a:cs typeface="Calibri Light"/>
              </a:rPr>
              <a:t>Cleaning the Data</a:t>
            </a:r>
            <a:endParaRPr lang="en-US" sz="3600" dirty="0">
              <a:solidFill>
                <a:srgbClr val="FF0000"/>
              </a:solidFill>
              <a:highlight>
                <a:srgbClr val="00FF00"/>
              </a:highlight>
            </a:endParaRPr>
          </a:p>
        </p:txBody>
      </p:sp>
      <p:sp>
        <p:nvSpPr>
          <p:cNvPr id="3" name="Content Placeholder 2">
            <a:extLst>
              <a:ext uri="{FF2B5EF4-FFF2-40B4-BE49-F238E27FC236}">
                <a16:creationId xmlns:a16="http://schemas.microsoft.com/office/drawing/2014/main" id="{7DA34F92-4AA2-7D10-9990-5C39DE1B1D79}"/>
              </a:ext>
            </a:extLst>
          </p:cNvPr>
          <p:cNvSpPr>
            <a:spLocks noGrp="1"/>
          </p:cNvSpPr>
          <p:nvPr>
            <p:ph idx="1"/>
          </p:nvPr>
        </p:nvSpPr>
        <p:spPr>
          <a:xfrm>
            <a:off x="645130" y="1362076"/>
            <a:ext cx="11051570" cy="4276724"/>
          </a:xfrm>
        </p:spPr>
        <p:txBody>
          <a:bodyPr vert="horz" lIns="91440" tIns="45720" rIns="91440" bIns="45720" rtlCol="0" anchor="t">
            <a:normAutofit/>
          </a:bodyPr>
          <a:lstStyle/>
          <a:p>
            <a:r>
              <a:rPr lang="en-US" dirty="0">
                <a:latin typeface="Calibri"/>
                <a:cs typeface="Calibri"/>
              </a:rPr>
              <a:t>We first assigned column header for each feature , in order to organize the data set values.</a:t>
            </a:r>
          </a:p>
          <a:p>
            <a:r>
              <a:rPr lang="en-US" dirty="0">
                <a:latin typeface="Calibri"/>
                <a:cs typeface="Calibri"/>
              </a:rPr>
              <a:t>Next we replaced the words for acc and </a:t>
            </a:r>
            <a:r>
              <a:rPr lang="en-US" dirty="0" err="1">
                <a:latin typeface="Calibri"/>
                <a:cs typeface="Calibri"/>
              </a:rPr>
              <a:t>unacc</a:t>
            </a:r>
            <a:r>
              <a:rPr lang="en-US" dirty="0">
                <a:latin typeface="Calibri"/>
                <a:cs typeface="Calibri"/>
              </a:rPr>
              <a:t> to acceptable and unacceptable because the abbreviations were unclear.</a:t>
            </a:r>
          </a:p>
          <a:p>
            <a:r>
              <a:rPr lang="en-US" dirty="0">
                <a:latin typeface="Calibri"/>
                <a:cs typeface="Calibri"/>
              </a:rPr>
              <a:t>We checked and cleared duplicates.</a:t>
            </a:r>
          </a:p>
          <a:p>
            <a:r>
              <a:rPr lang="en-US" dirty="0">
                <a:latin typeface="Calibri"/>
                <a:cs typeface="Calibri"/>
              </a:rPr>
              <a:t>We also fixed two more columns which was the number of people that could fit into a car and the number of doors by taking the mean of the doors and people and replacing them in place of string data in the column so that we can change the column type to float/ stringer for further statistical analysis </a:t>
            </a:r>
          </a:p>
        </p:txBody>
      </p:sp>
      <p:pic>
        <p:nvPicPr>
          <p:cNvPr id="4" name="Content Placeholder 4">
            <a:extLst>
              <a:ext uri="{FF2B5EF4-FFF2-40B4-BE49-F238E27FC236}">
                <a16:creationId xmlns:a16="http://schemas.microsoft.com/office/drawing/2014/main" id="{BF681A50-DC1D-FD43-DCEC-8E8F266A3578}"/>
              </a:ext>
            </a:extLst>
          </p:cNvPr>
          <p:cNvPicPr>
            <a:picLocks noChangeAspect="1"/>
          </p:cNvPicPr>
          <p:nvPr/>
        </p:nvPicPr>
        <p:blipFill>
          <a:blip r:embed="rId2"/>
          <a:stretch>
            <a:fillRect/>
          </a:stretch>
        </p:blipFill>
        <p:spPr>
          <a:xfrm>
            <a:off x="1943101" y="3941285"/>
            <a:ext cx="2829797" cy="2669242"/>
          </a:xfrm>
          <a:prstGeom prst="rect">
            <a:avLst/>
          </a:prstGeom>
        </p:spPr>
      </p:pic>
      <p:sp>
        <p:nvSpPr>
          <p:cNvPr id="5" name="Arrow: Right 4">
            <a:extLst>
              <a:ext uri="{FF2B5EF4-FFF2-40B4-BE49-F238E27FC236}">
                <a16:creationId xmlns:a16="http://schemas.microsoft.com/office/drawing/2014/main" id="{BC41850A-9CE2-B063-C06B-D07F99F1879B}"/>
              </a:ext>
            </a:extLst>
          </p:cNvPr>
          <p:cNvSpPr/>
          <p:nvPr/>
        </p:nvSpPr>
        <p:spPr>
          <a:xfrm>
            <a:off x="4656440" y="4914900"/>
            <a:ext cx="1524000" cy="581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327BF10-69AD-7F52-242E-F0D460CDFF7A}"/>
              </a:ext>
            </a:extLst>
          </p:cNvPr>
          <p:cNvPicPr>
            <a:picLocks noChangeAspect="1"/>
          </p:cNvPicPr>
          <p:nvPr/>
        </p:nvPicPr>
        <p:blipFill>
          <a:blip r:embed="rId3"/>
          <a:stretch>
            <a:fillRect/>
          </a:stretch>
        </p:blipFill>
        <p:spPr>
          <a:xfrm>
            <a:off x="6180440" y="4117586"/>
            <a:ext cx="5592694" cy="2316639"/>
          </a:xfrm>
          <a:prstGeom prst="rect">
            <a:avLst/>
          </a:prstGeom>
        </p:spPr>
      </p:pic>
    </p:spTree>
    <p:extLst>
      <p:ext uri="{BB962C8B-B14F-4D97-AF65-F5344CB8AC3E}">
        <p14:creationId xmlns:p14="http://schemas.microsoft.com/office/powerpoint/2010/main" val="229872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9B15-0063-70AD-9E26-F49A368BE709}"/>
              </a:ext>
            </a:extLst>
          </p:cNvPr>
          <p:cNvSpPr>
            <a:spLocks noGrp="1"/>
          </p:cNvSpPr>
          <p:nvPr>
            <p:ph type="title"/>
          </p:nvPr>
        </p:nvSpPr>
        <p:spPr/>
        <p:txBody>
          <a:bodyPr/>
          <a:lstStyle/>
          <a:p>
            <a:r>
              <a:rPr lang="en-US" dirty="0">
                <a:solidFill>
                  <a:srgbClr val="FF0000"/>
                </a:solidFill>
                <a:highlight>
                  <a:srgbClr val="00FF00"/>
                </a:highlight>
              </a:rPr>
              <a:t>Adding a Column</a:t>
            </a:r>
          </a:p>
        </p:txBody>
      </p:sp>
      <p:sp>
        <p:nvSpPr>
          <p:cNvPr id="3" name="Content Placeholder 2">
            <a:extLst>
              <a:ext uri="{FF2B5EF4-FFF2-40B4-BE49-F238E27FC236}">
                <a16:creationId xmlns:a16="http://schemas.microsoft.com/office/drawing/2014/main" id="{42897F31-2CE9-D4E7-9379-F9C5E25C43D0}"/>
              </a:ext>
            </a:extLst>
          </p:cNvPr>
          <p:cNvSpPr>
            <a:spLocks noGrp="1"/>
          </p:cNvSpPr>
          <p:nvPr>
            <p:ph idx="1"/>
          </p:nvPr>
        </p:nvSpPr>
        <p:spPr>
          <a:xfrm>
            <a:off x="1104293" y="1633818"/>
            <a:ext cx="8946541" cy="4195481"/>
          </a:xfrm>
        </p:spPr>
        <p:txBody>
          <a:bodyPr/>
          <a:lstStyle/>
          <a:p>
            <a:r>
              <a:rPr lang="en-US" dirty="0"/>
              <a:t>We added a column to categorize the different type of cars for example car with 2 seats we named them coupe and cars with 3 seats we named them hatchbacks and cars with 4 seats we named them sedan and more than 4 seats were named family hatchbacks. This was to firstly avoid confusion because 2 and 3 doors cars essentially have 2 doors but the difference is in their bonnet. </a:t>
            </a:r>
          </a:p>
          <a:p>
            <a:endParaRPr lang="en-US" dirty="0"/>
          </a:p>
          <a:p>
            <a:endParaRPr lang="en-US" dirty="0"/>
          </a:p>
        </p:txBody>
      </p:sp>
      <p:pic>
        <p:nvPicPr>
          <p:cNvPr id="5" name="Picture 4">
            <a:extLst>
              <a:ext uri="{FF2B5EF4-FFF2-40B4-BE49-F238E27FC236}">
                <a16:creationId xmlns:a16="http://schemas.microsoft.com/office/drawing/2014/main" id="{983E7396-9A72-45DA-2A5C-570C68B59CBF}"/>
              </a:ext>
            </a:extLst>
          </p:cNvPr>
          <p:cNvPicPr>
            <a:picLocks noChangeAspect="1"/>
          </p:cNvPicPr>
          <p:nvPr/>
        </p:nvPicPr>
        <p:blipFill>
          <a:blip r:embed="rId2"/>
          <a:stretch>
            <a:fillRect/>
          </a:stretch>
        </p:blipFill>
        <p:spPr>
          <a:xfrm>
            <a:off x="1419409" y="3623982"/>
            <a:ext cx="7858125" cy="2438400"/>
          </a:xfrm>
          <a:prstGeom prst="rect">
            <a:avLst/>
          </a:prstGeom>
        </p:spPr>
      </p:pic>
    </p:spTree>
    <p:extLst>
      <p:ext uri="{BB962C8B-B14F-4D97-AF65-F5344CB8AC3E}">
        <p14:creationId xmlns:p14="http://schemas.microsoft.com/office/powerpoint/2010/main" val="165374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56E1-7938-CC66-3F0D-A0377363F3A2}"/>
              </a:ext>
            </a:extLst>
          </p:cNvPr>
          <p:cNvSpPr>
            <a:spLocks noGrp="1"/>
          </p:cNvSpPr>
          <p:nvPr>
            <p:ph type="title"/>
          </p:nvPr>
        </p:nvSpPr>
        <p:spPr/>
        <p:txBody>
          <a:bodyPr/>
          <a:lstStyle/>
          <a:p>
            <a:r>
              <a:rPr lang="en-US" dirty="0">
                <a:solidFill>
                  <a:srgbClr val="FF0000"/>
                </a:solidFill>
                <a:highlight>
                  <a:srgbClr val="00FF00"/>
                </a:highlight>
                <a:cs typeface="Calibri Light"/>
              </a:rPr>
              <a:t>Statistics</a:t>
            </a:r>
            <a:r>
              <a:rPr lang="en-US" dirty="0">
                <a:highlight>
                  <a:srgbClr val="00FF00"/>
                </a:highlight>
                <a:cs typeface="Calibri Light"/>
              </a:rPr>
              <a:t> </a:t>
            </a:r>
            <a:endParaRPr lang="en-US" dirty="0">
              <a:highlight>
                <a:srgbClr val="00FF00"/>
              </a:highlight>
            </a:endParaRPr>
          </a:p>
        </p:txBody>
      </p:sp>
      <p:sp>
        <p:nvSpPr>
          <p:cNvPr id="3" name="Content Placeholder 2">
            <a:extLst>
              <a:ext uri="{FF2B5EF4-FFF2-40B4-BE49-F238E27FC236}">
                <a16:creationId xmlns:a16="http://schemas.microsoft.com/office/drawing/2014/main" id="{1A44E319-F0DF-F8C9-2266-312AE4787BF6}"/>
              </a:ext>
            </a:extLst>
          </p:cNvPr>
          <p:cNvSpPr>
            <a:spLocks noGrp="1"/>
          </p:cNvSpPr>
          <p:nvPr>
            <p:ph idx="1"/>
          </p:nvPr>
        </p:nvSpPr>
        <p:spPr>
          <a:xfrm>
            <a:off x="762000" y="1314450"/>
            <a:ext cx="9715500" cy="5090832"/>
          </a:xfrm>
        </p:spPr>
        <p:txBody>
          <a:bodyPr vert="horz" lIns="91440" tIns="45720" rIns="91440" bIns="45720" rtlCol="0" anchor="t">
            <a:normAutofit fontScale="85000" lnSpcReduction="20000"/>
          </a:bodyPr>
          <a:lstStyle/>
          <a:p>
            <a:r>
              <a:rPr lang="en-US" sz="2600" dirty="0"/>
              <a:t>In our code we calculated the values for the mean, median, mode, and standard deviation for specific values in data that displayed </a:t>
            </a:r>
            <a:br>
              <a:rPr lang="en-US" sz="2600" dirty="0"/>
            </a:br>
            <a:r>
              <a:rPr lang="en-US" sz="2600" dirty="0"/>
              <a:t>a rational comparison.</a:t>
            </a:r>
          </a:p>
          <a:p>
            <a:r>
              <a:rPr lang="en-US" sz="2600" dirty="0"/>
              <a:t> Calculated the mean, median, mode and standard deviations for the number of doors column.</a:t>
            </a:r>
          </a:p>
          <a:p>
            <a:endParaRPr lang="en-US" dirty="0"/>
          </a:p>
          <a:p>
            <a:endParaRPr lang="en-US" dirty="0"/>
          </a:p>
          <a:p>
            <a:endParaRPr lang="en-US" dirty="0"/>
          </a:p>
          <a:p>
            <a:endParaRPr lang="en-US" dirty="0"/>
          </a:p>
          <a:p>
            <a:endParaRPr lang="en-US" dirty="0"/>
          </a:p>
          <a:p>
            <a:pPr marL="0" indent="0">
              <a:buNone/>
            </a:pPr>
            <a:endParaRPr lang="en-US" dirty="0"/>
          </a:p>
          <a:p>
            <a:r>
              <a:rPr lang="en-US" sz="2800" dirty="0"/>
              <a:t>Calculated mode for luggage boot size.</a:t>
            </a:r>
          </a:p>
          <a:p>
            <a:endParaRPr lang="en-US" dirty="0"/>
          </a:p>
          <a:p>
            <a:pPr marL="0" indent="0">
              <a:buNone/>
            </a:pPr>
            <a:r>
              <a:rPr lang="en-US" dirty="0"/>
              <a:t> </a:t>
            </a:r>
            <a:br>
              <a:rPr lang="en-US" dirty="0"/>
            </a:br>
            <a:endParaRPr lang="en-US" dirty="0"/>
          </a:p>
        </p:txBody>
      </p:sp>
      <p:pic>
        <p:nvPicPr>
          <p:cNvPr id="5" name="Picture 4">
            <a:extLst>
              <a:ext uri="{FF2B5EF4-FFF2-40B4-BE49-F238E27FC236}">
                <a16:creationId xmlns:a16="http://schemas.microsoft.com/office/drawing/2014/main" id="{8C3D4438-67B8-C384-BFC5-F2E0528CA3AB}"/>
              </a:ext>
            </a:extLst>
          </p:cNvPr>
          <p:cNvPicPr>
            <a:picLocks noChangeAspect="1"/>
          </p:cNvPicPr>
          <p:nvPr/>
        </p:nvPicPr>
        <p:blipFill>
          <a:blip r:embed="rId2"/>
          <a:stretch>
            <a:fillRect/>
          </a:stretch>
        </p:blipFill>
        <p:spPr>
          <a:xfrm>
            <a:off x="989011" y="2884199"/>
            <a:ext cx="5449889" cy="1647447"/>
          </a:xfrm>
          <a:prstGeom prst="rect">
            <a:avLst/>
          </a:prstGeom>
        </p:spPr>
      </p:pic>
      <p:pic>
        <p:nvPicPr>
          <p:cNvPr id="7" name="Picture 6">
            <a:extLst>
              <a:ext uri="{FF2B5EF4-FFF2-40B4-BE49-F238E27FC236}">
                <a16:creationId xmlns:a16="http://schemas.microsoft.com/office/drawing/2014/main" id="{70E1A2D3-1F0C-7206-1F6C-6922097ED222}"/>
              </a:ext>
            </a:extLst>
          </p:cNvPr>
          <p:cNvPicPr>
            <a:picLocks noChangeAspect="1"/>
          </p:cNvPicPr>
          <p:nvPr/>
        </p:nvPicPr>
        <p:blipFill>
          <a:blip r:embed="rId3"/>
          <a:stretch>
            <a:fillRect/>
          </a:stretch>
        </p:blipFill>
        <p:spPr>
          <a:xfrm>
            <a:off x="6554789" y="3365022"/>
            <a:ext cx="4038600" cy="685800"/>
          </a:xfrm>
          <a:prstGeom prst="rect">
            <a:avLst/>
          </a:prstGeom>
        </p:spPr>
      </p:pic>
      <p:pic>
        <p:nvPicPr>
          <p:cNvPr id="9" name="Picture 8">
            <a:extLst>
              <a:ext uri="{FF2B5EF4-FFF2-40B4-BE49-F238E27FC236}">
                <a16:creationId xmlns:a16="http://schemas.microsoft.com/office/drawing/2014/main" id="{C5628278-6DE6-6D16-24BC-AD8FEE2A46B2}"/>
              </a:ext>
            </a:extLst>
          </p:cNvPr>
          <p:cNvPicPr>
            <a:picLocks noChangeAspect="1"/>
          </p:cNvPicPr>
          <p:nvPr/>
        </p:nvPicPr>
        <p:blipFill>
          <a:blip r:embed="rId4"/>
          <a:stretch>
            <a:fillRect/>
          </a:stretch>
        </p:blipFill>
        <p:spPr>
          <a:xfrm>
            <a:off x="703261" y="5481445"/>
            <a:ext cx="6200775" cy="561975"/>
          </a:xfrm>
          <a:prstGeom prst="rect">
            <a:avLst/>
          </a:prstGeom>
        </p:spPr>
      </p:pic>
      <p:pic>
        <p:nvPicPr>
          <p:cNvPr id="11" name="Picture 10">
            <a:extLst>
              <a:ext uri="{FF2B5EF4-FFF2-40B4-BE49-F238E27FC236}">
                <a16:creationId xmlns:a16="http://schemas.microsoft.com/office/drawing/2014/main" id="{9B926A46-CDB3-E74D-CF63-7444025CD6B2}"/>
              </a:ext>
            </a:extLst>
          </p:cNvPr>
          <p:cNvPicPr>
            <a:picLocks noChangeAspect="1"/>
          </p:cNvPicPr>
          <p:nvPr/>
        </p:nvPicPr>
        <p:blipFill>
          <a:blip r:embed="rId5"/>
          <a:stretch>
            <a:fillRect/>
          </a:stretch>
        </p:blipFill>
        <p:spPr>
          <a:xfrm>
            <a:off x="3629025" y="6243313"/>
            <a:ext cx="4210050" cy="228600"/>
          </a:xfrm>
          <a:prstGeom prst="rect">
            <a:avLst/>
          </a:prstGeom>
        </p:spPr>
      </p:pic>
    </p:spTree>
    <p:extLst>
      <p:ext uri="{BB962C8B-B14F-4D97-AF65-F5344CB8AC3E}">
        <p14:creationId xmlns:p14="http://schemas.microsoft.com/office/powerpoint/2010/main" val="130756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7721-2820-11EA-36EF-69BD40509458}"/>
              </a:ext>
            </a:extLst>
          </p:cNvPr>
          <p:cNvSpPr>
            <a:spLocks noGrp="1"/>
          </p:cNvSpPr>
          <p:nvPr>
            <p:ph type="title"/>
          </p:nvPr>
        </p:nvSpPr>
        <p:spPr/>
        <p:txBody>
          <a:bodyPr/>
          <a:lstStyle/>
          <a:p>
            <a:pPr algn="ctr"/>
            <a:r>
              <a:rPr lang="en-US" sz="3600" b="0" i="0" dirty="0">
                <a:solidFill>
                  <a:srgbClr val="FF0000"/>
                </a:solidFill>
                <a:effectLst/>
                <a:highlight>
                  <a:srgbClr val="00FF00"/>
                </a:highlight>
                <a:latin typeface="Söhne"/>
              </a:rPr>
              <a:t>Comparison of Car Types and Their Frequency in Dataset</a:t>
            </a:r>
            <a:endParaRPr lang="en-US" sz="3600" dirty="0">
              <a:solidFill>
                <a:srgbClr val="FF0000"/>
              </a:solidFill>
              <a:highlight>
                <a:srgbClr val="00FF00"/>
              </a:highlight>
            </a:endParaRPr>
          </a:p>
        </p:txBody>
      </p:sp>
      <p:sp>
        <p:nvSpPr>
          <p:cNvPr id="3" name="Content Placeholder 2">
            <a:extLst>
              <a:ext uri="{FF2B5EF4-FFF2-40B4-BE49-F238E27FC236}">
                <a16:creationId xmlns:a16="http://schemas.microsoft.com/office/drawing/2014/main" id="{D97E6309-2B66-AD29-6C16-0925E976CBAD}"/>
              </a:ext>
            </a:extLst>
          </p:cNvPr>
          <p:cNvSpPr>
            <a:spLocks noGrp="1"/>
          </p:cNvSpPr>
          <p:nvPr>
            <p:ph idx="1"/>
          </p:nvPr>
        </p:nvSpPr>
        <p:spPr>
          <a:xfrm>
            <a:off x="561974" y="1238250"/>
            <a:ext cx="9487879" cy="5010149"/>
          </a:xfrm>
        </p:spPr>
        <p:txBody>
          <a:bodyPr>
            <a:normAutofit lnSpcReduction="10000"/>
          </a:bodyPr>
          <a:lstStyle/>
          <a:p>
            <a:endParaRPr lang="en-US" dirty="0"/>
          </a:p>
          <a:p>
            <a:r>
              <a:rPr lang="en-US" dirty="0"/>
              <a:t>For Data Visualization we created a bar chart which counted the number of different types of car in the data set.  </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The dataset had highest number of coupe and</a:t>
            </a:r>
          </a:p>
          <a:p>
            <a:pPr marL="0" indent="0">
              <a:buNone/>
            </a:pPr>
            <a:r>
              <a:rPr lang="en-US" sz="1800" dirty="0"/>
              <a:t>Hatchbacks and lowest number of family hatchbacks.</a:t>
            </a:r>
          </a:p>
        </p:txBody>
      </p:sp>
      <p:pic>
        <p:nvPicPr>
          <p:cNvPr id="5" name="Picture 4">
            <a:extLst>
              <a:ext uri="{FF2B5EF4-FFF2-40B4-BE49-F238E27FC236}">
                <a16:creationId xmlns:a16="http://schemas.microsoft.com/office/drawing/2014/main" id="{9B1AA834-FCD4-36E2-4279-5CCB68B0D3EE}"/>
              </a:ext>
            </a:extLst>
          </p:cNvPr>
          <p:cNvPicPr>
            <a:picLocks noChangeAspect="1"/>
          </p:cNvPicPr>
          <p:nvPr/>
        </p:nvPicPr>
        <p:blipFill>
          <a:blip r:embed="rId2"/>
          <a:stretch>
            <a:fillRect/>
          </a:stretch>
        </p:blipFill>
        <p:spPr>
          <a:xfrm>
            <a:off x="646111" y="2531585"/>
            <a:ext cx="5621435" cy="2962276"/>
          </a:xfrm>
          <a:prstGeom prst="rect">
            <a:avLst/>
          </a:prstGeom>
        </p:spPr>
      </p:pic>
      <p:pic>
        <p:nvPicPr>
          <p:cNvPr id="6" name="Picture 4" descr="Chart, bar chart">
            <a:extLst>
              <a:ext uri="{FF2B5EF4-FFF2-40B4-BE49-F238E27FC236}">
                <a16:creationId xmlns:a16="http://schemas.microsoft.com/office/drawing/2014/main" id="{CFD54CAC-1AAF-BACE-B973-A7D20622CD35}"/>
              </a:ext>
            </a:extLst>
          </p:cNvPr>
          <p:cNvPicPr>
            <a:picLocks noChangeAspect="1"/>
          </p:cNvPicPr>
          <p:nvPr/>
        </p:nvPicPr>
        <p:blipFill>
          <a:blip r:embed="rId3"/>
          <a:stretch>
            <a:fillRect/>
          </a:stretch>
        </p:blipFill>
        <p:spPr>
          <a:xfrm>
            <a:off x="6877858" y="2052637"/>
            <a:ext cx="4752168" cy="4195762"/>
          </a:xfrm>
          <a:prstGeom prst="rect">
            <a:avLst/>
          </a:prstGeom>
        </p:spPr>
      </p:pic>
    </p:spTree>
    <p:extLst>
      <p:ext uri="{BB962C8B-B14F-4D97-AF65-F5344CB8AC3E}">
        <p14:creationId xmlns:p14="http://schemas.microsoft.com/office/powerpoint/2010/main" val="63706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B7CC-8AEE-0297-5B62-26532F018290}"/>
              </a:ext>
            </a:extLst>
          </p:cNvPr>
          <p:cNvSpPr>
            <a:spLocks noGrp="1"/>
          </p:cNvSpPr>
          <p:nvPr>
            <p:ph type="title"/>
          </p:nvPr>
        </p:nvSpPr>
        <p:spPr/>
        <p:txBody>
          <a:bodyPr/>
          <a:lstStyle/>
          <a:p>
            <a:pPr algn="ctr"/>
            <a:r>
              <a:rPr lang="en-US" sz="2800" dirty="0">
                <a:solidFill>
                  <a:srgbClr val="FF0000"/>
                </a:solidFill>
                <a:highlight>
                  <a:srgbClr val="00FF00"/>
                </a:highlight>
              </a:rPr>
              <a:t>Maintenance Price Variation for 4 Doored Cars</a:t>
            </a:r>
          </a:p>
        </p:txBody>
      </p:sp>
      <p:pic>
        <p:nvPicPr>
          <p:cNvPr id="5" name="Content Placeholder 4">
            <a:extLst>
              <a:ext uri="{FF2B5EF4-FFF2-40B4-BE49-F238E27FC236}">
                <a16:creationId xmlns:a16="http://schemas.microsoft.com/office/drawing/2014/main" id="{E0AF75C7-7CCC-1A57-0FDD-F1A22EA19676}"/>
              </a:ext>
            </a:extLst>
          </p:cNvPr>
          <p:cNvPicPr>
            <a:picLocks noGrp="1" noChangeAspect="1"/>
          </p:cNvPicPr>
          <p:nvPr>
            <p:ph idx="1"/>
          </p:nvPr>
        </p:nvPicPr>
        <p:blipFill>
          <a:blip r:embed="rId2"/>
          <a:stretch>
            <a:fillRect/>
          </a:stretch>
        </p:blipFill>
        <p:spPr>
          <a:xfrm>
            <a:off x="314695" y="1002470"/>
            <a:ext cx="6152780" cy="2897566"/>
          </a:xfrm>
        </p:spPr>
      </p:pic>
      <p:pic>
        <p:nvPicPr>
          <p:cNvPr id="7" name="Picture 6">
            <a:extLst>
              <a:ext uri="{FF2B5EF4-FFF2-40B4-BE49-F238E27FC236}">
                <a16:creationId xmlns:a16="http://schemas.microsoft.com/office/drawing/2014/main" id="{118DD669-E074-A529-2CC2-32EABBFC2CBA}"/>
              </a:ext>
            </a:extLst>
          </p:cNvPr>
          <p:cNvPicPr>
            <a:picLocks noChangeAspect="1"/>
          </p:cNvPicPr>
          <p:nvPr/>
        </p:nvPicPr>
        <p:blipFill>
          <a:blip r:embed="rId3"/>
          <a:stretch>
            <a:fillRect/>
          </a:stretch>
        </p:blipFill>
        <p:spPr>
          <a:xfrm>
            <a:off x="4657724" y="3337800"/>
            <a:ext cx="6222527" cy="3333905"/>
          </a:xfrm>
          <a:prstGeom prst="rect">
            <a:avLst/>
          </a:prstGeom>
        </p:spPr>
      </p:pic>
    </p:spTree>
    <p:extLst>
      <p:ext uri="{BB962C8B-B14F-4D97-AF65-F5344CB8AC3E}">
        <p14:creationId xmlns:p14="http://schemas.microsoft.com/office/powerpoint/2010/main" val="6594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36D9-5B96-2125-E2E7-CF43CD48DD43}"/>
              </a:ext>
            </a:extLst>
          </p:cNvPr>
          <p:cNvSpPr>
            <a:spLocks noGrp="1"/>
          </p:cNvSpPr>
          <p:nvPr>
            <p:ph type="title"/>
          </p:nvPr>
        </p:nvSpPr>
        <p:spPr/>
        <p:txBody>
          <a:bodyPr/>
          <a:lstStyle/>
          <a:p>
            <a:r>
              <a:rPr lang="en-US" dirty="0">
                <a:solidFill>
                  <a:srgbClr val="FF0000"/>
                </a:solidFill>
                <a:highlight>
                  <a:srgbClr val="00FF00"/>
                </a:highlight>
              </a:rPr>
              <a:t>Car Buying Prices Analysis</a:t>
            </a:r>
          </a:p>
        </p:txBody>
      </p:sp>
      <p:pic>
        <p:nvPicPr>
          <p:cNvPr id="4" name="Picture 4" descr="Chart, pie chart&#10;&#10;Description automatically generated">
            <a:extLst>
              <a:ext uri="{FF2B5EF4-FFF2-40B4-BE49-F238E27FC236}">
                <a16:creationId xmlns:a16="http://schemas.microsoft.com/office/drawing/2014/main" id="{91E699A2-E61D-0F02-21EF-AF4A408BB393}"/>
              </a:ext>
            </a:extLst>
          </p:cNvPr>
          <p:cNvPicPr>
            <a:picLocks noGrp="1" noChangeAspect="1"/>
          </p:cNvPicPr>
          <p:nvPr>
            <p:ph idx="1"/>
          </p:nvPr>
        </p:nvPicPr>
        <p:blipFill>
          <a:blip r:embed="rId2"/>
          <a:stretch>
            <a:fillRect/>
          </a:stretch>
        </p:blipFill>
        <p:spPr>
          <a:xfrm>
            <a:off x="6150290" y="1416843"/>
            <a:ext cx="5248903" cy="3992409"/>
          </a:xfrm>
        </p:spPr>
      </p:pic>
      <p:sp>
        <p:nvSpPr>
          <p:cNvPr id="3" name="TextBox 2">
            <a:extLst>
              <a:ext uri="{FF2B5EF4-FFF2-40B4-BE49-F238E27FC236}">
                <a16:creationId xmlns:a16="http://schemas.microsoft.com/office/drawing/2014/main" id="{3E95C28C-A20C-DFA8-D8AC-FA331E1E0DEC}"/>
              </a:ext>
            </a:extLst>
          </p:cNvPr>
          <p:cNvSpPr txBox="1"/>
          <p:nvPr/>
        </p:nvSpPr>
        <p:spPr>
          <a:xfrm>
            <a:off x="644840" y="1331119"/>
            <a:ext cx="52222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pie Chart represents the Price Range between all the cars listed in the data set, which are assorted between medium, high, and very high.</a:t>
            </a:r>
          </a:p>
          <a:p>
            <a:endParaRPr lang="en-US" dirty="0"/>
          </a:p>
          <a:p>
            <a:r>
              <a:rPr lang="en-US" dirty="0"/>
              <a:t>The ratio of the chart displays that data set contained a larger amount High and Very High priced cars compared to the medium priced ones.</a:t>
            </a:r>
          </a:p>
        </p:txBody>
      </p:sp>
      <p:pic>
        <p:nvPicPr>
          <p:cNvPr id="6" name="Picture 5">
            <a:extLst>
              <a:ext uri="{FF2B5EF4-FFF2-40B4-BE49-F238E27FC236}">
                <a16:creationId xmlns:a16="http://schemas.microsoft.com/office/drawing/2014/main" id="{3BC01B66-9D1C-8140-3A9F-63EFFD74C16A}"/>
              </a:ext>
            </a:extLst>
          </p:cNvPr>
          <p:cNvPicPr>
            <a:picLocks noChangeAspect="1"/>
          </p:cNvPicPr>
          <p:nvPr/>
        </p:nvPicPr>
        <p:blipFill>
          <a:blip r:embed="rId3"/>
          <a:stretch>
            <a:fillRect/>
          </a:stretch>
        </p:blipFill>
        <p:spPr>
          <a:xfrm>
            <a:off x="504825" y="3916442"/>
            <a:ext cx="5505450" cy="2779279"/>
          </a:xfrm>
          <a:prstGeom prst="rect">
            <a:avLst/>
          </a:prstGeom>
        </p:spPr>
      </p:pic>
    </p:spTree>
    <p:extLst>
      <p:ext uri="{BB962C8B-B14F-4D97-AF65-F5344CB8AC3E}">
        <p14:creationId xmlns:p14="http://schemas.microsoft.com/office/powerpoint/2010/main" val="385854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187E-6E0A-6A4E-FA5D-0993A33ED8FC}"/>
              </a:ext>
            </a:extLst>
          </p:cNvPr>
          <p:cNvSpPr>
            <a:spLocks noGrp="1"/>
          </p:cNvSpPr>
          <p:nvPr>
            <p:ph type="title"/>
          </p:nvPr>
        </p:nvSpPr>
        <p:spPr>
          <a:xfrm>
            <a:off x="707071" y="401918"/>
            <a:ext cx="9404723" cy="1014450"/>
          </a:xfrm>
        </p:spPr>
        <p:txBody>
          <a:bodyPr/>
          <a:lstStyle/>
          <a:p>
            <a:r>
              <a:rPr lang="en-US" dirty="0">
                <a:solidFill>
                  <a:srgbClr val="FF0000"/>
                </a:solidFill>
                <a:highlight>
                  <a:srgbClr val="00FF00"/>
                </a:highlight>
              </a:rPr>
              <a:t>Car Acceptance</a:t>
            </a:r>
          </a:p>
        </p:txBody>
      </p:sp>
      <p:sp>
        <p:nvSpPr>
          <p:cNvPr id="3" name="TextBox 2">
            <a:extLst>
              <a:ext uri="{FF2B5EF4-FFF2-40B4-BE49-F238E27FC236}">
                <a16:creationId xmlns:a16="http://schemas.microsoft.com/office/drawing/2014/main" id="{F43CF56F-228B-BEE3-E755-7E6C71ECA840}"/>
              </a:ext>
            </a:extLst>
          </p:cNvPr>
          <p:cNvSpPr txBox="1"/>
          <p:nvPr/>
        </p:nvSpPr>
        <p:spPr>
          <a:xfrm>
            <a:off x="822960" y="1737360"/>
            <a:ext cx="44094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pie chart displays ratio in the data set between acceptable and unacceptable cars.</a:t>
            </a:r>
            <a:br>
              <a:rPr lang="en-US" dirty="0"/>
            </a:br>
            <a:r>
              <a:rPr lang="en-US" dirty="0"/>
              <a:t> </a:t>
            </a:r>
            <a:br>
              <a:rPr lang="en-US" dirty="0"/>
            </a:br>
            <a:r>
              <a:rPr lang="en-US" dirty="0"/>
              <a:t>As you can see the data set contains more cars that are unacceptable then acceptable.</a:t>
            </a:r>
            <a:br>
              <a:rPr lang="en-US" dirty="0"/>
            </a:br>
            <a:br>
              <a:rPr lang="en-US" dirty="0"/>
            </a:br>
            <a:endParaRPr lang="en-US" dirty="0"/>
          </a:p>
        </p:txBody>
      </p:sp>
      <p:pic>
        <p:nvPicPr>
          <p:cNvPr id="6" name="Picture 5">
            <a:extLst>
              <a:ext uri="{FF2B5EF4-FFF2-40B4-BE49-F238E27FC236}">
                <a16:creationId xmlns:a16="http://schemas.microsoft.com/office/drawing/2014/main" id="{FAB3BC1F-21D8-3F46-DC7F-B709184454D9}"/>
              </a:ext>
            </a:extLst>
          </p:cNvPr>
          <p:cNvPicPr>
            <a:picLocks noChangeAspect="1"/>
          </p:cNvPicPr>
          <p:nvPr/>
        </p:nvPicPr>
        <p:blipFill>
          <a:blip r:embed="rId2"/>
          <a:stretch>
            <a:fillRect/>
          </a:stretch>
        </p:blipFill>
        <p:spPr>
          <a:xfrm>
            <a:off x="119062" y="3774500"/>
            <a:ext cx="6372225" cy="2714625"/>
          </a:xfrm>
          <a:prstGeom prst="rect">
            <a:avLst/>
          </a:prstGeom>
        </p:spPr>
      </p:pic>
      <p:pic>
        <p:nvPicPr>
          <p:cNvPr id="9" name="Content Placeholder 8">
            <a:extLst>
              <a:ext uri="{FF2B5EF4-FFF2-40B4-BE49-F238E27FC236}">
                <a16:creationId xmlns:a16="http://schemas.microsoft.com/office/drawing/2014/main" id="{67922B7C-C179-EDC1-62C0-A91B1C425CC7}"/>
              </a:ext>
            </a:extLst>
          </p:cNvPr>
          <p:cNvPicPr>
            <a:picLocks noGrp="1" noChangeAspect="1"/>
          </p:cNvPicPr>
          <p:nvPr>
            <p:ph idx="1"/>
          </p:nvPr>
        </p:nvPicPr>
        <p:blipFill>
          <a:blip r:embed="rId3"/>
          <a:stretch>
            <a:fillRect/>
          </a:stretch>
        </p:blipFill>
        <p:spPr>
          <a:xfrm>
            <a:off x="6096000" y="658049"/>
            <a:ext cx="5824187" cy="4195762"/>
          </a:xfrm>
          <a:prstGeom prst="rect">
            <a:avLst/>
          </a:prstGeom>
        </p:spPr>
      </p:pic>
    </p:spTree>
    <p:extLst>
      <p:ext uri="{BB962C8B-B14F-4D97-AF65-F5344CB8AC3E}">
        <p14:creationId xmlns:p14="http://schemas.microsoft.com/office/powerpoint/2010/main" val="4041262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642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Söhne</vt:lpstr>
      <vt:lpstr>Wingdings 3</vt:lpstr>
      <vt:lpstr>Ion</vt:lpstr>
      <vt:lpstr>Car Attributes</vt:lpstr>
      <vt:lpstr>About Data Set</vt:lpstr>
      <vt:lpstr>Cleaning the Data</vt:lpstr>
      <vt:lpstr>Adding a Column</vt:lpstr>
      <vt:lpstr>Statistics </vt:lpstr>
      <vt:lpstr>Comparison of Car Types and Their Frequency in Dataset</vt:lpstr>
      <vt:lpstr>Maintenance Price Variation for 4 Doored Cars</vt:lpstr>
      <vt:lpstr>Car Buying Prices Analysis</vt:lpstr>
      <vt:lpstr>Car Acceptance</vt:lpstr>
      <vt:lpstr>Car Data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Saha</dc:creator>
  <cp:lastModifiedBy>Riddhi Saha</cp:lastModifiedBy>
  <cp:revision>424</cp:revision>
  <dcterms:created xsi:type="dcterms:W3CDTF">2023-04-13T18:34:32Z</dcterms:created>
  <dcterms:modified xsi:type="dcterms:W3CDTF">2023-04-17T07:13:21Z</dcterms:modified>
</cp:coreProperties>
</file>