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51" r:id="rId8"/>
    <p:sldId id="2432" r:id="rId9"/>
    <p:sldId id="2433" r:id="rId10"/>
    <p:sldId id="2463" r:id="rId11"/>
    <p:sldId id="2450" r:id="rId12"/>
    <p:sldId id="2457" r:id="rId13"/>
    <p:sldId id="2453" r:id="rId14"/>
    <p:sldId id="262" r:id="rId15"/>
    <p:sldId id="2456"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2C2153"/>
    <a:srgbClr val="898989"/>
    <a:srgbClr val="2F3342"/>
    <a:srgbClr val="A53F52"/>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9" d="100"/>
          <a:sy n="89" d="100"/>
        </p:scale>
        <p:origin x="466"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mailto:nikhilsingh3482@gmail.com"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quotefancy.com/john-sculley-quotes" TargetMode="Externa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465826" y="1940943"/>
            <a:ext cx="11375335" cy="1328603"/>
          </a:xfrm>
        </p:spPr>
        <p:txBody>
          <a:bodyPr/>
          <a:lstStyle/>
          <a:p>
            <a:r>
              <a:rPr lang="en-US" sz="4800" dirty="0"/>
              <a:t>Hospital Management system</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15.11.2022</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968151" y="3608511"/>
            <a:ext cx="4185249" cy="765081"/>
          </a:xfrm>
        </p:spPr>
        <p:txBody>
          <a:bodyPr/>
          <a:lstStyle/>
          <a:p>
            <a:r>
              <a:rPr lang="en-US" sz="2400" dirty="0"/>
              <a:t>By- team </a:t>
            </a:r>
            <a:r>
              <a:rPr lang="en-US" sz="2800" u="sng" dirty="0">
                <a:latin typeface="Baguet Script" panose="020B0604020202020204" pitchFamily="2" charset="0"/>
              </a:rPr>
              <a:t>arambh</a:t>
            </a:r>
            <a:endParaRPr lang="en-US" sz="2400" u="sng" dirty="0">
              <a:latin typeface="Baguet Script" panose="020B0604020202020204" pitchFamily="2" charset="0"/>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386685" y="557866"/>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rgbClr val="2C2153"/>
                </a:solidFill>
              </a:rPr>
              <a:t>Python (PyPi)</a:t>
            </a:r>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2" name="Rectangle 1">
            <a:extLst>
              <a:ext uri="{FF2B5EF4-FFF2-40B4-BE49-F238E27FC236}">
                <a16:creationId xmlns:a16="http://schemas.microsoft.com/office/drawing/2014/main" id="{5635310D-E519-186F-97B1-9F22455D7933}"/>
              </a:ext>
              <a:ext uri="{C183D7F6-B498-43B3-948B-1728B52AA6E4}">
                <adec:decorative xmlns:adec="http://schemas.microsoft.com/office/drawing/2017/decorative" val="1"/>
              </a:ext>
            </a:extLst>
          </p:cNvPr>
          <p:cNvSpPr/>
          <p:nvPr/>
        </p:nvSpPr>
        <p:spPr>
          <a:xfrm>
            <a:off x="386685" y="1458382"/>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Artificial Intelligence</a:t>
            </a:r>
          </a:p>
        </p:txBody>
      </p:sp>
      <p:sp>
        <p:nvSpPr>
          <p:cNvPr id="3" name="Rectangle 2">
            <a:extLst>
              <a:ext uri="{FF2B5EF4-FFF2-40B4-BE49-F238E27FC236}">
                <a16:creationId xmlns:a16="http://schemas.microsoft.com/office/drawing/2014/main" id="{A15D3068-6C94-3993-0B60-9BFC89508AB5}"/>
              </a:ext>
              <a:ext uri="{C183D7F6-B498-43B3-948B-1728B52AA6E4}">
                <adec:decorative xmlns:adec="http://schemas.microsoft.com/office/drawing/2017/decorative" val="1"/>
              </a:ext>
            </a:extLst>
          </p:cNvPr>
          <p:cNvSpPr/>
          <p:nvPr/>
        </p:nvSpPr>
        <p:spPr>
          <a:xfrm>
            <a:off x="386686" y="238844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01023B"/>
                </a:solidFill>
              </a:rPr>
              <a:t>Chatbot </a:t>
            </a:r>
          </a:p>
        </p:txBody>
      </p:sp>
      <p:sp>
        <p:nvSpPr>
          <p:cNvPr id="5" name="Rectangle 4">
            <a:extLst>
              <a:ext uri="{FF2B5EF4-FFF2-40B4-BE49-F238E27FC236}">
                <a16:creationId xmlns:a16="http://schemas.microsoft.com/office/drawing/2014/main" id="{AA5884C0-B507-1744-73AC-3686F19D993C}"/>
              </a:ext>
              <a:ext uri="{C183D7F6-B498-43B3-948B-1728B52AA6E4}">
                <adec:decorative xmlns:adec="http://schemas.microsoft.com/office/drawing/2017/decorative" val="1"/>
              </a:ext>
            </a:extLst>
          </p:cNvPr>
          <p:cNvSpPr/>
          <p:nvPr/>
        </p:nvSpPr>
        <p:spPr>
          <a:xfrm>
            <a:off x="386686" y="3288961"/>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HTML</a:t>
            </a:r>
          </a:p>
        </p:txBody>
      </p:sp>
      <p:sp>
        <p:nvSpPr>
          <p:cNvPr id="8" name="Rectangle 7">
            <a:extLst>
              <a:ext uri="{FF2B5EF4-FFF2-40B4-BE49-F238E27FC236}">
                <a16:creationId xmlns:a16="http://schemas.microsoft.com/office/drawing/2014/main" id="{BCB3BB35-9E42-1CE3-28E0-ECFA03ED673F}"/>
              </a:ext>
              <a:ext uri="{C183D7F6-B498-43B3-948B-1728B52AA6E4}">
                <adec:decorative xmlns:adec="http://schemas.microsoft.com/office/drawing/2017/decorative" val="1"/>
              </a:ext>
            </a:extLst>
          </p:cNvPr>
          <p:cNvSpPr/>
          <p:nvPr/>
        </p:nvSpPr>
        <p:spPr>
          <a:xfrm>
            <a:off x="386688" y="5067296"/>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CSS</a:t>
            </a:r>
          </a:p>
        </p:txBody>
      </p:sp>
      <p:sp>
        <p:nvSpPr>
          <p:cNvPr id="10" name="Rectangle 9">
            <a:extLst>
              <a:ext uri="{FF2B5EF4-FFF2-40B4-BE49-F238E27FC236}">
                <a16:creationId xmlns:a16="http://schemas.microsoft.com/office/drawing/2014/main" id="{431276F8-F1B7-E573-CEDF-791D3D0B3BDE}"/>
              </a:ext>
              <a:ext uri="{C183D7F6-B498-43B3-948B-1728B52AA6E4}">
                <adec:decorative xmlns:adec="http://schemas.microsoft.com/office/drawing/2017/decorative" val="1"/>
              </a:ext>
            </a:extLst>
          </p:cNvPr>
          <p:cNvSpPr/>
          <p:nvPr/>
        </p:nvSpPr>
        <p:spPr>
          <a:xfrm>
            <a:off x="386685" y="4137233"/>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01023B"/>
                </a:solidFill>
              </a:rPr>
              <a:t>React</a:t>
            </a:r>
          </a:p>
        </p:txBody>
      </p:sp>
      <p:sp>
        <p:nvSpPr>
          <p:cNvPr id="12" name="Rectangle 11">
            <a:extLst>
              <a:ext uri="{FF2B5EF4-FFF2-40B4-BE49-F238E27FC236}">
                <a16:creationId xmlns:a16="http://schemas.microsoft.com/office/drawing/2014/main" id="{267E04E5-A7B3-0A7F-A223-C458E4E80C0B}"/>
              </a:ext>
              <a:ext uri="{C183D7F6-B498-43B3-948B-1728B52AA6E4}">
                <adec:decorative xmlns:adec="http://schemas.microsoft.com/office/drawing/2017/decorative" val="1"/>
              </a:ext>
            </a:extLst>
          </p:cNvPr>
          <p:cNvSpPr/>
          <p:nvPr/>
        </p:nvSpPr>
        <p:spPr>
          <a:xfrm>
            <a:off x="386684" y="5967812"/>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01023B"/>
                </a:solidFill>
              </a:rPr>
              <a:t>AWS Location Services</a:t>
            </a:r>
          </a:p>
        </p:txBody>
      </p:sp>
    </p:spTree>
    <p:extLst>
      <p:ext uri="{BB962C8B-B14F-4D97-AF65-F5344CB8AC3E}">
        <p14:creationId xmlns:p14="http://schemas.microsoft.com/office/powerpoint/2010/main" val="212910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6000" u="sng" spc="300" dirty="0"/>
              <a:t>Goals for future</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899804" y="2015537"/>
            <a:ext cx="5281838" cy="2867014"/>
          </a:xfrm>
        </p:spPr>
        <p:txBody>
          <a:bodyPr>
            <a:normAutofit/>
          </a:bodyPr>
          <a:lstStyle/>
          <a:p>
            <a:pPr>
              <a:lnSpc>
                <a:spcPct val="100000"/>
              </a:lnSpc>
              <a:buFont typeface="Wingdings" panose="05000000000000000000" pitchFamily="2" charset="2"/>
              <a:buChar char="§"/>
            </a:pPr>
            <a:r>
              <a:rPr lang="en-US" sz="2400" dirty="0"/>
              <a:t>We are planning to achieve the desired technological goals.</a:t>
            </a:r>
            <a:endParaRPr lang="en-US" sz="2400" dirty="0">
              <a:solidFill>
                <a:schemeClr val="tx1"/>
              </a:solidFill>
            </a:endParaRPr>
          </a:p>
          <a:p>
            <a:pPr>
              <a:lnSpc>
                <a:spcPct val="100000"/>
              </a:lnSpc>
              <a:buFont typeface="Wingdings" panose="05000000000000000000" pitchFamily="2" charset="2"/>
              <a:buChar char="§"/>
            </a:pPr>
            <a:r>
              <a:rPr lang="en-US" sz="2400" dirty="0">
                <a:solidFill>
                  <a:schemeClr val="tx1"/>
                </a:solidFill>
              </a:rPr>
              <a:t>Shift our idea to application.</a:t>
            </a:r>
          </a:p>
          <a:p>
            <a:pPr>
              <a:lnSpc>
                <a:spcPct val="100000"/>
              </a:lnSpc>
              <a:buFont typeface="Wingdings" panose="05000000000000000000" pitchFamily="2" charset="2"/>
              <a:buChar char="§"/>
            </a:pPr>
            <a:r>
              <a:rPr lang="en-US" sz="2400" dirty="0">
                <a:solidFill>
                  <a:schemeClr val="tx1"/>
                </a:solidFill>
              </a:rPr>
              <a:t>Make it wide so that citizens can also use this.</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11</a:t>
            </a:fld>
            <a:endParaRPr lang="en-US" dirty="0"/>
          </a:p>
        </p:txBody>
      </p:sp>
      <p:pic>
        <p:nvPicPr>
          <p:cNvPr id="18" name="Picture 17">
            <a:extLst>
              <a:ext uri="{FF2B5EF4-FFF2-40B4-BE49-F238E27FC236}">
                <a16:creationId xmlns:a16="http://schemas.microsoft.com/office/drawing/2014/main" id="{6A17D223-530E-D935-8601-2C9A0CE8C4F5}"/>
              </a:ext>
            </a:extLst>
          </p:cNvPr>
          <p:cNvPicPr>
            <a:picLocks noChangeAspect="1"/>
          </p:cNvPicPr>
          <p:nvPr/>
        </p:nvPicPr>
        <p:blipFill rotWithShape="1">
          <a:blip r:embed="rId2"/>
          <a:srcRect l="14657" t="-235" r="34111" b="3521"/>
          <a:stretch/>
        </p:blipFill>
        <p:spPr>
          <a:xfrm>
            <a:off x="655608" y="2015536"/>
            <a:ext cx="3347049" cy="3554083"/>
          </a:xfrm>
          <a:prstGeom prst="rect">
            <a:avLst/>
          </a:prstGeom>
        </p:spPr>
      </p:pic>
    </p:spTree>
    <p:extLst>
      <p:ext uri="{BB962C8B-B14F-4D97-AF65-F5344CB8AC3E}">
        <p14:creationId xmlns:p14="http://schemas.microsoft.com/office/powerpoint/2010/main" val="161926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5802701" y="255561"/>
            <a:ext cx="5897218" cy="884238"/>
          </a:xfrm>
        </p:spPr>
        <p:txBody>
          <a:bodyPr/>
          <a:lstStyle/>
          <a:p>
            <a:r>
              <a:rPr lang="en-US" sz="3600" u="sng"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5999" y="1410777"/>
            <a:ext cx="5669280" cy="4515569"/>
          </a:xfrm>
        </p:spPr>
        <p:txBody>
          <a:bodyPr>
            <a:normAutofit/>
          </a:bodyPr>
          <a:lstStyle/>
          <a:p>
            <a:pPr marR="0" lvl="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lang="en-US" sz="1900" dirty="0">
                <a:cs typeface="Biome Light" panose="020B0303030204020804" pitchFamily="34" charset="0"/>
              </a:rPr>
              <a:t>We have designed a one stop solution for Health solutions.</a:t>
            </a:r>
          </a:p>
          <a:p>
            <a:pPr>
              <a:lnSpc>
                <a:spcPct val="100000"/>
              </a:lnSpc>
              <a:buFont typeface="Wingdings" panose="05000000000000000000" pitchFamily="2" charset="2"/>
              <a:buChar char="v"/>
              <a:defRPr/>
            </a:pPr>
            <a:r>
              <a:rPr lang="en-US" sz="1900" dirty="0">
                <a:cs typeface="Biome Light" panose="020B0303030204020804" pitchFamily="34" charset="0"/>
              </a:rPr>
              <a:t>Kee</a:t>
            </a:r>
            <a:r>
              <a:rPr lang="en-US" sz="1900" spc="300" dirty="0">
                <a:cs typeface="Biome Light" panose="020B0303030204020804" pitchFamily="34" charset="0"/>
              </a:rPr>
              <a:t>ping in a small circle now i.e., for college students.</a:t>
            </a:r>
          </a:p>
          <a:p>
            <a:pPr marR="0" lvl="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lang="en-US" sz="1900" dirty="0">
                <a:cs typeface="Biome Light" panose="020B0303030204020804" pitchFamily="34" charset="0"/>
              </a:rPr>
              <a:t>User is responsible for payments. </a:t>
            </a:r>
          </a:p>
          <a:p>
            <a:pPr lvl="0">
              <a:lnSpc>
                <a:spcPct val="100000"/>
              </a:lnSpc>
              <a:buFont typeface="Wingdings" panose="05000000000000000000" pitchFamily="2" charset="2"/>
              <a:buChar char="v"/>
              <a:defRPr/>
            </a:pPr>
            <a:r>
              <a:rPr kumimoji="0" lang="en-US" sz="19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working to reduce</a:t>
            </a:r>
            <a:r>
              <a:rPr lang="en-US" sz="1900" spc="300" dirty="0">
                <a:cs typeface="Biome Light" panose="020B0303030204020804" pitchFamily="34" charset="0"/>
              </a:rPr>
              <a:t>the death ratio due to lack of medical help in INDIA.</a:t>
            </a:r>
          </a:p>
          <a:p>
            <a:pPr lvl="0">
              <a:lnSpc>
                <a:spcPct val="100000"/>
              </a:lnSpc>
              <a:buFont typeface="Wingdings" panose="05000000000000000000" pitchFamily="2" charset="2"/>
              <a:buChar char="v"/>
              <a:defRPr/>
            </a:pPr>
            <a:r>
              <a:rPr kumimoji="0" lang="en-US" sz="19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This number is 1.6 million as of past year.</a:t>
            </a:r>
          </a:p>
          <a:p>
            <a:pPr marR="0" lvl="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US" sz="19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Planned to expand our idea to application-based system.</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6998"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3" y="1144011"/>
            <a:ext cx="10787270" cy="830649"/>
          </a:xfrm>
        </p:spPr>
        <p:txBody>
          <a:bodyPr>
            <a:noAutofit/>
          </a:bodyPr>
          <a:lstStyle/>
          <a:p>
            <a:r>
              <a:rPr lang="en-US" sz="6000" spc="300" dirty="0"/>
              <a:t>THANK YOU</a:t>
            </a:r>
          </a:p>
        </p:txBody>
      </p:sp>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RIDDHI GUPTA</a:t>
            </a:r>
          </a:p>
          <a:p>
            <a:r>
              <a:rPr lang="en-US" dirty="0"/>
              <a:t>SHIVAM KUMAR</a:t>
            </a:r>
          </a:p>
          <a:p>
            <a:r>
              <a:rPr lang="en-US" dirty="0"/>
              <a:t>NIKHIL SINGH</a:t>
            </a:r>
          </a:p>
          <a:p>
            <a:r>
              <a:rPr lang="en-US" dirty="0"/>
              <a:t>RANA ANURAG SINGH</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+91 8527279085</a:t>
            </a:r>
          </a:p>
          <a:p>
            <a:r>
              <a:rPr lang="en-US" dirty="0"/>
              <a:t>+91 8287377405</a:t>
            </a:r>
          </a:p>
          <a:p>
            <a:r>
              <a:rPr lang="en-US" dirty="0"/>
              <a:t>+91 9310153892</a:t>
            </a:r>
          </a:p>
          <a:p>
            <a:r>
              <a:rPr lang="en-US" dirty="0"/>
              <a:t>+91 7838865232</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8074325" y="3903126"/>
            <a:ext cx="4201064" cy="2135365"/>
          </a:xfrm>
        </p:spPr>
        <p:txBody>
          <a:bodyPr>
            <a:normAutofit/>
          </a:bodyPr>
          <a:lstStyle/>
          <a:p>
            <a:r>
              <a:rPr lang="en-US" u="sng" dirty="0"/>
              <a:t>riddigupta18@gmail.com</a:t>
            </a:r>
          </a:p>
          <a:p>
            <a:r>
              <a:rPr lang="en-US" u="sng" dirty="0"/>
              <a:t>shivam02774@gmail.com</a:t>
            </a:r>
          </a:p>
          <a:p>
            <a:r>
              <a:rPr lang="en-US" dirty="0">
                <a:hlinkClick r:id="rId4">
                  <a:extLst>
                    <a:ext uri="{A12FA001-AC4F-418D-AE19-62706E023703}">
                      <ahyp:hlinkClr xmlns:ahyp="http://schemas.microsoft.com/office/drawing/2018/hyperlinkcolor" val="tx"/>
                    </a:ext>
                  </a:extLst>
                </a:hlinkClick>
              </a:rPr>
              <a:t>nikhilsingh3482@gmail.com</a:t>
            </a:r>
            <a:endParaRPr lang="en-US" dirty="0"/>
          </a:p>
          <a:p>
            <a:r>
              <a:rPr lang="en-US" u="sng" dirty="0"/>
              <a:t>asranacoc@gmail.com</a:t>
            </a:r>
          </a:p>
          <a:p>
            <a:endParaRPr lang="en-US" dirty="0"/>
          </a:p>
        </p:txBody>
      </p:sp>
      <p:pic>
        <p:nvPicPr>
          <p:cNvPr id="7" name="Picture 6" descr="Hi Taffy Cat">
            <a:extLst>
              <a:ext uri="{FF2B5EF4-FFF2-40B4-BE49-F238E27FC236}">
                <a16:creationId xmlns:a16="http://schemas.microsoft.com/office/drawing/2014/main" id="{EEB2E227-E96E-F6DA-FCD8-1C61C83E9787}"/>
              </a:ext>
            </a:extLst>
          </p:cNvPr>
          <p:cNvPicPr>
            <a:picLocks noChangeAspect="1"/>
          </p:cNvPicPr>
          <p:nvPr/>
        </p:nvPicPr>
        <p:blipFill>
          <a:blip r:embed="rId5"/>
          <a:srcRect/>
          <a:stretch/>
        </p:blipFill>
        <p:spPr>
          <a:xfrm>
            <a:off x="1160644" y="2541857"/>
            <a:ext cx="1338532" cy="1338532"/>
          </a:xfrm>
          <a:prstGeom prst="rect">
            <a:avLst/>
          </a:prstGeom>
        </p:spPr>
      </p:pic>
      <p:pic>
        <p:nvPicPr>
          <p:cNvPr id="17" name="Online Image Placeholder 16" descr="Receiver outline">
            <a:extLst>
              <a:ext uri="{FF2B5EF4-FFF2-40B4-BE49-F238E27FC236}">
                <a16:creationId xmlns:a16="http://schemas.microsoft.com/office/drawing/2014/main" id="{0763429A-9CA2-B6C5-6D3E-B6EC56FB6B3B}"/>
              </a:ext>
            </a:extLst>
          </p:cNvPr>
          <p:cNvPicPr>
            <a:picLocks noGrp="1" noChangeAspect="1"/>
          </p:cNvPicPr>
          <p:nvPr>
            <p:ph type="clipArt" sz="quarter" idx="20"/>
          </p:nvPr>
        </p:nvPicPr>
        <p:blipFill>
          <a:blip r:embed="rId6">
            <a:extLst>
              <a:ext uri="{96DAC541-7B7A-43D3-8B79-37D633B846F1}">
                <asvg:svgBlip xmlns:asvg="http://schemas.microsoft.com/office/drawing/2016/SVG/main" r:embed="rId7"/>
              </a:ext>
            </a:extLst>
          </a:blip>
          <a:stretch>
            <a:fillRect/>
          </a:stretch>
        </p:blipFill>
        <p:spPr>
          <a:xfrm>
            <a:off x="5400360" y="2769079"/>
            <a:ext cx="1060765" cy="1060765"/>
          </a:xfrm>
        </p:spPr>
      </p:pic>
      <p:pic>
        <p:nvPicPr>
          <p:cNvPr id="21" name="Online Image Placeholder 20" descr="Surprise Teodor the Cat">
            <a:extLst>
              <a:ext uri="{FF2B5EF4-FFF2-40B4-BE49-F238E27FC236}">
                <a16:creationId xmlns:a16="http://schemas.microsoft.com/office/drawing/2014/main" id="{FE1CE5BF-95C9-E4BC-D3A3-5D4A40B01DBB}"/>
              </a:ext>
            </a:extLst>
          </p:cNvPr>
          <p:cNvPicPr>
            <a:picLocks noGrp="1" noChangeAspect="1"/>
          </p:cNvPicPr>
          <p:nvPr>
            <p:ph type="clipArt" sz="quarter" idx="21"/>
          </p:nvPr>
        </p:nvPicPr>
        <p:blipFill>
          <a:blip r:embed="rId8"/>
          <a:stretch>
            <a:fillRect/>
          </a:stretch>
        </p:blipFill>
        <p:spPr>
          <a:xfrm>
            <a:off x="9489057" y="2882330"/>
            <a:ext cx="948175" cy="948175"/>
          </a:xfrm>
        </p:spPr>
      </p:pic>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MEET THE TEAM</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RIDDHI GUPTA</a:t>
            </a:r>
          </a:p>
          <a:p>
            <a:pPr marL="285750" indent="-285750">
              <a:buFont typeface="Arial" panose="020B0604020202020204" pitchFamily="34" charset="0"/>
              <a:buChar char="•"/>
            </a:pPr>
            <a:r>
              <a:rPr lang="en-US" dirty="0"/>
              <a:t>SHIVAM KUMAR</a:t>
            </a:r>
          </a:p>
          <a:p>
            <a:pPr marL="285750" indent="-285750">
              <a:buFont typeface="Arial" panose="020B0604020202020204" pitchFamily="34" charset="0"/>
              <a:buChar char="•"/>
            </a:pPr>
            <a:r>
              <a:rPr lang="en-US" dirty="0"/>
              <a:t>NIKHIL SINGH</a:t>
            </a:r>
          </a:p>
          <a:p>
            <a:pPr marL="285750" indent="-285750">
              <a:buFont typeface="Arial" panose="020B0604020202020204" pitchFamily="34" charset="0"/>
              <a:buChar char="•"/>
            </a:pPr>
            <a:r>
              <a:rPr lang="en-US" dirty="0"/>
              <a:t>RANA ANURAG SINGH</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ACKNOWLEDGMENT</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We are cherished</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799617"/>
            <a:ext cx="4919932" cy="3446346"/>
          </a:xfrm>
        </p:spPr>
        <p:txBody>
          <a:bodyPr>
            <a:normAutofit fontScale="85000" lnSpcReduction="20000"/>
          </a:bodyPr>
          <a:lstStyle/>
          <a:p>
            <a:pPr algn="l"/>
            <a:r>
              <a:rPr lang="en-US" dirty="0">
                <a:solidFill>
                  <a:srgbClr val="333333"/>
                </a:solidFill>
                <a:latin typeface="Roboto" panose="020B0604020202020204" pitchFamily="2" charset="0"/>
              </a:rPr>
              <a:t>We</a:t>
            </a:r>
            <a:r>
              <a:rPr lang="en-US" b="0" i="0" dirty="0">
                <a:solidFill>
                  <a:srgbClr val="333333"/>
                </a:solidFill>
                <a:effectLst/>
                <a:latin typeface="Roboto" panose="020B0604020202020204" pitchFamily="2" charset="0"/>
              </a:rPr>
              <a:t> would like to express our profound gratitude to Mr. (name of the HOD), of ____ (designation and department name) department, and Mr. Harsh Vardhan and Mr. Vikas </a:t>
            </a:r>
            <a:r>
              <a:rPr lang="en-US" b="0" i="0" dirty="0" err="1">
                <a:solidFill>
                  <a:srgbClr val="333333"/>
                </a:solidFill>
                <a:effectLst/>
                <a:latin typeface="Roboto" panose="020B0604020202020204" pitchFamily="2" charset="0"/>
              </a:rPr>
              <a:t>Khattar</a:t>
            </a:r>
            <a:r>
              <a:rPr lang="en-US" b="0" i="0" dirty="0">
                <a:solidFill>
                  <a:srgbClr val="333333"/>
                </a:solidFill>
                <a:effectLst/>
                <a:latin typeface="Roboto" panose="020B0604020202020204" pitchFamily="2" charset="0"/>
              </a:rPr>
              <a:t> Sir of KIET Group of </a:t>
            </a:r>
            <a:r>
              <a:rPr lang="en-US" dirty="0">
                <a:solidFill>
                  <a:srgbClr val="333333"/>
                </a:solidFill>
                <a:latin typeface="Roboto" panose="020B0604020202020204" pitchFamily="2" charset="0"/>
              </a:rPr>
              <a:t>Institution</a:t>
            </a:r>
            <a:r>
              <a:rPr lang="en-US" b="0" i="0" dirty="0">
                <a:solidFill>
                  <a:srgbClr val="333333"/>
                </a:solidFill>
                <a:effectLst/>
                <a:latin typeface="Roboto" panose="020B0604020202020204" pitchFamily="2" charset="0"/>
              </a:rPr>
              <a:t> for guiding us on project titled _____.</a:t>
            </a:r>
          </a:p>
          <a:p>
            <a:pPr algn="l"/>
            <a:r>
              <a:rPr lang="en-US" dirty="0">
                <a:solidFill>
                  <a:srgbClr val="333333"/>
                </a:solidFill>
                <a:latin typeface="Roboto" panose="020B0604020202020204" pitchFamily="2" charset="0"/>
              </a:rPr>
              <a:t>We </a:t>
            </a:r>
            <a:r>
              <a:rPr lang="en-US" b="0" i="0" dirty="0">
                <a:solidFill>
                  <a:srgbClr val="333333"/>
                </a:solidFill>
                <a:effectLst/>
                <a:latin typeface="Roboto" panose="020B0604020202020204" pitchFamily="2" charset="0"/>
              </a:rPr>
              <a:t>would like to express our special thanks to our team members for their time and efforts We are eternally grateful to you all.</a:t>
            </a:r>
          </a:p>
          <a:p>
            <a:pPr algn="l"/>
            <a:r>
              <a:rPr lang="en-US" dirty="0">
                <a:solidFill>
                  <a:srgbClr val="333333"/>
                </a:solidFill>
                <a:latin typeface="Roboto" panose="020B0604020202020204" pitchFamily="2" charset="0"/>
              </a:rPr>
              <a:t>We </a:t>
            </a:r>
            <a:r>
              <a:rPr lang="en-US" b="0" i="0" dirty="0">
                <a:solidFill>
                  <a:srgbClr val="333333"/>
                </a:solidFill>
                <a:effectLst/>
                <a:latin typeface="Roboto" panose="020B0604020202020204" pitchFamily="2" charset="0"/>
              </a:rPr>
              <a:t>would also like to acknowledge that this project is completed entirely by our team and not by someone else.</a:t>
            </a: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sz="5400" dirty="0"/>
              <a:t>MEDICAL FECILITES OF COLLEGES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r>
              <a:rPr lang="en-US" dirty="0"/>
              <a:t>WHAT IS THE PROBLEM?</a:t>
            </a:r>
          </a:p>
        </p:txBody>
      </p:sp>
      <p:sp>
        <p:nvSpPr>
          <p:cNvPr id="5" name="TextBox 4">
            <a:extLst>
              <a:ext uri="{FF2B5EF4-FFF2-40B4-BE49-F238E27FC236}">
                <a16:creationId xmlns:a16="http://schemas.microsoft.com/office/drawing/2014/main" id="{5D10B15D-5DE0-B6E6-B2CD-B561C0B5DC3A}"/>
              </a:ext>
            </a:extLst>
          </p:cNvPr>
          <p:cNvSpPr txBox="1"/>
          <p:nvPr/>
        </p:nvSpPr>
        <p:spPr>
          <a:xfrm>
            <a:off x="345056" y="1725282"/>
            <a:ext cx="11084944" cy="3970318"/>
          </a:xfrm>
          <a:prstGeom prst="rect">
            <a:avLst/>
          </a:prstGeom>
          <a:noFill/>
        </p:spPr>
        <p:txBody>
          <a:bodyPr wrap="square" rtlCol="0">
            <a:spAutoFit/>
          </a:bodyPr>
          <a:lstStyle/>
          <a:p>
            <a:r>
              <a:rPr lang="en-IN" dirty="0"/>
              <a:t>So Hello everyone! </a:t>
            </a:r>
          </a:p>
          <a:p>
            <a:r>
              <a:rPr lang="en-IN" dirty="0"/>
              <a:t>Don’t worry we won’t tell you some long sad stories that will make you cry like Judges do in Scripted Reality TV show! Annoying Right?</a:t>
            </a:r>
          </a:p>
          <a:p>
            <a:r>
              <a:rPr lang="en-IN" dirty="0"/>
              <a:t>But you know what’s more annoying Medical facilities of our country like you may have heard a lot of stories where patients die last minute due to delay in availability of medicines and doctors well, this a vey wide picture let us first discuss about the medical facilities at our home or Our College. To be honest we know that medical facilities  provided by colleges for there students  is just pathetic due to which Hostellers &amp; students have to suffer a lot I mean what is this that medical facilities will only be provided for an hour or two! Being a human we don’t have a superpower to control our health issues as if when we are supposed to fall ill or not its not in our hand.</a:t>
            </a:r>
          </a:p>
          <a:p>
            <a:r>
              <a:rPr lang="en-IN" dirty="0"/>
              <a:t>Don’t worry we are not trying to make riots in campus neither we are complaining for that, We are too lazy for that!</a:t>
            </a:r>
          </a:p>
          <a:p>
            <a:r>
              <a:rPr lang="en-IN" dirty="0"/>
              <a:t>But we need to help those students right? </a:t>
            </a:r>
          </a:p>
          <a:p>
            <a:endParaRPr lang="en-IN" dirty="0"/>
          </a:p>
          <a:p>
            <a:r>
              <a:rPr lang="en-IN" dirty="0"/>
              <a:t>So we have found a possible solution for that It won’t only help students from our college but also help students from other college and slowly citizens as well after Humanity is way more important than IND vs PAK match!</a:t>
            </a:r>
          </a:p>
        </p:txBody>
      </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2734574" y="1014631"/>
            <a:ext cx="5952226" cy="64164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Hospital Management System</a:t>
            </a:r>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456497" y="190718"/>
            <a:ext cx="11002962" cy="823913"/>
          </a:xfrm>
        </p:spPr>
        <p:txBody>
          <a:bodyPr>
            <a:noAutofit/>
          </a:bodyPr>
          <a:lstStyle/>
          <a:p>
            <a:r>
              <a:rPr lang="en-US" sz="3600" b="1" u="sng" dirty="0"/>
              <a:t>So, WHAT IS THE SOLUTION ACOORDING TO US?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5" name="TextBox 4">
            <a:extLst>
              <a:ext uri="{FF2B5EF4-FFF2-40B4-BE49-F238E27FC236}">
                <a16:creationId xmlns:a16="http://schemas.microsoft.com/office/drawing/2014/main" id="{D095492F-EAD4-FD22-03D7-2E5992ECD4D6}"/>
              </a:ext>
            </a:extLst>
          </p:cNvPr>
          <p:cNvSpPr txBox="1"/>
          <p:nvPr/>
        </p:nvSpPr>
        <p:spPr>
          <a:xfrm>
            <a:off x="786441" y="1967941"/>
            <a:ext cx="10619118" cy="3970318"/>
          </a:xfrm>
          <a:prstGeom prst="rect">
            <a:avLst/>
          </a:prstGeom>
          <a:noFill/>
        </p:spPr>
        <p:txBody>
          <a:bodyPr wrap="square" rtlCol="0">
            <a:spAutoFit/>
          </a:bodyPr>
          <a:lstStyle/>
          <a:p>
            <a:r>
              <a:rPr lang="en-IN" dirty="0"/>
              <a:t>As we have already discussed </a:t>
            </a:r>
            <a:r>
              <a:rPr lang="en-US" dirty="0"/>
              <a:t>the problem that due to delay in medical facilities, many patients lost their lives. So how about if we bring these medical facilities to AI? In our hospital management system, we have designed a three-way ultimate solution for any health problem</a:t>
            </a:r>
          </a:p>
          <a:p>
            <a:r>
              <a:rPr lang="en-US" dirty="0"/>
              <a:t> let’s start with our  </a:t>
            </a:r>
          </a:p>
          <a:p>
            <a:pPr marL="285750" indent="-285750">
              <a:buFont typeface="Arial" panose="020B0604020202020204" pitchFamily="34" charset="0"/>
              <a:buChar char="•"/>
            </a:pPr>
            <a:r>
              <a:rPr lang="en-US" dirty="0"/>
              <a:t>First system which is an </a:t>
            </a:r>
            <a:r>
              <a:rPr lang="en-US" b="1" u="sng" dirty="0"/>
              <a:t>AI CHATBOT SYSTEM </a:t>
            </a:r>
            <a:r>
              <a:rPr lang="en-US" dirty="0"/>
              <a:t>, In this we have designed a python generated A.I chatbot. User can simply communicate with the AI chatbot through text for:</a:t>
            </a:r>
          </a:p>
          <a:p>
            <a:pPr marL="342900" indent="-342900">
              <a:buFont typeface="+mj-lt"/>
              <a:buAutoNum type="arabicPeriod"/>
            </a:pPr>
            <a:r>
              <a:rPr lang="en-US" dirty="0"/>
              <a:t>Health related question</a:t>
            </a:r>
          </a:p>
          <a:p>
            <a:pPr marL="342900" indent="-342900">
              <a:buFont typeface="+mj-lt"/>
              <a:buAutoNum type="arabicPeriod"/>
            </a:pPr>
            <a:r>
              <a:rPr lang="en-US" dirty="0"/>
              <a:t>Medication</a:t>
            </a:r>
          </a:p>
          <a:p>
            <a:pPr marL="342900" indent="-342900">
              <a:buFont typeface="+mj-lt"/>
              <a:buAutoNum type="arabicPeriod"/>
            </a:pPr>
            <a:r>
              <a:rPr lang="en-US" dirty="0"/>
              <a:t>Consultancy</a:t>
            </a:r>
          </a:p>
          <a:p>
            <a:pPr marL="342900" indent="-342900">
              <a:buFont typeface="+mj-lt"/>
              <a:buAutoNum type="arabicPeriod"/>
            </a:pPr>
            <a:r>
              <a:rPr lang="en-US" dirty="0"/>
              <a:t>Appointment services</a:t>
            </a:r>
          </a:p>
          <a:p>
            <a:pPr marL="285750" indent="-285750">
              <a:buFont typeface="Arial" panose="020B0604020202020204" pitchFamily="34" charset="0"/>
              <a:buChar char="•"/>
            </a:pPr>
            <a:r>
              <a:rPr lang="en-US" dirty="0"/>
              <a:t>We have given way two access For this chatbot system as the user while logging in our web will have to give a different contact as well that can be guardian or Warden(in case of hosteller) this will give access to the student’s health portal.</a:t>
            </a:r>
          </a:p>
          <a:p>
            <a:pPr marL="285750" indent="-285750">
              <a:buFont typeface="Arial" panose="020B0604020202020204" pitchFamily="34" charset="0"/>
              <a:buChar char="•"/>
            </a:pPr>
            <a:r>
              <a:rPr lang="en-US" dirty="0"/>
              <a:t> </a:t>
            </a:r>
            <a:endParaRPr lang="en-IN" dirty="0"/>
          </a:p>
        </p:txBody>
      </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2734574" y="1014631"/>
            <a:ext cx="5952226" cy="64164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Hospital Management System</a:t>
            </a:r>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456497" y="190718"/>
            <a:ext cx="11002962" cy="823913"/>
          </a:xfrm>
        </p:spPr>
        <p:txBody>
          <a:bodyPr>
            <a:noAutofit/>
          </a:bodyPr>
          <a:lstStyle/>
          <a:p>
            <a:r>
              <a:rPr lang="en-US" sz="3600" b="1" u="sng" dirty="0"/>
              <a:t>So, WHAT IS THE SOLUTION ACOORDING TO US?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5" name="TextBox 4">
            <a:extLst>
              <a:ext uri="{FF2B5EF4-FFF2-40B4-BE49-F238E27FC236}">
                <a16:creationId xmlns:a16="http://schemas.microsoft.com/office/drawing/2014/main" id="{D095492F-EAD4-FD22-03D7-2E5992ECD4D6}"/>
              </a:ext>
            </a:extLst>
          </p:cNvPr>
          <p:cNvSpPr txBox="1"/>
          <p:nvPr/>
        </p:nvSpPr>
        <p:spPr>
          <a:xfrm>
            <a:off x="786441" y="1838544"/>
            <a:ext cx="1061911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Coming to the next step solution that is </a:t>
            </a:r>
            <a:r>
              <a:rPr lang="en-US" b="1" u="sng" dirty="0"/>
              <a:t>On Clinic Visit </a:t>
            </a:r>
            <a:r>
              <a:rPr lang="en-US" dirty="0"/>
              <a:t> in this user will search for a doctor in the nearby location and the cloud will give them a list of all the registered and licensed doctors operating in their location they can even filter their choice based on:</a:t>
            </a:r>
          </a:p>
          <a:p>
            <a:pPr marL="342900" indent="-342900">
              <a:buFont typeface="+mj-lt"/>
              <a:buAutoNum type="arabicPeriod"/>
            </a:pPr>
            <a:r>
              <a:rPr lang="en-US" dirty="0"/>
              <a:t>Fee of doctor</a:t>
            </a:r>
          </a:p>
          <a:p>
            <a:pPr marL="342900" indent="-342900">
              <a:buFont typeface="+mj-lt"/>
              <a:buAutoNum type="arabicPeriod"/>
            </a:pPr>
            <a:r>
              <a:rPr lang="en-US" dirty="0"/>
              <a:t>Expertise</a:t>
            </a:r>
          </a:p>
          <a:p>
            <a:pPr marL="342900" indent="-342900">
              <a:buFont typeface="+mj-lt"/>
              <a:buAutoNum type="arabicPeriod"/>
            </a:pPr>
            <a:r>
              <a:rPr lang="en-US" dirty="0"/>
              <a:t>Location</a:t>
            </a:r>
          </a:p>
          <a:p>
            <a:endParaRPr lang="en-US" dirty="0"/>
          </a:p>
          <a:p>
            <a:pPr marL="285750" indent="-285750">
              <a:buFont typeface="Arial" panose="020B0604020202020204" pitchFamily="34" charset="0"/>
              <a:buChar char="•"/>
            </a:pPr>
            <a:r>
              <a:rPr lang="en-US" dirty="0"/>
              <a:t>Our third way is that doctors will </a:t>
            </a:r>
            <a:r>
              <a:rPr lang="en-US" b="1" u="sng" dirty="0"/>
              <a:t>Visit the hostel or the accommodation to see the patient</a:t>
            </a:r>
            <a:r>
              <a:rPr lang="en-US" dirty="0"/>
              <a:t>, in this method the student will select the doctor according to their need and ask them for a hospital visit. When the doctor will accept the same the doctor will receive a safety card to visit the premises </a:t>
            </a:r>
          </a:p>
          <a:p>
            <a:pPr marL="285750" indent="-285750">
              <a:buFont typeface="Arial" panose="020B0604020202020204" pitchFamily="34" charset="0"/>
              <a:buChar char="•"/>
            </a:pPr>
            <a:r>
              <a:rPr lang="en-US" dirty="0"/>
              <a:t>For every consultancy, the student will do an AI generated acknowledgment message that will be send to the registered guardian of the student. </a:t>
            </a:r>
          </a:p>
          <a:p>
            <a:pPr marL="285750" indent="-285750">
              <a:buFont typeface="Arial" panose="020B0604020202020204" pitchFamily="34" charset="0"/>
              <a:buChar char="•"/>
            </a:pPr>
            <a:r>
              <a:rPr lang="en-US" dirty="0"/>
              <a:t>Student or patient will be responsible for the payments and not the college.</a:t>
            </a:r>
            <a:endParaRPr lang="en-IN" dirty="0"/>
          </a:p>
          <a:p>
            <a:pPr marL="285750" indent="-285750">
              <a:buFont typeface="Arial" panose="020B0604020202020204" pitchFamily="34" charset="0"/>
              <a:buChar char="•"/>
            </a:pPr>
            <a:r>
              <a:rPr lang="en-US" dirty="0"/>
              <a:t> </a:t>
            </a:r>
            <a:endParaRPr lang="en-IN" dirty="0"/>
          </a:p>
        </p:txBody>
      </p:sp>
    </p:spTree>
    <p:extLst>
      <p:ext uri="{BB962C8B-B14F-4D97-AF65-F5344CB8AC3E}">
        <p14:creationId xmlns:p14="http://schemas.microsoft.com/office/powerpoint/2010/main" val="273972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p:txBody>
          <a:bodyPr>
            <a:normAutofit/>
          </a:bodyPr>
          <a:lstStyle/>
          <a:p>
            <a:r>
              <a:rPr lang="en-US" dirty="0"/>
              <a:t>-</a:t>
            </a:r>
            <a:r>
              <a:rPr lang="en-IN" sz="1600" b="1" i="0" u="sng" dirty="0">
                <a:solidFill>
                  <a:schemeClr val="accent6">
                    <a:lumMod val="20000"/>
                    <a:lumOff val="80000"/>
                  </a:schemeClr>
                </a:solidFill>
                <a:effectLst/>
                <a:latin typeface="-apple-system"/>
                <a:hlinkClick r:id="rId4">
                  <a:extLst>
                    <a:ext uri="{A12FA001-AC4F-418D-AE19-62706E023703}">
                      <ahyp:hlinkClr xmlns:ahyp="http://schemas.microsoft.com/office/drawing/2018/hyperlinkcolor" val="tx"/>
                    </a:ext>
                  </a:extLst>
                </a:hlinkClick>
              </a:rPr>
              <a:t>John Sculley</a:t>
            </a:r>
            <a:endParaRPr lang="en-US" b="1" dirty="0">
              <a:solidFill>
                <a:schemeClr val="accent6">
                  <a:lumMod val="20000"/>
                  <a:lumOff val="80000"/>
                </a:schemeClr>
              </a:solidFill>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354347" y="1190445"/>
            <a:ext cx="9532189" cy="3209027"/>
          </a:xfrm>
        </p:spPr>
        <p:txBody>
          <a:bodyPr/>
          <a:lstStyle/>
          <a:p>
            <a:r>
              <a:rPr lang="en-US" i="0" dirty="0">
                <a:effectLst/>
                <a:latin typeface="-apple-system"/>
              </a:rPr>
              <a:t>“Healthcare has been the last major industry that hasn’t been touched by technology in terms of productivity and consumer adoption in the way so many other industries have.”</a:t>
            </a:r>
            <a:endParaRPr lang="en-US" dirty="0"/>
          </a:p>
        </p:txBody>
      </p:sp>
    </p:spTree>
    <p:extLst>
      <p:ext uri="{BB962C8B-B14F-4D97-AF65-F5344CB8AC3E}">
        <p14:creationId xmlns:p14="http://schemas.microsoft.com/office/powerpoint/2010/main" val="83977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Technology used</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377440" cy="365125"/>
          </a:xfrm>
        </p:spPr>
        <p:txBody>
          <a:bodyPr/>
          <a:lstStyle/>
          <a:p>
            <a:r>
              <a:rPr lang="en-US" spc="300" dirty="0"/>
              <a:t>aspects</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Tree>
    <p:extLst>
      <p:ext uri="{BB962C8B-B14F-4D97-AF65-F5344CB8AC3E}">
        <p14:creationId xmlns:p14="http://schemas.microsoft.com/office/powerpoint/2010/main" val="316440553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4384</TotalTime>
  <Words>893</Words>
  <Application>Microsoft Office PowerPoint</Application>
  <PresentationFormat>Widescreen</PresentationFormat>
  <Paragraphs>91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Baguet Script</vt:lpstr>
      <vt:lpstr>Calibri</vt:lpstr>
      <vt:lpstr>Calibri Light</vt:lpstr>
      <vt:lpstr>Roboto</vt:lpstr>
      <vt:lpstr>Wingdings</vt:lpstr>
      <vt:lpstr>Office Theme</vt:lpstr>
      <vt:lpstr>Hospital Management system</vt:lpstr>
      <vt:lpstr>MEET THE TEAM</vt:lpstr>
      <vt:lpstr>ACKNOWLEDGMENT</vt:lpstr>
      <vt:lpstr>MEDICAL FECILITES OF COLLEGES</vt:lpstr>
      <vt:lpstr>WHAT IS THE PROBLEM?</vt:lpstr>
      <vt:lpstr>So, WHAT IS THE SOLUTION ACOORDING TO US?</vt:lpstr>
      <vt:lpstr>So, WHAT IS THE SOLUTION ACOORDING TO US?</vt:lpstr>
      <vt:lpstr>-John Sculley</vt:lpstr>
      <vt:lpstr>Technology used</vt:lpstr>
      <vt:lpstr>PowerPoint Presentation</vt:lpstr>
      <vt:lpstr>Goals for future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Riddhi Gupta</dc:creator>
  <cp:lastModifiedBy>Riddhi Gupta</cp:lastModifiedBy>
  <cp:revision>3</cp:revision>
  <dcterms:created xsi:type="dcterms:W3CDTF">2022-11-10T17:59:09Z</dcterms:created>
  <dcterms:modified xsi:type="dcterms:W3CDTF">2022-11-13T19:03:53Z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