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AD7B-BFEB-B123-FDAB-5B879168E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AF5308-DBA4-5531-4D0F-DA3F39DFE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0EB7C7-FEF8-D7F3-F700-B716C76C8152}"/>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5" name="Footer Placeholder 4">
            <a:extLst>
              <a:ext uri="{FF2B5EF4-FFF2-40B4-BE49-F238E27FC236}">
                <a16:creationId xmlns:a16="http://schemas.microsoft.com/office/drawing/2014/main" id="{BAB1C1D9-7A31-F6CD-5945-A43961174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694CF-123E-B6B4-1757-D33BCC72948B}"/>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4211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2208-AB40-B8DD-8D40-E837A6BC0A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4CEF01-71BA-F337-E0A0-36F9CE81A0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DF4EE-EEF8-EFE0-B43C-354A87135707}"/>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5" name="Footer Placeholder 4">
            <a:extLst>
              <a:ext uri="{FF2B5EF4-FFF2-40B4-BE49-F238E27FC236}">
                <a16:creationId xmlns:a16="http://schemas.microsoft.com/office/drawing/2014/main" id="{36FF4696-927D-9FB8-916C-DE223C335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7BD05-D101-1652-D2A6-7412A9357F9E}"/>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80363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B0B87-DB3A-A254-4C70-3444585EF4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16769D-7959-69E9-8341-EAA03CBED5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0578D-D5AE-EE95-801C-CD5BD6675ECB}"/>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5" name="Footer Placeholder 4">
            <a:extLst>
              <a:ext uri="{FF2B5EF4-FFF2-40B4-BE49-F238E27FC236}">
                <a16:creationId xmlns:a16="http://schemas.microsoft.com/office/drawing/2014/main" id="{D47D3AA1-1ECA-1C17-0E01-C5EDC4805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1B21DF-0139-7881-60AC-3E6AB8374BCC}"/>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124658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CE91-19A7-4F8D-35A9-05086E292A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1B05E-D2A2-2B22-ED00-3749CF44C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BD09E-798C-A088-901E-A7572C34FC23}"/>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5" name="Footer Placeholder 4">
            <a:extLst>
              <a:ext uri="{FF2B5EF4-FFF2-40B4-BE49-F238E27FC236}">
                <a16:creationId xmlns:a16="http://schemas.microsoft.com/office/drawing/2014/main" id="{38B03047-8FFB-6B1C-B3F5-7D6087612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06A43-6173-393C-9991-5D0EF0D03528}"/>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292135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DFB7-6D8A-F815-2BBA-0D80AE8F52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C36D0F-942E-B9FE-6A31-12DBBF6DFA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94885D-E04E-5830-65B8-E229523CF72D}"/>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5" name="Footer Placeholder 4">
            <a:extLst>
              <a:ext uri="{FF2B5EF4-FFF2-40B4-BE49-F238E27FC236}">
                <a16:creationId xmlns:a16="http://schemas.microsoft.com/office/drawing/2014/main" id="{806B6AD3-D8FD-2FCE-95BC-14143CE53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5DE0A-1666-18EF-0324-2FF53453DD55}"/>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188515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A503-DD82-3660-5211-D4D94AAAE2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811811-8C3D-7547-7581-1E41334FB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B339CA-873F-B497-847A-199974027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A7D551-94E4-DD6B-72DD-56536BA9C525}"/>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6" name="Footer Placeholder 5">
            <a:extLst>
              <a:ext uri="{FF2B5EF4-FFF2-40B4-BE49-F238E27FC236}">
                <a16:creationId xmlns:a16="http://schemas.microsoft.com/office/drawing/2014/main" id="{BEC645A1-6D66-0A79-CAA8-2904606572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0CBDE-B8EE-D238-5588-ED47A83F27FB}"/>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285842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EE35-E286-A9D7-434E-04B7E56C2B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CDB8C6-F746-61B7-ED47-457C8A28A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95B0A-4316-EC5E-F9A2-9A89B64D59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598090-6E51-2458-C327-137AE8103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617C55-11EC-0AAB-B2C3-415FC7F35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96CBF1-415C-5244-DF8D-3F3BC5C7DCDD}"/>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8" name="Footer Placeholder 7">
            <a:extLst>
              <a:ext uri="{FF2B5EF4-FFF2-40B4-BE49-F238E27FC236}">
                <a16:creationId xmlns:a16="http://schemas.microsoft.com/office/drawing/2014/main" id="{31E20A53-3170-1B25-0962-B023DF5CEF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6BA1D0-2FC9-6157-037B-657AAC913BDE}"/>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121742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BE09-2B68-CB65-8F85-C7BB0FF13F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6BBC74-B7C2-9893-325A-4ED5E5A153BB}"/>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4" name="Footer Placeholder 3">
            <a:extLst>
              <a:ext uri="{FF2B5EF4-FFF2-40B4-BE49-F238E27FC236}">
                <a16:creationId xmlns:a16="http://schemas.microsoft.com/office/drawing/2014/main" id="{C18AEB39-F4F0-A00F-C4E5-132195B579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84CC07-052E-B5BC-15C7-E0BA14CB54DA}"/>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88815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E4742-D357-17F7-8A37-1DA91252959E}"/>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3" name="Footer Placeholder 2">
            <a:extLst>
              <a:ext uri="{FF2B5EF4-FFF2-40B4-BE49-F238E27FC236}">
                <a16:creationId xmlns:a16="http://schemas.microsoft.com/office/drawing/2014/main" id="{597FCB52-2E4D-E919-455E-C1A87D4B40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1A06BB-5015-87E6-9268-D9780F8758F8}"/>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414377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DD33-072A-9659-408D-596C1C43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3EC500-D42C-85C2-7AA4-4D555F153F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C4D8B-C19D-7F02-FEC1-73164FB5F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848F0-BFA3-7240-D007-9A052DF07C92}"/>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6" name="Footer Placeholder 5">
            <a:extLst>
              <a:ext uri="{FF2B5EF4-FFF2-40B4-BE49-F238E27FC236}">
                <a16:creationId xmlns:a16="http://schemas.microsoft.com/office/drawing/2014/main" id="{4E91342C-C7E4-C33F-2E0F-2427505F86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4A8D4-1EE3-1438-5F3C-1F3416679899}"/>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230066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92C-C5A9-A9FB-4D42-7A6A4320D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343565-13A1-0820-4FF7-DA8A4D4EA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A0640A-5E4B-0831-22EF-ABEC940DD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66037-B04C-9991-D81E-15D5749C2CB6}"/>
              </a:ext>
            </a:extLst>
          </p:cNvPr>
          <p:cNvSpPr>
            <a:spLocks noGrp="1"/>
          </p:cNvSpPr>
          <p:nvPr>
            <p:ph type="dt" sz="half" idx="10"/>
          </p:nvPr>
        </p:nvSpPr>
        <p:spPr/>
        <p:txBody>
          <a:bodyPr/>
          <a:lstStyle/>
          <a:p>
            <a:fld id="{D1E03E36-8302-45FF-AB79-D200D318F37A}" type="datetimeFigureOut">
              <a:rPr lang="en-IN" smtClean="0"/>
              <a:t>02-04-2024</a:t>
            </a:fld>
            <a:endParaRPr lang="en-IN"/>
          </a:p>
        </p:txBody>
      </p:sp>
      <p:sp>
        <p:nvSpPr>
          <p:cNvPr id="6" name="Footer Placeholder 5">
            <a:extLst>
              <a:ext uri="{FF2B5EF4-FFF2-40B4-BE49-F238E27FC236}">
                <a16:creationId xmlns:a16="http://schemas.microsoft.com/office/drawing/2014/main" id="{0F6145AF-044E-3B80-6ED1-1D6CD9628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87CEF2-7690-FCAE-4F1D-4E721D807E1A}"/>
              </a:ext>
            </a:extLst>
          </p:cNvPr>
          <p:cNvSpPr>
            <a:spLocks noGrp="1"/>
          </p:cNvSpPr>
          <p:nvPr>
            <p:ph type="sldNum" sz="quarter" idx="12"/>
          </p:nvPr>
        </p:nvSpPr>
        <p:spPr/>
        <p:txBody>
          <a:bodyPr/>
          <a:lstStyle/>
          <a:p>
            <a:fld id="{8B5B74CA-E9D0-4411-BAF7-30930236A2AD}" type="slidenum">
              <a:rPr lang="en-IN" smtClean="0"/>
              <a:t>‹#›</a:t>
            </a:fld>
            <a:endParaRPr lang="en-IN"/>
          </a:p>
        </p:txBody>
      </p:sp>
    </p:spTree>
    <p:extLst>
      <p:ext uri="{BB962C8B-B14F-4D97-AF65-F5344CB8AC3E}">
        <p14:creationId xmlns:p14="http://schemas.microsoft.com/office/powerpoint/2010/main" val="173008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63131-9454-2C13-EC19-26AE8E40B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06C0A0-59A3-9075-1149-2474EF180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9C5AF-FFAC-10CE-6AC9-C239C1579E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E03E36-8302-45FF-AB79-D200D318F37A}" type="datetimeFigureOut">
              <a:rPr lang="en-IN" smtClean="0"/>
              <a:t>02-04-2024</a:t>
            </a:fld>
            <a:endParaRPr lang="en-IN"/>
          </a:p>
        </p:txBody>
      </p:sp>
      <p:sp>
        <p:nvSpPr>
          <p:cNvPr id="5" name="Footer Placeholder 4">
            <a:extLst>
              <a:ext uri="{FF2B5EF4-FFF2-40B4-BE49-F238E27FC236}">
                <a16:creationId xmlns:a16="http://schemas.microsoft.com/office/drawing/2014/main" id="{876078B6-DD18-5821-9805-3392F783A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A179289-BB26-8BA2-A6BB-EEB3EA7D8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5B74CA-E9D0-4411-BAF7-30930236A2AD}" type="slidenum">
              <a:rPr lang="en-IN" smtClean="0"/>
              <a:t>‹#›</a:t>
            </a:fld>
            <a:endParaRPr lang="en-IN"/>
          </a:p>
        </p:txBody>
      </p:sp>
    </p:spTree>
    <p:extLst>
      <p:ext uri="{BB962C8B-B14F-4D97-AF65-F5344CB8AC3E}">
        <p14:creationId xmlns:p14="http://schemas.microsoft.com/office/powerpoint/2010/main" val="105288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FBF4-E814-1CD9-3554-E49D7C2B42DA}"/>
              </a:ext>
            </a:extLst>
          </p:cNvPr>
          <p:cNvSpPr>
            <a:spLocks noGrp="1"/>
          </p:cNvSpPr>
          <p:nvPr>
            <p:ph type="ctrTitle"/>
          </p:nvPr>
        </p:nvSpPr>
        <p:spPr/>
        <p:txBody>
          <a:bodyPr/>
          <a:lstStyle/>
          <a:p>
            <a:r>
              <a:rPr lang="en-IN" dirty="0"/>
              <a:t>Riddhi Bhowmick</a:t>
            </a:r>
          </a:p>
        </p:txBody>
      </p:sp>
      <p:sp>
        <p:nvSpPr>
          <p:cNvPr id="3" name="Subtitle 2">
            <a:extLst>
              <a:ext uri="{FF2B5EF4-FFF2-40B4-BE49-F238E27FC236}">
                <a16:creationId xmlns:a16="http://schemas.microsoft.com/office/drawing/2014/main" id="{017C0D24-A1B3-F1D9-773B-79B3B51DFF1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7116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98C049-CBFE-0C99-173C-123D85776501}"/>
              </a:ext>
            </a:extLst>
          </p:cNvPr>
          <p:cNvPicPr>
            <a:picLocks noChangeAspect="1"/>
          </p:cNvPicPr>
          <p:nvPr/>
        </p:nvPicPr>
        <p:blipFill rotWithShape="1">
          <a:blip r:embed="rId2"/>
          <a:srcRect l="4732" t="31111" r="51785" b="13651"/>
          <a:stretch/>
        </p:blipFill>
        <p:spPr>
          <a:xfrm>
            <a:off x="3886199" y="435429"/>
            <a:ext cx="8174395" cy="6433291"/>
          </a:xfrm>
          <a:prstGeom prst="rect">
            <a:avLst/>
          </a:prstGeom>
        </p:spPr>
      </p:pic>
      <p:sp>
        <p:nvSpPr>
          <p:cNvPr id="6" name="TextBox 5">
            <a:extLst>
              <a:ext uri="{FF2B5EF4-FFF2-40B4-BE49-F238E27FC236}">
                <a16:creationId xmlns:a16="http://schemas.microsoft.com/office/drawing/2014/main" id="{BA8341C8-A50B-002D-4D80-E8EB879AEAB4}"/>
              </a:ext>
            </a:extLst>
          </p:cNvPr>
          <p:cNvSpPr txBox="1"/>
          <p:nvPr/>
        </p:nvSpPr>
        <p:spPr>
          <a:xfrm>
            <a:off x="609600" y="348343"/>
            <a:ext cx="3156857" cy="5078313"/>
          </a:xfrm>
          <a:prstGeom prst="rect">
            <a:avLst/>
          </a:prstGeom>
          <a:noFill/>
        </p:spPr>
        <p:txBody>
          <a:bodyPr wrap="square" rtlCol="0">
            <a:spAutoFit/>
          </a:bodyPr>
          <a:lstStyle/>
          <a:p>
            <a:r>
              <a:rPr lang="en-IN" dirty="0"/>
              <a:t>Question 9:</a:t>
            </a:r>
          </a:p>
          <a:p>
            <a:r>
              <a:rPr lang="en-IN" dirty="0"/>
              <a:t>Dashboard: The first chart shows count of service in each time period as decided by the user. The pie  chart shows the cost of payments for each sector,, Then line chart shows the cost of service in each year or month as selected. The combo chart shows the sum of parts cost(blue) and the sum of total cost(red). The slicer and the timeline is connected for all the charts and the cards that display the total cost total labour hours and labour cost for the timeline. </a:t>
            </a:r>
          </a:p>
        </p:txBody>
      </p:sp>
    </p:spTree>
    <p:extLst>
      <p:ext uri="{BB962C8B-B14F-4D97-AF65-F5344CB8AC3E}">
        <p14:creationId xmlns:p14="http://schemas.microsoft.com/office/powerpoint/2010/main" val="265123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A256C-7886-D4AD-EC23-AE846463D9CF}"/>
              </a:ext>
            </a:extLst>
          </p:cNvPr>
          <p:cNvPicPr>
            <a:picLocks noChangeAspect="1"/>
          </p:cNvPicPr>
          <p:nvPr/>
        </p:nvPicPr>
        <p:blipFill rotWithShape="1">
          <a:blip r:embed="rId2"/>
          <a:srcRect l="3125" t="30635" r="53481" b="15715"/>
          <a:stretch/>
        </p:blipFill>
        <p:spPr>
          <a:xfrm>
            <a:off x="1284514" y="947908"/>
            <a:ext cx="10428515" cy="5721430"/>
          </a:xfrm>
          <a:prstGeom prst="rect">
            <a:avLst/>
          </a:prstGeom>
        </p:spPr>
      </p:pic>
      <p:sp>
        <p:nvSpPr>
          <p:cNvPr id="4" name="TextBox 3">
            <a:extLst>
              <a:ext uri="{FF2B5EF4-FFF2-40B4-BE49-F238E27FC236}">
                <a16:creationId xmlns:a16="http://schemas.microsoft.com/office/drawing/2014/main" id="{46A8A229-0972-A206-879B-26C3058759EA}"/>
              </a:ext>
            </a:extLst>
          </p:cNvPr>
          <p:cNvSpPr txBox="1"/>
          <p:nvPr/>
        </p:nvSpPr>
        <p:spPr>
          <a:xfrm>
            <a:off x="511629" y="272143"/>
            <a:ext cx="4920342" cy="923330"/>
          </a:xfrm>
          <a:prstGeom prst="rect">
            <a:avLst/>
          </a:prstGeom>
          <a:noFill/>
        </p:spPr>
        <p:txBody>
          <a:bodyPr wrap="square" rtlCol="0">
            <a:spAutoFit/>
          </a:bodyPr>
          <a:lstStyle/>
          <a:p>
            <a:r>
              <a:rPr lang="en-IN" dirty="0"/>
              <a:t>With the change in slicer to P.O, the graphs change accordingly for the given timeline and so does the cards. </a:t>
            </a:r>
          </a:p>
        </p:txBody>
      </p:sp>
    </p:spTree>
    <p:extLst>
      <p:ext uri="{BB962C8B-B14F-4D97-AF65-F5344CB8AC3E}">
        <p14:creationId xmlns:p14="http://schemas.microsoft.com/office/powerpoint/2010/main" val="242415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60674-DDEE-E796-C8DB-6E70984908EC}"/>
              </a:ext>
            </a:extLst>
          </p:cNvPr>
          <p:cNvPicPr>
            <a:picLocks noChangeAspect="1"/>
          </p:cNvPicPr>
          <p:nvPr/>
        </p:nvPicPr>
        <p:blipFill>
          <a:blip r:embed="rId2"/>
          <a:stretch>
            <a:fillRect/>
          </a:stretch>
        </p:blipFill>
        <p:spPr>
          <a:xfrm>
            <a:off x="5095735" y="3090815"/>
            <a:ext cx="2000529" cy="676369"/>
          </a:xfrm>
          <a:prstGeom prst="rect">
            <a:avLst/>
          </a:prstGeom>
        </p:spPr>
      </p:pic>
      <p:sp>
        <p:nvSpPr>
          <p:cNvPr id="4" name="TextBox 3">
            <a:extLst>
              <a:ext uri="{FF2B5EF4-FFF2-40B4-BE49-F238E27FC236}">
                <a16:creationId xmlns:a16="http://schemas.microsoft.com/office/drawing/2014/main" id="{B326D421-A338-8097-A305-FFC8DA9483E3}"/>
              </a:ext>
            </a:extLst>
          </p:cNvPr>
          <p:cNvSpPr txBox="1"/>
          <p:nvPr/>
        </p:nvSpPr>
        <p:spPr>
          <a:xfrm>
            <a:off x="794657" y="478971"/>
            <a:ext cx="5475514" cy="646331"/>
          </a:xfrm>
          <a:prstGeom prst="rect">
            <a:avLst/>
          </a:prstGeom>
          <a:noFill/>
        </p:spPr>
        <p:txBody>
          <a:bodyPr wrap="square" rtlCol="0">
            <a:spAutoFit/>
          </a:bodyPr>
          <a:lstStyle/>
          <a:p>
            <a:r>
              <a:rPr lang="en-IN" dirty="0"/>
              <a:t>Question 1:</a:t>
            </a:r>
          </a:p>
          <a:p>
            <a:r>
              <a:rPr lang="en-IN" dirty="0"/>
              <a:t>The average lead time is -3217.609.</a:t>
            </a:r>
          </a:p>
        </p:txBody>
      </p:sp>
    </p:spTree>
    <p:extLst>
      <p:ext uri="{BB962C8B-B14F-4D97-AF65-F5344CB8AC3E}">
        <p14:creationId xmlns:p14="http://schemas.microsoft.com/office/powerpoint/2010/main" val="34922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52E907-F4BF-FC2F-7E14-059B89EBCE2E}"/>
              </a:ext>
            </a:extLst>
          </p:cNvPr>
          <p:cNvSpPr txBox="1"/>
          <p:nvPr/>
        </p:nvSpPr>
        <p:spPr>
          <a:xfrm>
            <a:off x="237059" y="457200"/>
            <a:ext cx="5159829" cy="1477328"/>
          </a:xfrm>
          <a:prstGeom prst="rect">
            <a:avLst/>
          </a:prstGeom>
          <a:noFill/>
        </p:spPr>
        <p:txBody>
          <a:bodyPr wrap="square" rtlCol="0">
            <a:spAutoFit/>
          </a:bodyPr>
          <a:lstStyle/>
          <a:p>
            <a:r>
              <a:rPr lang="en-IN" dirty="0"/>
              <a:t>Question 2: </a:t>
            </a:r>
          </a:p>
          <a:p>
            <a:r>
              <a:rPr lang="en-IN" dirty="0"/>
              <a:t>Answer: Northwest has the highest number of rush jobs.</a:t>
            </a:r>
          </a:p>
          <a:p>
            <a:endParaRPr lang="en-IN" dirty="0"/>
          </a:p>
          <a:p>
            <a:endParaRPr lang="en-IN" dirty="0"/>
          </a:p>
        </p:txBody>
      </p:sp>
      <p:pic>
        <p:nvPicPr>
          <p:cNvPr id="4" name="Picture 3">
            <a:extLst>
              <a:ext uri="{FF2B5EF4-FFF2-40B4-BE49-F238E27FC236}">
                <a16:creationId xmlns:a16="http://schemas.microsoft.com/office/drawing/2014/main" id="{8C918F57-65A0-D8B4-FB92-AC97027CFF5C}"/>
              </a:ext>
            </a:extLst>
          </p:cNvPr>
          <p:cNvPicPr>
            <a:picLocks noChangeAspect="1"/>
          </p:cNvPicPr>
          <p:nvPr/>
        </p:nvPicPr>
        <p:blipFill>
          <a:blip r:embed="rId2"/>
          <a:stretch>
            <a:fillRect/>
          </a:stretch>
        </p:blipFill>
        <p:spPr>
          <a:xfrm>
            <a:off x="2954881" y="1714891"/>
            <a:ext cx="8459381" cy="4124901"/>
          </a:xfrm>
          <a:prstGeom prst="rect">
            <a:avLst/>
          </a:prstGeom>
        </p:spPr>
      </p:pic>
    </p:spTree>
    <p:extLst>
      <p:ext uri="{BB962C8B-B14F-4D97-AF65-F5344CB8AC3E}">
        <p14:creationId xmlns:p14="http://schemas.microsoft.com/office/powerpoint/2010/main" val="197003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18CE29-C463-1A08-D442-32260558E4E2}"/>
              </a:ext>
            </a:extLst>
          </p:cNvPr>
          <p:cNvSpPr txBox="1"/>
          <p:nvPr/>
        </p:nvSpPr>
        <p:spPr>
          <a:xfrm>
            <a:off x="381000" y="239486"/>
            <a:ext cx="4963886" cy="1200329"/>
          </a:xfrm>
          <a:prstGeom prst="rect">
            <a:avLst/>
          </a:prstGeom>
          <a:noFill/>
        </p:spPr>
        <p:txBody>
          <a:bodyPr wrap="square" rtlCol="0">
            <a:spAutoFit/>
          </a:bodyPr>
          <a:lstStyle/>
          <a:p>
            <a:r>
              <a:rPr lang="en-IN" dirty="0"/>
              <a:t>Question 3:</a:t>
            </a:r>
          </a:p>
          <a:p>
            <a:r>
              <a:rPr lang="en-IN" dirty="0"/>
              <a:t>Answer: For the non-rush jobs the average time taken is 0.6 hrs while for the  rush jobs the average time taken is 0.61 hrs.</a:t>
            </a:r>
          </a:p>
        </p:txBody>
      </p:sp>
      <p:pic>
        <p:nvPicPr>
          <p:cNvPr id="6" name="Picture 5">
            <a:extLst>
              <a:ext uri="{FF2B5EF4-FFF2-40B4-BE49-F238E27FC236}">
                <a16:creationId xmlns:a16="http://schemas.microsoft.com/office/drawing/2014/main" id="{6E8F3982-2026-66BA-BDDD-0CF4AE9D1DFE}"/>
              </a:ext>
            </a:extLst>
          </p:cNvPr>
          <p:cNvPicPr>
            <a:picLocks noChangeAspect="1"/>
          </p:cNvPicPr>
          <p:nvPr/>
        </p:nvPicPr>
        <p:blipFill>
          <a:blip r:embed="rId2"/>
          <a:stretch>
            <a:fillRect/>
          </a:stretch>
        </p:blipFill>
        <p:spPr>
          <a:xfrm>
            <a:off x="2373569" y="2373664"/>
            <a:ext cx="5148460" cy="2652236"/>
          </a:xfrm>
          <a:prstGeom prst="rect">
            <a:avLst/>
          </a:prstGeom>
        </p:spPr>
      </p:pic>
      <p:pic>
        <p:nvPicPr>
          <p:cNvPr id="8" name="Picture 7">
            <a:extLst>
              <a:ext uri="{FF2B5EF4-FFF2-40B4-BE49-F238E27FC236}">
                <a16:creationId xmlns:a16="http://schemas.microsoft.com/office/drawing/2014/main" id="{4F019BE5-1419-FF02-054C-639BA35EA50A}"/>
              </a:ext>
            </a:extLst>
          </p:cNvPr>
          <p:cNvPicPr>
            <a:picLocks noChangeAspect="1"/>
          </p:cNvPicPr>
          <p:nvPr/>
        </p:nvPicPr>
        <p:blipFill>
          <a:blip r:embed="rId3"/>
          <a:stretch>
            <a:fillRect/>
          </a:stretch>
        </p:blipFill>
        <p:spPr>
          <a:xfrm>
            <a:off x="7733731" y="1439815"/>
            <a:ext cx="4077269" cy="4163006"/>
          </a:xfrm>
          <a:prstGeom prst="rect">
            <a:avLst/>
          </a:prstGeom>
        </p:spPr>
      </p:pic>
    </p:spTree>
    <p:extLst>
      <p:ext uri="{BB962C8B-B14F-4D97-AF65-F5344CB8AC3E}">
        <p14:creationId xmlns:p14="http://schemas.microsoft.com/office/powerpoint/2010/main" val="3022846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1D1AC-9C2D-668C-B35D-84349B416836}"/>
              </a:ext>
            </a:extLst>
          </p:cNvPr>
          <p:cNvPicPr>
            <a:picLocks noChangeAspect="1"/>
          </p:cNvPicPr>
          <p:nvPr/>
        </p:nvPicPr>
        <p:blipFill>
          <a:blip r:embed="rId2"/>
          <a:stretch>
            <a:fillRect/>
          </a:stretch>
        </p:blipFill>
        <p:spPr>
          <a:xfrm>
            <a:off x="7428805" y="0"/>
            <a:ext cx="4978306" cy="3705742"/>
          </a:xfrm>
          <a:prstGeom prst="rect">
            <a:avLst/>
          </a:prstGeom>
        </p:spPr>
      </p:pic>
      <p:pic>
        <p:nvPicPr>
          <p:cNvPr id="5" name="Picture 4">
            <a:extLst>
              <a:ext uri="{FF2B5EF4-FFF2-40B4-BE49-F238E27FC236}">
                <a16:creationId xmlns:a16="http://schemas.microsoft.com/office/drawing/2014/main" id="{3977C9D9-6B58-01ED-976F-58A454B69040}"/>
              </a:ext>
            </a:extLst>
          </p:cNvPr>
          <p:cNvPicPr>
            <a:picLocks noChangeAspect="1"/>
          </p:cNvPicPr>
          <p:nvPr/>
        </p:nvPicPr>
        <p:blipFill>
          <a:blip r:embed="rId3"/>
          <a:stretch>
            <a:fillRect/>
          </a:stretch>
        </p:blipFill>
        <p:spPr>
          <a:xfrm>
            <a:off x="7571678" y="3705742"/>
            <a:ext cx="4546238" cy="3152258"/>
          </a:xfrm>
          <a:prstGeom prst="rect">
            <a:avLst/>
          </a:prstGeom>
        </p:spPr>
      </p:pic>
      <p:pic>
        <p:nvPicPr>
          <p:cNvPr id="8" name="Picture 7">
            <a:extLst>
              <a:ext uri="{FF2B5EF4-FFF2-40B4-BE49-F238E27FC236}">
                <a16:creationId xmlns:a16="http://schemas.microsoft.com/office/drawing/2014/main" id="{6E55380D-0A7A-9676-89D7-6D442484B826}"/>
              </a:ext>
            </a:extLst>
          </p:cNvPr>
          <p:cNvPicPr>
            <a:picLocks noChangeAspect="1"/>
          </p:cNvPicPr>
          <p:nvPr/>
        </p:nvPicPr>
        <p:blipFill>
          <a:blip r:embed="rId4"/>
          <a:stretch>
            <a:fillRect/>
          </a:stretch>
        </p:blipFill>
        <p:spPr>
          <a:xfrm>
            <a:off x="32309" y="2057400"/>
            <a:ext cx="7107301" cy="4800600"/>
          </a:xfrm>
          <a:prstGeom prst="rect">
            <a:avLst/>
          </a:prstGeom>
        </p:spPr>
      </p:pic>
      <p:sp>
        <p:nvSpPr>
          <p:cNvPr id="9" name="TextBox 8">
            <a:extLst>
              <a:ext uri="{FF2B5EF4-FFF2-40B4-BE49-F238E27FC236}">
                <a16:creationId xmlns:a16="http://schemas.microsoft.com/office/drawing/2014/main" id="{47B24108-B86B-7A87-3BE0-6209BD88A865}"/>
              </a:ext>
            </a:extLst>
          </p:cNvPr>
          <p:cNvSpPr txBox="1"/>
          <p:nvPr/>
        </p:nvSpPr>
        <p:spPr>
          <a:xfrm>
            <a:off x="341713" y="163286"/>
            <a:ext cx="5961116" cy="1477328"/>
          </a:xfrm>
          <a:prstGeom prst="rect">
            <a:avLst/>
          </a:prstGeom>
          <a:noFill/>
        </p:spPr>
        <p:txBody>
          <a:bodyPr wrap="square" rtlCol="0">
            <a:spAutoFit/>
          </a:bodyPr>
          <a:lstStyle/>
          <a:p>
            <a:r>
              <a:rPr lang="en-IN" dirty="0"/>
              <a:t>Question 4:</a:t>
            </a:r>
          </a:p>
          <a:p>
            <a:r>
              <a:rPr lang="en-IN" dirty="0"/>
              <a:t>Answer: From the data it is understandable that most used payment type account in each case followed by C.O.D, and credit is the least used payment type( only found in assess and repair).</a:t>
            </a:r>
          </a:p>
        </p:txBody>
      </p:sp>
    </p:spTree>
    <p:extLst>
      <p:ext uri="{BB962C8B-B14F-4D97-AF65-F5344CB8AC3E}">
        <p14:creationId xmlns:p14="http://schemas.microsoft.com/office/powerpoint/2010/main" val="23099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82156-8DBC-582D-E7EC-4A0EF74483A0}"/>
              </a:ext>
            </a:extLst>
          </p:cNvPr>
          <p:cNvPicPr>
            <a:picLocks noChangeAspect="1"/>
          </p:cNvPicPr>
          <p:nvPr/>
        </p:nvPicPr>
        <p:blipFill>
          <a:blip r:embed="rId2"/>
          <a:stretch>
            <a:fillRect/>
          </a:stretch>
        </p:blipFill>
        <p:spPr>
          <a:xfrm>
            <a:off x="8044134" y="3429000"/>
            <a:ext cx="3943900" cy="3347166"/>
          </a:xfrm>
          <a:prstGeom prst="rect">
            <a:avLst/>
          </a:prstGeom>
        </p:spPr>
      </p:pic>
      <p:pic>
        <p:nvPicPr>
          <p:cNvPr id="5" name="Picture 4">
            <a:extLst>
              <a:ext uri="{FF2B5EF4-FFF2-40B4-BE49-F238E27FC236}">
                <a16:creationId xmlns:a16="http://schemas.microsoft.com/office/drawing/2014/main" id="{D7F0BADE-7892-B957-6DCF-6D775C5A5AB8}"/>
              </a:ext>
            </a:extLst>
          </p:cNvPr>
          <p:cNvPicPr>
            <a:picLocks noChangeAspect="1"/>
          </p:cNvPicPr>
          <p:nvPr/>
        </p:nvPicPr>
        <p:blipFill>
          <a:blip r:embed="rId3"/>
          <a:stretch>
            <a:fillRect/>
          </a:stretch>
        </p:blipFill>
        <p:spPr>
          <a:xfrm>
            <a:off x="8067950" y="78892"/>
            <a:ext cx="3896269" cy="3233019"/>
          </a:xfrm>
          <a:prstGeom prst="rect">
            <a:avLst/>
          </a:prstGeom>
        </p:spPr>
      </p:pic>
      <p:pic>
        <p:nvPicPr>
          <p:cNvPr id="7" name="Picture 6">
            <a:extLst>
              <a:ext uri="{FF2B5EF4-FFF2-40B4-BE49-F238E27FC236}">
                <a16:creationId xmlns:a16="http://schemas.microsoft.com/office/drawing/2014/main" id="{B446C31C-02C1-DA26-1AE9-49BD9323BD17}"/>
              </a:ext>
            </a:extLst>
          </p:cNvPr>
          <p:cNvPicPr>
            <a:picLocks noChangeAspect="1"/>
          </p:cNvPicPr>
          <p:nvPr/>
        </p:nvPicPr>
        <p:blipFill>
          <a:blip r:embed="rId4"/>
          <a:stretch>
            <a:fillRect/>
          </a:stretch>
        </p:blipFill>
        <p:spPr>
          <a:xfrm>
            <a:off x="0" y="2413107"/>
            <a:ext cx="7401958" cy="4363059"/>
          </a:xfrm>
          <a:prstGeom prst="rect">
            <a:avLst/>
          </a:prstGeom>
        </p:spPr>
      </p:pic>
      <p:sp>
        <p:nvSpPr>
          <p:cNvPr id="8" name="TextBox 7">
            <a:extLst>
              <a:ext uri="{FF2B5EF4-FFF2-40B4-BE49-F238E27FC236}">
                <a16:creationId xmlns:a16="http://schemas.microsoft.com/office/drawing/2014/main" id="{ACC5AC97-1EA7-80C3-D046-BE2D0C5A0E38}"/>
              </a:ext>
            </a:extLst>
          </p:cNvPr>
          <p:cNvSpPr txBox="1"/>
          <p:nvPr/>
        </p:nvSpPr>
        <p:spPr>
          <a:xfrm>
            <a:off x="227781" y="206829"/>
            <a:ext cx="6837048" cy="2031325"/>
          </a:xfrm>
          <a:prstGeom prst="rect">
            <a:avLst/>
          </a:prstGeom>
          <a:noFill/>
        </p:spPr>
        <p:txBody>
          <a:bodyPr wrap="square" rtlCol="0">
            <a:spAutoFit/>
          </a:bodyPr>
          <a:lstStyle/>
          <a:p>
            <a:r>
              <a:rPr lang="en-IN" dirty="0"/>
              <a:t>Question 5: </a:t>
            </a:r>
          </a:p>
          <a:p>
            <a:r>
              <a:rPr lang="en-IN" dirty="0"/>
              <a:t>Answer:</a:t>
            </a:r>
          </a:p>
          <a:p>
            <a:r>
              <a:rPr lang="en-IN" dirty="0"/>
              <a:t>Trends of payment across week data, states that most of the time the payment is done on the starting working days, </a:t>
            </a:r>
            <a:r>
              <a:rPr lang="en-IN" dirty="0" err="1"/>
              <a:t>i.e</a:t>
            </a:r>
            <a:r>
              <a:rPr lang="en-IN" dirty="0"/>
              <a:t>, Monday and Tuesday, and there is a gradual decrease in payment as the week progresses with the least amount of payment done on Friday. The trend is similar in every payment mode.   </a:t>
            </a:r>
          </a:p>
        </p:txBody>
      </p:sp>
    </p:spTree>
    <p:extLst>
      <p:ext uri="{BB962C8B-B14F-4D97-AF65-F5344CB8AC3E}">
        <p14:creationId xmlns:p14="http://schemas.microsoft.com/office/powerpoint/2010/main" val="11525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12B565-576D-2A34-D677-FF528F878D8C}"/>
              </a:ext>
            </a:extLst>
          </p:cNvPr>
          <p:cNvPicPr>
            <a:picLocks noChangeAspect="1"/>
          </p:cNvPicPr>
          <p:nvPr/>
        </p:nvPicPr>
        <p:blipFill>
          <a:blip r:embed="rId2"/>
          <a:stretch>
            <a:fillRect/>
          </a:stretch>
        </p:blipFill>
        <p:spPr>
          <a:xfrm>
            <a:off x="417314" y="4596393"/>
            <a:ext cx="5537172" cy="1813057"/>
          </a:xfrm>
          <a:prstGeom prst="rect">
            <a:avLst/>
          </a:prstGeom>
        </p:spPr>
      </p:pic>
      <p:pic>
        <p:nvPicPr>
          <p:cNvPr id="9" name="Picture 8">
            <a:extLst>
              <a:ext uri="{FF2B5EF4-FFF2-40B4-BE49-F238E27FC236}">
                <a16:creationId xmlns:a16="http://schemas.microsoft.com/office/drawing/2014/main" id="{B40D055C-50D1-4EFF-3A76-06D52739C24A}"/>
              </a:ext>
            </a:extLst>
          </p:cNvPr>
          <p:cNvPicPr>
            <a:picLocks noChangeAspect="1"/>
          </p:cNvPicPr>
          <p:nvPr/>
        </p:nvPicPr>
        <p:blipFill>
          <a:blip r:embed="rId3"/>
          <a:stretch>
            <a:fillRect/>
          </a:stretch>
        </p:blipFill>
        <p:spPr>
          <a:xfrm>
            <a:off x="6096000" y="3124198"/>
            <a:ext cx="5844911" cy="3449961"/>
          </a:xfrm>
          <a:prstGeom prst="rect">
            <a:avLst/>
          </a:prstGeom>
        </p:spPr>
      </p:pic>
      <p:pic>
        <p:nvPicPr>
          <p:cNvPr id="11" name="Picture 10">
            <a:extLst>
              <a:ext uri="{FF2B5EF4-FFF2-40B4-BE49-F238E27FC236}">
                <a16:creationId xmlns:a16="http://schemas.microsoft.com/office/drawing/2014/main" id="{E8285DD9-D595-12ED-E48A-796092240298}"/>
              </a:ext>
            </a:extLst>
          </p:cNvPr>
          <p:cNvPicPr>
            <a:picLocks noChangeAspect="1"/>
          </p:cNvPicPr>
          <p:nvPr/>
        </p:nvPicPr>
        <p:blipFill>
          <a:blip r:embed="rId4"/>
          <a:stretch>
            <a:fillRect/>
          </a:stretch>
        </p:blipFill>
        <p:spPr>
          <a:xfrm>
            <a:off x="6644172" y="0"/>
            <a:ext cx="5003542" cy="2937736"/>
          </a:xfrm>
          <a:prstGeom prst="rect">
            <a:avLst/>
          </a:prstGeom>
        </p:spPr>
      </p:pic>
      <p:sp>
        <p:nvSpPr>
          <p:cNvPr id="12" name="TextBox 11">
            <a:extLst>
              <a:ext uri="{FF2B5EF4-FFF2-40B4-BE49-F238E27FC236}">
                <a16:creationId xmlns:a16="http://schemas.microsoft.com/office/drawing/2014/main" id="{EA8E636F-7A5E-2D35-BC3C-2EC56BAA405C}"/>
              </a:ext>
            </a:extLst>
          </p:cNvPr>
          <p:cNvSpPr txBox="1"/>
          <p:nvPr/>
        </p:nvSpPr>
        <p:spPr>
          <a:xfrm>
            <a:off x="457200" y="587829"/>
            <a:ext cx="4659086" cy="2031325"/>
          </a:xfrm>
          <a:prstGeom prst="rect">
            <a:avLst/>
          </a:prstGeom>
          <a:noFill/>
        </p:spPr>
        <p:txBody>
          <a:bodyPr wrap="square" rtlCol="0">
            <a:spAutoFit/>
          </a:bodyPr>
          <a:lstStyle/>
          <a:p>
            <a:r>
              <a:rPr lang="en-IN" dirty="0"/>
              <a:t>Question 6:</a:t>
            </a:r>
          </a:p>
          <a:p>
            <a:r>
              <a:rPr lang="en-IN" dirty="0"/>
              <a:t>It is incomprehensible, due to lack of  even distribution of data in the count of techs. However, from the data available it is understandable the average parts cost increases with the increase in number of techs. </a:t>
            </a:r>
          </a:p>
        </p:txBody>
      </p:sp>
    </p:spTree>
    <p:extLst>
      <p:ext uri="{BB962C8B-B14F-4D97-AF65-F5344CB8AC3E}">
        <p14:creationId xmlns:p14="http://schemas.microsoft.com/office/powerpoint/2010/main" val="107770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B10A4F-E110-6359-768A-3CB41ED26B6F}"/>
              </a:ext>
            </a:extLst>
          </p:cNvPr>
          <p:cNvPicPr>
            <a:picLocks noChangeAspect="1"/>
          </p:cNvPicPr>
          <p:nvPr/>
        </p:nvPicPr>
        <p:blipFill>
          <a:blip r:embed="rId2"/>
          <a:stretch>
            <a:fillRect/>
          </a:stretch>
        </p:blipFill>
        <p:spPr>
          <a:xfrm>
            <a:off x="6096001" y="-72462"/>
            <a:ext cx="2817378" cy="3501462"/>
          </a:xfrm>
          <a:prstGeom prst="rect">
            <a:avLst/>
          </a:prstGeom>
        </p:spPr>
      </p:pic>
      <p:pic>
        <p:nvPicPr>
          <p:cNvPr id="5" name="Picture 4">
            <a:extLst>
              <a:ext uri="{FF2B5EF4-FFF2-40B4-BE49-F238E27FC236}">
                <a16:creationId xmlns:a16="http://schemas.microsoft.com/office/drawing/2014/main" id="{07328DD8-C2AA-6459-0162-9086B89AD6E4}"/>
              </a:ext>
            </a:extLst>
          </p:cNvPr>
          <p:cNvPicPr>
            <a:picLocks noChangeAspect="1"/>
          </p:cNvPicPr>
          <p:nvPr/>
        </p:nvPicPr>
        <p:blipFill>
          <a:blip r:embed="rId3"/>
          <a:stretch>
            <a:fillRect/>
          </a:stretch>
        </p:blipFill>
        <p:spPr>
          <a:xfrm>
            <a:off x="8913378" y="0"/>
            <a:ext cx="3044376" cy="3501462"/>
          </a:xfrm>
          <a:prstGeom prst="rect">
            <a:avLst/>
          </a:prstGeom>
        </p:spPr>
      </p:pic>
      <p:pic>
        <p:nvPicPr>
          <p:cNvPr id="7" name="Picture 6">
            <a:extLst>
              <a:ext uri="{FF2B5EF4-FFF2-40B4-BE49-F238E27FC236}">
                <a16:creationId xmlns:a16="http://schemas.microsoft.com/office/drawing/2014/main" id="{05AF8AA2-C964-0BEE-78AB-FADC31B580A2}"/>
              </a:ext>
            </a:extLst>
          </p:cNvPr>
          <p:cNvPicPr>
            <a:picLocks noChangeAspect="1"/>
          </p:cNvPicPr>
          <p:nvPr/>
        </p:nvPicPr>
        <p:blipFill>
          <a:blip r:embed="rId4"/>
          <a:stretch>
            <a:fillRect/>
          </a:stretch>
        </p:blipFill>
        <p:spPr>
          <a:xfrm>
            <a:off x="6095999" y="3501462"/>
            <a:ext cx="2429537" cy="3258567"/>
          </a:xfrm>
          <a:prstGeom prst="rect">
            <a:avLst/>
          </a:prstGeom>
        </p:spPr>
      </p:pic>
      <p:pic>
        <p:nvPicPr>
          <p:cNvPr id="9" name="Picture 8">
            <a:extLst>
              <a:ext uri="{FF2B5EF4-FFF2-40B4-BE49-F238E27FC236}">
                <a16:creationId xmlns:a16="http://schemas.microsoft.com/office/drawing/2014/main" id="{49AE566E-813D-A9BC-84FD-3F8CEEAE211D}"/>
              </a:ext>
            </a:extLst>
          </p:cNvPr>
          <p:cNvPicPr>
            <a:picLocks noChangeAspect="1"/>
          </p:cNvPicPr>
          <p:nvPr/>
        </p:nvPicPr>
        <p:blipFill>
          <a:blip r:embed="rId5"/>
          <a:stretch>
            <a:fillRect/>
          </a:stretch>
        </p:blipFill>
        <p:spPr>
          <a:xfrm>
            <a:off x="8525537" y="3962400"/>
            <a:ext cx="3820058" cy="2579915"/>
          </a:xfrm>
          <a:prstGeom prst="rect">
            <a:avLst/>
          </a:prstGeom>
        </p:spPr>
      </p:pic>
      <p:pic>
        <p:nvPicPr>
          <p:cNvPr id="11" name="Picture 10">
            <a:extLst>
              <a:ext uri="{FF2B5EF4-FFF2-40B4-BE49-F238E27FC236}">
                <a16:creationId xmlns:a16="http://schemas.microsoft.com/office/drawing/2014/main" id="{125EB1B8-E374-ECA6-3084-F9EA554A73F4}"/>
              </a:ext>
            </a:extLst>
          </p:cNvPr>
          <p:cNvPicPr>
            <a:picLocks noChangeAspect="1"/>
          </p:cNvPicPr>
          <p:nvPr/>
        </p:nvPicPr>
        <p:blipFill>
          <a:blip r:embed="rId6"/>
          <a:stretch>
            <a:fillRect/>
          </a:stretch>
        </p:blipFill>
        <p:spPr>
          <a:xfrm>
            <a:off x="-119980" y="2355042"/>
            <a:ext cx="6074466" cy="4404987"/>
          </a:xfrm>
          <a:prstGeom prst="rect">
            <a:avLst/>
          </a:prstGeom>
        </p:spPr>
      </p:pic>
      <p:sp>
        <p:nvSpPr>
          <p:cNvPr id="12" name="TextBox 11">
            <a:extLst>
              <a:ext uri="{FF2B5EF4-FFF2-40B4-BE49-F238E27FC236}">
                <a16:creationId xmlns:a16="http://schemas.microsoft.com/office/drawing/2014/main" id="{0BDFEF04-9AF9-0C42-AC9C-44694DF2B8F9}"/>
              </a:ext>
            </a:extLst>
          </p:cNvPr>
          <p:cNvSpPr txBox="1"/>
          <p:nvPr/>
        </p:nvSpPr>
        <p:spPr>
          <a:xfrm>
            <a:off x="234246" y="239486"/>
            <a:ext cx="5099754" cy="1200329"/>
          </a:xfrm>
          <a:prstGeom prst="rect">
            <a:avLst/>
          </a:prstGeom>
          <a:noFill/>
        </p:spPr>
        <p:txBody>
          <a:bodyPr wrap="square" rtlCol="0">
            <a:spAutoFit/>
          </a:bodyPr>
          <a:lstStyle/>
          <a:p>
            <a:r>
              <a:rPr lang="en-IN" dirty="0"/>
              <a:t>Question7:</a:t>
            </a:r>
          </a:p>
          <a:p>
            <a:r>
              <a:rPr lang="en-IN" dirty="0"/>
              <a:t>Answer: The most common type of service requested is “ASSESS”  in each and every district.</a:t>
            </a:r>
          </a:p>
          <a:p>
            <a:r>
              <a:rPr lang="en-IN" dirty="0"/>
              <a:t>The second most common service is “Deliver”.</a:t>
            </a:r>
          </a:p>
        </p:txBody>
      </p:sp>
    </p:spTree>
    <p:extLst>
      <p:ext uri="{BB962C8B-B14F-4D97-AF65-F5344CB8AC3E}">
        <p14:creationId xmlns:p14="http://schemas.microsoft.com/office/powerpoint/2010/main" val="124015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39FCB-F943-E62B-9D69-6AD0D9676D97}"/>
              </a:ext>
            </a:extLst>
          </p:cNvPr>
          <p:cNvPicPr>
            <a:picLocks noChangeAspect="1"/>
          </p:cNvPicPr>
          <p:nvPr/>
        </p:nvPicPr>
        <p:blipFill>
          <a:blip r:embed="rId2"/>
          <a:stretch>
            <a:fillRect/>
          </a:stretch>
        </p:blipFill>
        <p:spPr>
          <a:xfrm>
            <a:off x="8207827" y="3747364"/>
            <a:ext cx="3503357" cy="2648021"/>
          </a:xfrm>
          <a:prstGeom prst="rect">
            <a:avLst/>
          </a:prstGeom>
        </p:spPr>
      </p:pic>
      <p:pic>
        <p:nvPicPr>
          <p:cNvPr id="6" name="Picture 5">
            <a:extLst>
              <a:ext uri="{FF2B5EF4-FFF2-40B4-BE49-F238E27FC236}">
                <a16:creationId xmlns:a16="http://schemas.microsoft.com/office/drawing/2014/main" id="{3EA3E72F-D434-4CB1-E756-98400A7BDB50}"/>
              </a:ext>
            </a:extLst>
          </p:cNvPr>
          <p:cNvPicPr>
            <a:picLocks noChangeAspect="1"/>
          </p:cNvPicPr>
          <p:nvPr/>
        </p:nvPicPr>
        <p:blipFill>
          <a:blip r:embed="rId3"/>
          <a:stretch>
            <a:fillRect/>
          </a:stretch>
        </p:blipFill>
        <p:spPr>
          <a:xfrm>
            <a:off x="3083000" y="4209979"/>
            <a:ext cx="4459408" cy="2185406"/>
          </a:xfrm>
          <a:prstGeom prst="rect">
            <a:avLst/>
          </a:prstGeom>
        </p:spPr>
      </p:pic>
      <p:pic>
        <p:nvPicPr>
          <p:cNvPr id="8" name="Picture 7">
            <a:extLst>
              <a:ext uri="{FF2B5EF4-FFF2-40B4-BE49-F238E27FC236}">
                <a16:creationId xmlns:a16="http://schemas.microsoft.com/office/drawing/2014/main" id="{F7E7F8EC-D787-F27E-0E79-CA49E98DD96B}"/>
              </a:ext>
            </a:extLst>
          </p:cNvPr>
          <p:cNvPicPr>
            <a:picLocks noChangeAspect="1"/>
          </p:cNvPicPr>
          <p:nvPr/>
        </p:nvPicPr>
        <p:blipFill>
          <a:blip r:embed="rId4"/>
          <a:stretch>
            <a:fillRect/>
          </a:stretch>
        </p:blipFill>
        <p:spPr>
          <a:xfrm>
            <a:off x="5402348" y="0"/>
            <a:ext cx="5610959" cy="3063240"/>
          </a:xfrm>
          <a:prstGeom prst="rect">
            <a:avLst/>
          </a:prstGeom>
        </p:spPr>
      </p:pic>
      <p:sp>
        <p:nvSpPr>
          <p:cNvPr id="9" name="TextBox 8">
            <a:extLst>
              <a:ext uri="{FF2B5EF4-FFF2-40B4-BE49-F238E27FC236}">
                <a16:creationId xmlns:a16="http://schemas.microsoft.com/office/drawing/2014/main" id="{67136B18-5F6B-D43D-8931-A67C626D6DB6}"/>
              </a:ext>
            </a:extLst>
          </p:cNvPr>
          <p:cNvSpPr txBox="1"/>
          <p:nvPr/>
        </p:nvSpPr>
        <p:spPr>
          <a:xfrm>
            <a:off x="903514" y="805543"/>
            <a:ext cx="3820886" cy="2308324"/>
          </a:xfrm>
          <a:prstGeom prst="rect">
            <a:avLst/>
          </a:prstGeom>
          <a:noFill/>
        </p:spPr>
        <p:txBody>
          <a:bodyPr wrap="square" rtlCol="0">
            <a:spAutoFit/>
          </a:bodyPr>
          <a:lstStyle/>
          <a:p>
            <a:r>
              <a:rPr lang="en-IN" dirty="0"/>
              <a:t>Question 8: Yes there is a difference in payment without warranty labour, </a:t>
            </a:r>
            <a:r>
              <a:rPr lang="en-IN" dirty="0" err="1"/>
              <a:t>incase</a:t>
            </a:r>
            <a:r>
              <a:rPr lang="en-IN" dirty="0"/>
              <a:t> of warranty labour the payment is done trough warranty method and in case of without warranty labour the payment is done in account, cod, credit and P.O method.</a:t>
            </a:r>
          </a:p>
        </p:txBody>
      </p:sp>
    </p:spTree>
    <p:extLst>
      <p:ext uri="{BB962C8B-B14F-4D97-AF65-F5344CB8AC3E}">
        <p14:creationId xmlns:p14="http://schemas.microsoft.com/office/powerpoint/2010/main" val="140357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412</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Riddhi Bhowmick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Riddhi Bhowmick</dc:title>
  <dc:creator>Riddhi Bhowmick</dc:creator>
  <cp:lastModifiedBy>Riddhi Bhowmick</cp:lastModifiedBy>
  <cp:revision>3</cp:revision>
  <dcterms:created xsi:type="dcterms:W3CDTF">2024-04-02T08:59:49Z</dcterms:created>
  <dcterms:modified xsi:type="dcterms:W3CDTF">2024-04-02T11:15:22Z</dcterms:modified>
</cp:coreProperties>
</file>