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2" r:id="rId5"/>
    <p:sldId id="278" r:id="rId6"/>
    <p:sldId id="273" r:id="rId7"/>
    <p:sldId id="281" r:id="rId8"/>
    <p:sldId id="263" r:id="rId9"/>
    <p:sldId id="282" r:id="rId10"/>
    <p:sldId id="280" r:id="rId11"/>
    <p:sldId id="26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0" d="100"/>
          <a:sy n="80" d="100"/>
        </p:scale>
        <p:origin x="58" y="11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12/30/2023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Revenue Insights in Hospitality Domain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a:bodyPr>
          <a:lstStyle/>
          <a:p>
            <a:r>
              <a:rPr lang="en-US" sz="2800" b="1" dirty="0">
                <a:latin typeface="Aptos Black" panose="020F0502020204030204" pitchFamily="34" charset="0"/>
              </a:rPr>
              <a:t>Ridhima Gupta</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535218-453E-92D1-1BB3-A0ECD2814AD2}"/>
              </a:ext>
            </a:extLst>
          </p:cNvPr>
          <p:cNvSpPr txBox="1"/>
          <p:nvPr/>
        </p:nvSpPr>
        <p:spPr>
          <a:xfrm>
            <a:off x="418092" y="1184988"/>
            <a:ext cx="11291826" cy="4370427"/>
          </a:xfrm>
          <a:prstGeom prst="rect">
            <a:avLst/>
          </a:prstGeom>
          <a:noFill/>
        </p:spPr>
        <p:txBody>
          <a:bodyPr wrap="square" rtlCol="0">
            <a:spAutoFit/>
          </a:bodyPr>
          <a:lstStyle/>
          <a:p>
            <a:pPr algn="l"/>
            <a:r>
              <a:rPr lang="en-US" sz="4000" b="1" i="0" dirty="0">
                <a:effectLst/>
                <a:latin typeface="Söhne"/>
              </a:rPr>
              <a:t>Project Overview: </a:t>
            </a:r>
          </a:p>
          <a:p>
            <a:pPr algn="l"/>
            <a:r>
              <a:rPr lang="en-US" b="0" i="0" dirty="0">
                <a:solidFill>
                  <a:schemeClr val="bg2">
                    <a:lumMod val="10000"/>
                  </a:schemeClr>
                </a:solidFill>
                <a:effectLst/>
                <a:latin typeface="Söhne"/>
              </a:rPr>
              <a:t>The Hospitality Revenue Insights Dashboard project aims to leverage Power BI, integrating Power Query and DAX functionalities along with Excel, to provide comprehensive revenue insights for the hospitality industry. This dashboard facilitates the analysis of revenue data to aid hospitality businesses in making informed decisions, optimizing strategies, and maximizing revenue potential.</a:t>
            </a: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sz="4000" b="1" i="0" dirty="0">
                <a:effectLst/>
                <a:latin typeface="Söhne"/>
              </a:rPr>
              <a:t>Project Scope:</a:t>
            </a:r>
          </a:p>
          <a:p>
            <a:pPr algn="l"/>
            <a:r>
              <a:rPr lang="en-US" b="0" i="0" dirty="0">
                <a:solidFill>
                  <a:schemeClr val="bg2">
                    <a:lumMod val="10000"/>
                  </a:schemeClr>
                </a:solidFill>
                <a:effectLst/>
                <a:latin typeface="Söhne"/>
              </a:rPr>
              <a:t>The project encompasses the collection, processing, and visualization of revenue-related data from various sources within the hospitality domain. It focuses on generating actionable insights and visual representations of revenue trends, performance metrics, and comparative analyses across different segments.</a:t>
            </a:r>
          </a:p>
          <a:p>
            <a:endParaRPr lang="en-IN" dirty="0"/>
          </a:p>
        </p:txBody>
      </p:sp>
    </p:spTree>
    <p:extLst>
      <p:ext uri="{BB962C8B-B14F-4D97-AF65-F5344CB8AC3E}">
        <p14:creationId xmlns:p14="http://schemas.microsoft.com/office/powerpoint/2010/main" val="52000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55238" y="-66675"/>
            <a:ext cx="7627853" cy="1325563"/>
          </a:xfrm>
        </p:spPr>
        <p:txBody>
          <a:bodyPr/>
          <a:lstStyle/>
          <a:p>
            <a:r>
              <a:rPr lang="en-US" dirty="0">
                <a:solidFill>
                  <a:srgbClr val="000000"/>
                </a:solidFill>
              </a:rPr>
              <a:t>Problem  Statement</a:t>
            </a:r>
          </a:p>
        </p:txBody>
      </p:sp>
      <p:sp>
        <p:nvSpPr>
          <p:cNvPr id="5" name="Content Placeholder 4">
            <a:extLst>
              <a:ext uri="{FF2B5EF4-FFF2-40B4-BE49-F238E27FC236}">
                <a16:creationId xmlns:a16="http://schemas.microsoft.com/office/drawing/2014/main" id="{11B9AADC-44E6-3385-AFE5-2D923194CC92}"/>
              </a:ext>
            </a:extLst>
          </p:cNvPr>
          <p:cNvSpPr>
            <a:spLocks noGrp="1"/>
          </p:cNvSpPr>
          <p:nvPr>
            <p:ph idx="1"/>
          </p:nvPr>
        </p:nvSpPr>
        <p:spPr>
          <a:xfrm>
            <a:off x="354563" y="1170431"/>
            <a:ext cx="11569213" cy="5463633"/>
          </a:xfrm>
        </p:spPr>
        <p:txBody>
          <a:bodyPr>
            <a:normAutofit/>
          </a:bodyPr>
          <a:lstStyle/>
          <a:p>
            <a:pPr algn="l" rtl="0">
              <a:spcBef>
                <a:spcPts val="0"/>
              </a:spcBef>
              <a:spcAft>
                <a:spcPts val="0"/>
              </a:spcAft>
            </a:pPr>
            <a:r>
              <a:rPr lang="en-US" sz="1800" b="0" i="0" u="none" strike="noStrike" cap="none" dirty="0">
                <a:solidFill>
                  <a:srgbClr val="000000"/>
                </a:solidFill>
                <a:effectLst/>
                <a:latin typeface="Arial" panose="020B0604020202020204" pitchFamily="34" charset="0"/>
              </a:rPr>
              <a:t>Atliq grands owns multiple five-star hotels across </a:t>
            </a:r>
            <a:r>
              <a:rPr lang="en-US" sz="1800" cap="none" dirty="0">
                <a:solidFill>
                  <a:srgbClr val="000000"/>
                </a:solidFill>
                <a:latin typeface="Arial" panose="020B0604020202020204" pitchFamily="34" charset="0"/>
              </a:rPr>
              <a:t>I</a:t>
            </a:r>
            <a:r>
              <a:rPr lang="en-US" sz="1800" b="0" i="0" u="none" strike="noStrike" cap="none" dirty="0">
                <a:solidFill>
                  <a:srgbClr val="000000"/>
                </a:solidFill>
                <a:effectLst/>
                <a:latin typeface="Arial" panose="020B0604020202020204" pitchFamily="34" charset="0"/>
              </a:rPr>
              <a:t>ndia. They have been in the hospitality industry for the past 20 years. Due to strategic moves from other competitors and ineffective decision-making in management, atliq grands are losing its market share and revenue in the luxury/business hotels category. As a strategic move, the managing director of atliq grands wanted to incorporate “business and data intelligence” to regain their market share and revenue. However, they do not have an in-house data analytics team to provide them with these insights.</a:t>
            </a:r>
            <a:br>
              <a:rPr lang="en-US" sz="1800" b="0" i="0" u="none" strike="noStrike" cap="none" dirty="0">
                <a:solidFill>
                  <a:srgbClr val="000000"/>
                </a:solidFill>
                <a:effectLst/>
                <a:latin typeface="Arial" panose="020B0604020202020204" pitchFamily="34" charset="0"/>
              </a:rPr>
            </a:br>
            <a:br>
              <a:rPr lang="en-US" sz="1800" b="0" i="0" u="none" strike="noStrike" cap="none" dirty="0">
                <a:solidFill>
                  <a:srgbClr val="000000"/>
                </a:solidFill>
                <a:effectLst/>
                <a:latin typeface="Arial" panose="020B0604020202020204" pitchFamily="34" charset="0"/>
              </a:rPr>
            </a:br>
            <a:r>
              <a:rPr lang="en-US" sz="1800" b="0" i="0" u="none" strike="noStrike" cap="none" dirty="0">
                <a:solidFill>
                  <a:srgbClr val="000000"/>
                </a:solidFill>
                <a:effectLst/>
                <a:latin typeface="Arial" panose="020B0604020202020204" pitchFamily="34" charset="0"/>
              </a:rPr>
              <a:t>Their revenue management team had decided to hire a 3rd party service provider to provide them with insights from their historical data.</a:t>
            </a:r>
            <a:endParaRPr lang="en-US" b="0" cap="none" dirty="0">
              <a:effectLst/>
            </a:endParaRPr>
          </a:p>
          <a:p>
            <a:pPr algn="l" rtl="0">
              <a:spcBef>
                <a:spcPts val="0"/>
              </a:spcBef>
              <a:spcAft>
                <a:spcPts val="0"/>
              </a:spcAft>
            </a:pPr>
            <a:endParaRPr lang="en-US" sz="1800" b="0" i="0" u="none" strike="noStrike" cap="none" dirty="0">
              <a:solidFill>
                <a:srgbClr val="000000"/>
              </a:solidFill>
              <a:effectLst/>
              <a:latin typeface="Arial" panose="020B0604020202020204" pitchFamily="34" charset="0"/>
            </a:endParaRPr>
          </a:p>
          <a:p>
            <a:pPr algn="l" rtl="0">
              <a:spcBef>
                <a:spcPts val="0"/>
              </a:spcBef>
              <a:spcAft>
                <a:spcPts val="0"/>
              </a:spcAft>
            </a:pPr>
            <a:r>
              <a:rPr lang="en-US" sz="1800" b="0" i="0" u="none" strike="noStrike" cap="none" dirty="0">
                <a:solidFill>
                  <a:srgbClr val="000000"/>
                </a:solidFill>
                <a:effectLst/>
                <a:latin typeface="Arial" panose="020B0604020202020204" pitchFamily="34" charset="0"/>
              </a:rPr>
              <a:t>Task:  </a:t>
            </a:r>
            <a:br>
              <a:rPr lang="en-US" sz="1800" b="0" i="0" u="none" strike="noStrike" cap="none" dirty="0">
                <a:solidFill>
                  <a:srgbClr val="000000"/>
                </a:solidFill>
                <a:effectLst/>
                <a:latin typeface="Arial" panose="020B0604020202020204" pitchFamily="34" charset="0"/>
              </a:rPr>
            </a:br>
            <a:r>
              <a:rPr lang="en-US" sz="1800" b="0" i="0" u="none" strike="noStrike" cap="none" dirty="0">
                <a:solidFill>
                  <a:srgbClr val="000000"/>
                </a:solidFill>
                <a:effectLst/>
                <a:latin typeface="Arial" panose="020B0604020202020204" pitchFamily="34" charset="0"/>
              </a:rPr>
              <a:t>You are a data analyst who has been provided with sample data and a mock-up dashboard to work on the following task.</a:t>
            </a:r>
            <a:endParaRPr lang="en-US" b="0" cap="none" dirty="0">
              <a:effectLst/>
            </a:endParaRPr>
          </a:p>
          <a:p>
            <a:pPr algn="l" rtl="0">
              <a:spcBef>
                <a:spcPts val="0"/>
              </a:spcBef>
              <a:spcAft>
                <a:spcPts val="0"/>
              </a:spcAft>
            </a:pPr>
            <a:r>
              <a:rPr lang="en-US" sz="1800" b="0" i="0" u="none" strike="noStrike" cap="none" dirty="0">
                <a:solidFill>
                  <a:srgbClr val="000000"/>
                </a:solidFill>
                <a:effectLst/>
                <a:latin typeface="Arial" panose="020B0604020202020204" pitchFamily="34" charset="0"/>
              </a:rPr>
              <a:t>1.Create the metrics according to the metric list.</a:t>
            </a:r>
            <a:endParaRPr lang="en-US" b="0" cap="none" dirty="0">
              <a:effectLst/>
            </a:endParaRPr>
          </a:p>
          <a:p>
            <a:pPr algn="l" rtl="0">
              <a:spcBef>
                <a:spcPts val="0"/>
              </a:spcBef>
              <a:spcAft>
                <a:spcPts val="0"/>
              </a:spcAft>
            </a:pPr>
            <a:r>
              <a:rPr lang="en-US" sz="1800" b="0" i="0" u="none" strike="noStrike" cap="none" dirty="0">
                <a:solidFill>
                  <a:srgbClr val="000000"/>
                </a:solidFill>
                <a:effectLst/>
                <a:latin typeface="Arial" panose="020B0604020202020204" pitchFamily="34" charset="0"/>
              </a:rPr>
              <a:t>2.Create a dashboard according to the mock-up provided by stakeholders.</a:t>
            </a:r>
            <a:endParaRPr lang="en-US" b="0" cap="none" dirty="0">
              <a:effectLst/>
            </a:endParaRPr>
          </a:p>
          <a:p>
            <a:pPr algn="l" rtl="0">
              <a:spcBef>
                <a:spcPts val="0"/>
              </a:spcBef>
              <a:spcAft>
                <a:spcPts val="0"/>
              </a:spcAft>
            </a:pPr>
            <a:r>
              <a:rPr lang="en-US" sz="1800" b="0" i="0" u="none" strike="noStrike" cap="none" dirty="0">
                <a:solidFill>
                  <a:srgbClr val="000000"/>
                </a:solidFill>
                <a:effectLst/>
                <a:latin typeface="Arial" panose="020B0604020202020204" pitchFamily="34" charset="0"/>
              </a:rPr>
              <a:t>3.Create relevant insights that are not provided in the metric list/mock-up dashboard.</a:t>
            </a:r>
            <a:endParaRPr lang="en-US" b="0" cap="none" dirty="0">
              <a:effectLst/>
            </a:endParaRPr>
          </a:p>
          <a:p>
            <a:pPr algn="l"/>
            <a:br>
              <a:rPr lang="en-US" cap="none" dirty="0"/>
            </a:br>
            <a:endParaRPr lang="en-IN" cap="none" dirty="0"/>
          </a:p>
        </p:txBody>
      </p:sp>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E3D7F-383B-C5C8-0527-A869119D7188}"/>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18CD12A-0EDC-2F16-E580-E9CAE481167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18F25B8-6398-3158-4E38-2828ABCA84DF}"/>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5" name="Title 4">
            <a:extLst>
              <a:ext uri="{FF2B5EF4-FFF2-40B4-BE49-F238E27FC236}">
                <a16:creationId xmlns:a16="http://schemas.microsoft.com/office/drawing/2014/main" id="{20583F93-BAD0-C642-611E-F5AB331925D8}"/>
              </a:ext>
            </a:extLst>
          </p:cNvPr>
          <p:cNvSpPr>
            <a:spLocks noGrp="1"/>
          </p:cNvSpPr>
          <p:nvPr>
            <p:ph type="title"/>
          </p:nvPr>
        </p:nvSpPr>
        <p:spPr>
          <a:xfrm>
            <a:off x="576070" y="704088"/>
            <a:ext cx="10451593" cy="676656"/>
          </a:xfrm>
        </p:spPr>
        <p:txBody>
          <a:bodyPr/>
          <a:lstStyle/>
          <a:p>
            <a:r>
              <a:rPr lang="en-IN" dirty="0"/>
              <a:t>Steps of the Analysis Conducted</a:t>
            </a:r>
          </a:p>
        </p:txBody>
      </p:sp>
      <p:sp>
        <p:nvSpPr>
          <p:cNvPr id="6" name="TextBox 5">
            <a:extLst>
              <a:ext uri="{FF2B5EF4-FFF2-40B4-BE49-F238E27FC236}">
                <a16:creationId xmlns:a16="http://schemas.microsoft.com/office/drawing/2014/main" id="{ECF88DF6-9C81-2D4D-D970-D1F5EF8939A0}"/>
              </a:ext>
            </a:extLst>
          </p:cNvPr>
          <p:cNvSpPr txBox="1"/>
          <p:nvPr/>
        </p:nvSpPr>
        <p:spPr>
          <a:xfrm>
            <a:off x="718457" y="1380744"/>
            <a:ext cx="10897473" cy="4524315"/>
          </a:xfrm>
          <a:prstGeom prst="rect">
            <a:avLst/>
          </a:prstGeom>
          <a:noFill/>
        </p:spPr>
        <p:txBody>
          <a:bodyPr wrap="square" rtlCol="0">
            <a:spAutoFit/>
          </a:bodyPr>
          <a:lstStyle/>
          <a:p>
            <a:pPr marL="342900" indent="-342900" rtl="0">
              <a:spcBef>
                <a:spcPts val="0"/>
              </a:spcBef>
              <a:spcAft>
                <a:spcPts val="0"/>
              </a:spcAft>
              <a:buFont typeface="+mj-lt"/>
              <a:buAutoNum type="arabicPeriod"/>
            </a:pPr>
            <a:r>
              <a:rPr lang="en-US" sz="1800" b="0" i="0" u="none" strike="noStrike" dirty="0">
                <a:solidFill>
                  <a:srgbClr val="000000"/>
                </a:solidFill>
                <a:effectLst/>
                <a:latin typeface="Abadi" panose="020F0502020204030204" pitchFamily="34" charset="0"/>
              </a:rPr>
              <a:t>Requirement Understanding</a:t>
            </a:r>
            <a:endParaRPr lang="en-US" b="0" dirty="0">
              <a:solidFill>
                <a:srgbClr val="000000"/>
              </a:solidFill>
              <a:effectLst/>
              <a:latin typeface="Abadi" panose="020F0502020204030204" pitchFamily="34" charset="0"/>
            </a:endParaRPr>
          </a:p>
          <a:p>
            <a:pPr marL="342900" indent="-342900" rtl="0">
              <a:spcBef>
                <a:spcPts val="0"/>
              </a:spcBef>
              <a:spcAft>
                <a:spcPts val="0"/>
              </a:spcAft>
              <a:buFont typeface="+mj-lt"/>
              <a:buAutoNum type="arabicPeriod"/>
            </a:pPr>
            <a:r>
              <a:rPr lang="en-US" sz="1800" b="0" i="0" u="none" strike="noStrike" dirty="0">
                <a:solidFill>
                  <a:srgbClr val="000000"/>
                </a:solidFill>
                <a:effectLst/>
                <a:latin typeface="Abadi" panose="020F0502020204030204" pitchFamily="34" charset="0"/>
              </a:rPr>
              <a:t>Mockups and Solution Design </a:t>
            </a:r>
            <a:endParaRPr lang="en-US" b="0" dirty="0">
              <a:solidFill>
                <a:srgbClr val="000000"/>
              </a:solidFill>
              <a:effectLst/>
              <a:latin typeface="Abadi" panose="020F0502020204030204" pitchFamily="34" charset="0"/>
            </a:endParaRPr>
          </a:p>
          <a:p>
            <a:pPr marL="342900" indent="-342900" rtl="0">
              <a:spcBef>
                <a:spcPts val="0"/>
              </a:spcBef>
              <a:spcAft>
                <a:spcPts val="0"/>
              </a:spcAft>
              <a:buFont typeface="+mj-lt"/>
              <a:buAutoNum type="arabicPeriod"/>
            </a:pPr>
            <a:r>
              <a:rPr lang="en-US" sz="1800" b="0" i="0" u="none" strike="noStrike" dirty="0">
                <a:solidFill>
                  <a:srgbClr val="000000"/>
                </a:solidFill>
                <a:effectLst/>
                <a:latin typeface="Abadi" panose="020F0502020204030204" pitchFamily="34" charset="0"/>
              </a:rPr>
              <a:t>Data Collection and data modeling</a:t>
            </a:r>
            <a:endParaRPr lang="en-US" b="0" dirty="0">
              <a:solidFill>
                <a:srgbClr val="000000"/>
              </a:solidFill>
              <a:effectLst/>
              <a:latin typeface="Abadi" panose="020F0502020204030204" pitchFamily="34" charset="0"/>
            </a:endParaRPr>
          </a:p>
          <a:p>
            <a:pPr marL="342900" indent="-342900" rtl="0">
              <a:spcBef>
                <a:spcPts val="0"/>
              </a:spcBef>
              <a:spcAft>
                <a:spcPts val="0"/>
              </a:spcAft>
              <a:buFont typeface="+mj-lt"/>
              <a:buAutoNum type="arabicPeriod"/>
            </a:pPr>
            <a:r>
              <a:rPr lang="en-US" sz="1800" b="0" i="0" u="none" strike="noStrike" dirty="0">
                <a:solidFill>
                  <a:srgbClr val="000000"/>
                </a:solidFill>
                <a:effectLst/>
                <a:latin typeface="Abadi" panose="020F0502020204030204" pitchFamily="34" charset="0"/>
              </a:rPr>
              <a:t>Dashboarding and Insight Generation</a:t>
            </a:r>
            <a:endParaRPr lang="en-US" b="0" dirty="0">
              <a:solidFill>
                <a:srgbClr val="000000"/>
              </a:solidFill>
              <a:effectLst/>
              <a:latin typeface="Abadi" panose="020F0502020204030204" pitchFamily="34" charset="0"/>
            </a:endParaRPr>
          </a:p>
          <a:p>
            <a:pPr marL="342900" indent="-342900" rtl="0">
              <a:spcBef>
                <a:spcPts val="0"/>
              </a:spcBef>
              <a:spcAft>
                <a:spcPts val="0"/>
              </a:spcAft>
              <a:buFont typeface="+mj-lt"/>
              <a:buAutoNum type="arabicPeriod"/>
            </a:pPr>
            <a:r>
              <a:rPr lang="en-US" sz="1800" b="0" i="0" u="none" strike="noStrike" dirty="0">
                <a:solidFill>
                  <a:srgbClr val="000000"/>
                </a:solidFill>
                <a:effectLst/>
                <a:latin typeface="Abadi" panose="020F0502020204030204" pitchFamily="34" charset="0"/>
              </a:rPr>
              <a:t>Stakeholders Feedback</a:t>
            </a:r>
          </a:p>
          <a:p>
            <a:pPr rtl="0">
              <a:spcBef>
                <a:spcPts val="0"/>
              </a:spcBef>
              <a:spcAft>
                <a:spcPts val="0"/>
              </a:spcAft>
            </a:pPr>
            <a:endParaRPr lang="en-US" b="1" dirty="0">
              <a:solidFill>
                <a:srgbClr val="000000"/>
              </a:solidFill>
              <a:latin typeface="Abadi" panose="020F0502020204030204" pitchFamily="34" charset="0"/>
            </a:endParaRPr>
          </a:p>
          <a:p>
            <a:pPr rtl="0">
              <a:spcBef>
                <a:spcPts val="0"/>
              </a:spcBef>
              <a:spcAft>
                <a:spcPts val="0"/>
              </a:spcAft>
            </a:pPr>
            <a:r>
              <a:rPr lang="en-US" sz="1800" b="1" i="0" dirty="0">
                <a:solidFill>
                  <a:srgbClr val="000000"/>
                </a:solidFill>
                <a:effectLst/>
                <a:latin typeface="Abadi" panose="020F0502020204030204" pitchFamily="34" charset="0"/>
              </a:rPr>
              <a:t>Special Feature: Stakeholder Involvement - Abhishek Anand, Revenue Manager at OYO</a:t>
            </a:r>
            <a:br>
              <a:rPr lang="en-US" sz="1800" b="1" i="0" dirty="0">
                <a:solidFill>
                  <a:srgbClr val="000000"/>
                </a:solidFill>
                <a:effectLst/>
                <a:latin typeface="Abadi" panose="020F0502020204030204" pitchFamily="34" charset="0"/>
              </a:rPr>
            </a:br>
            <a:r>
              <a:rPr lang="en-US" sz="1800" b="1" i="0" dirty="0">
                <a:solidFill>
                  <a:srgbClr val="000000"/>
                </a:solidFill>
                <a:effectLst/>
                <a:latin typeface="Abadi" panose="020F0502020204030204" pitchFamily="34" charset="0"/>
              </a:rPr>
              <a:t>Introduction</a:t>
            </a:r>
            <a:br>
              <a:rPr lang="en-US" sz="1800" b="1" i="0" dirty="0">
                <a:solidFill>
                  <a:srgbClr val="000000"/>
                </a:solidFill>
                <a:effectLst/>
                <a:latin typeface="Abadi" panose="020F0502020204030204" pitchFamily="34" charset="0"/>
              </a:rPr>
            </a:br>
            <a:r>
              <a:rPr lang="en-US" sz="1800" b="0" i="0" dirty="0">
                <a:solidFill>
                  <a:srgbClr val="000000"/>
                </a:solidFill>
                <a:effectLst/>
                <a:latin typeface="Abadi" panose="020F0502020204030204" pitchFamily="34" charset="0"/>
              </a:rPr>
              <a:t>This project is proud to have had direct involvement and guidance from Abhishek Anand, a distinguished figure in the hospitality industry serving as the Revenue Manager at OYO. As a key stakeholder, his expertise, insights, and </a:t>
            </a:r>
            <a:r>
              <a:rPr lang="en-US" dirty="0">
                <a:solidFill>
                  <a:srgbClr val="000000"/>
                </a:solidFill>
                <a:latin typeface="Abadi" panose="020F0502020204030204" pitchFamily="34" charset="0"/>
              </a:rPr>
              <a:t>validation </a:t>
            </a:r>
            <a:r>
              <a:rPr lang="en-US" sz="1800" b="0" i="0" dirty="0">
                <a:solidFill>
                  <a:srgbClr val="000000"/>
                </a:solidFill>
                <a:effectLst/>
                <a:latin typeface="Abadi" panose="020F0502020204030204" pitchFamily="34" charset="0"/>
              </a:rPr>
              <a:t>have been integral in shaping and validating the outcomes of this real-time hospitality revenue insights project. </a:t>
            </a:r>
            <a:br>
              <a:rPr lang="en-US" sz="1800" b="0" i="0" dirty="0">
                <a:solidFill>
                  <a:srgbClr val="000000"/>
                </a:solidFill>
                <a:effectLst/>
                <a:latin typeface="Abadi" panose="020F0502020204030204" pitchFamily="34" charset="0"/>
              </a:rPr>
            </a:br>
            <a:endParaRPr lang="en-US" dirty="0">
              <a:solidFill>
                <a:srgbClr val="000000"/>
              </a:solidFill>
              <a:latin typeface="Abadi" panose="020F0502020204030204" pitchFamily="34" charset="0"/>
            </a:endParaRPr>
          </a:p>
          <a:p>
            <a:pPr rtl="0">
              <a:spcBef>
                <a:spcPts val="0"/>
              </a:spcBef>
              <a:spcAft>
                <a:spcPts val="0"/>
              </a:spcAft>
            </a:pPr>
            <a:endParaRPr lang="en-US" sz="1800" i="0" u="none" strike="noStrike" dirty="0">
              <a:solidFill>
                <a:srgbClr val="000000"/>
              </a:solidFill>
              <a:latin typeface="Abadi" panose="020F0502020204030204" pitchFamily="34" charset="0"/>
            </a:endParaRPr>
          </a:p>
          <a:p>
            <a:pPr rtl="0">
              <a:spcBef>
                <a:spcPts val="0"/>
              </a:spcBef>
              <a:spcAft>
                <a:spcPts val="0"/>
              </a:spcAft>
            </a:pPr>
            <a:br>
              <a:rPr lang="en-US" dirty="0">
                <a:solidFill>
                  <a:srgbClr val="000000"/>
                </a:solidFill>
                <a:latin typeface="Abadi" panose="020F0502020204030204" pitchFamily="34" charset="0"/>
              </a:rPr>
            </a:br>
            <a:endParaRPr lang="en-IN" dirty="0">
              <a:solidFill>
                <a:srgbClr val="000000"/>
              </a:solidFill>
              <a:latin typeface="Abadi" panose="020F0502020204030204" pitchFamily="34" charset="0"/>
            </a:endParaRPr>
          </a:p>
        </p:txBody>
      </p:sp>
    </p:spTree>
    <p:extLst>
      <p:ext uri="{BB962C8B-B14F-4D97-AF65-F5344CB8AC3E}">
        <p14:creationId xmlns:p14="http://schemas.microsoft.com/office/powerpoint/2010/main" val="310649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512063" y="782092"/>
            <a:ext cx="11123209" cy="5077532"/>
          </a:xfrm>
        </p:spPr>
        <p:txBody>
          <a:bodyPr>
            <a:normAutofit fontScale="25000" lnSpcReduction="20000"/>
          </a:bodyPr>
          <a:lstStyle/>
          <a:p>
            <a:pPr algn="l"/>
            <a:r>
              <a:rPr lang="en-US" sz="8000" b="1" i="0" dirty="0">
                <a:solidFill>
                  <a:schemeClr val="bg2">
                    <a:lumMod val="10000"/>
                  </a:schemeClr>
                </a:solidFill>
                <a:effectLst/>
                <a:latin typeface="Arial" panose="020B0604020202020204" pitchFamily="34" charset="0"/>
                <a:cs typeface="Arial" panose="020B0604020202020204" pitchFamily="34" charset="0"/>
              </a:rPr>
              <a:t>Data Collection:</a:t>
            </a:r>
          </a:p>
          <a:p>
            <a:pPr algn="l">
              <a:buFont typeface="Arial" panose="020B0604020202020204" pitchFamily="34" charset="0"/>
              <a:buChar char="•"/>
            </a:pPr>
            <a:r>
              <a:rPr lang="en-US" sz="7200" b="1" i="0" dirty="0">
                <a:solidFill>
                  <a:schemeClr val="bg2">
                    <a:lumMod val="10000"/>
                  </a:schemeClr>
                </a:solidFill>
                <a:effectLst/>
                <a:latin typeface="Arial" panose="020B0604020202020204" pitchFamily="34" charset="0"/>
                <a:cs typeface="Arial" panose="020B0604020202020204" pitchFamily="34" charset="0"/>
              </a:rPr>
              <a:t>Sources:</a:t>
            </a:r>
            <a:r>
              <a:rPr lang="en-US" sz="7200" b="0" i="0" dirty="0">
                <a:solidFill>
                  <a:schemeClr val="bg2">
                    <a:lumMod val="10000"/>
                  </a:schemeClr>
                </a:solidFill>
                <a:effectLst/>
                <a:latin typeface="Arial" panose="020B0604020202020204" pitchFamily="34" charset="0"/>
                <a:cs typeface="Arial" panose="020B0604020202020204" pitchFamily="34" charset="0"/>
              </a:rPr>
              <a:t> Codebasics</a:t>
            </a:r>
            <a:r>
              <a:rPr lang="en-US" sz="7200" dirty="0">
                <a:solidFill>
                  <a:schemeClr val="bg2">
                    <a:lumMod val="10000"/>
                  </a:schemeClr>
                </a:solidFill>
                <a:latin typeface="Arial" panose="020B0604020202020204" pitchFamily="34" charset="0"/>
                <a:cs typeface="Arial" panose="020B0604020202020204" pitchFamily="34" charset="0"/>
              </a:rPr>
              <a:t>.io is a platform which puts out project challenges and provides the dataset for the same.</a:t>
            </a:r>
          </a:p>
          <a:p>
            <a:pPr algn="l"/>
            <a:endParaRPr lang="en-US" sz="7200" b="0" i="0" dirty="0">
              <a:solidFill>
                <a:schemeClr val="bg2">
                  <a:lumMod val="10000"/>
                </a:schemeClr>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7200" b="1" i="0" dirty="0">
                <a:solidFill>
                  <a:schemeClr val="bg2">
                    <a:lumMod val="10000"/>
                  </a:schemeClr>
                </a:solidFill>
                <a:effectLst/>
                <a:latin typeface="Arial" panose="020B0604020202020204" pitchFamily="34" charset="0"/>
                <a:cs typeface="Arial" panose="020B0604020202020204" pitchFamily="34" charset="0"/>
              </a:rPr>
              <a:t>Data Transformation:</a:t>
            </a:r>
            <a:r>
              <a:rPr lang="en-US" sz="7200" b="0" i="0" dirty="0">
                <a:solidFill>
                  <a:schemeClr val="bg2">
                    <a:lumMod val="10000"/>
                  </a:schemeClr>
                </a:solidFill>
                <a:effectLst/>
                <a:latin typeface="Arial" panose="020B0604020202020204" pitchFamily="34" charset="0"/>
                <a:cs typeface="Arial" panose="020B0604020202020204" pitchFamily="34" charset="0"/>
              </a:rPr>
              <a:t> Utilization of Power Query in Power BI to clean, transform, and shape raw data from different sources for analysis.</a:t>
            </a:r>
          </a:p>
          <a:p>
            <a:pPr algn="l"/>
            <a:endParaRPr lang="en-US" sz="7200" b="0" i="0" dirty="0">
              <a:solidFill>
                <a:schemeClr val="bg2">
                  <a:lumMod val="10000"/>
                </a:schemeClr>
              </a:solidFill>
              <a:effectLst/>
              <a:latin typeface="Söhne"/>
            </a:endParaRPr>
          </a:p>
          <a:p>
            <a:pPr algn="l"/>
            <a:r>
              <a:rPr lang="en-US" sz="8000" b="1" i="0" dirty="0">
                <a:solidFill>
                  <a:schemeClr val="bg2">
                    <a:lumMod val="10000"/>
                  </a:schemeClr>
                </a:solidFill>
                <a:effectLst/>
                <a:latin typeface="Arial" panose="020B0604020202020204" pitchFamily="34" charset="0"/>
                <a:cs typeface="Arial" panose="020B0604020202020204" pitchFamily="34" charset="0"/>
              </a:rPr>
              <a:t>Data Analysis:</a:t>
            </a:r>
          </a:p>
          <a:p>
            <a:pPr algn="l">
              <a:buFont typeface="Arial" panose="020B0604020202020204" pitchFamily="34" charset="0"/>
              <a:buChar char="•"/>
            </a:pPr>
            <a:r>
              <a:rPr lang="en-US" sz="7200" b="1" i="0" dirty="0">
                <a:solidFill>
                  <a:schemeClr val="bg2">
                    <a:lumMod val="10000"/>
                  </a:schemeClr>
                </a:solidFill>
                <a:effectLst/>
                <a:latin typeface="Arial" panose="020B0604020202020204" pitchFamily="34" charset="0"/>
                <a:cs typeface="Arial" panose="020B0604020202020204" pitchFamily="34" charset="0"/>
              </a:rPr>
              <a:t>Calculation of Key Metrics:</a:t>
            </a:r>
            <a:r>
              <a:rPr lang="en-US" sz="7200" b="0" i="0" dirty="0">
                <a:solidFill>
                  <a:schemeClr val="bg2">
                    <a:lumMod val="10000"/>
                  </a:schemeClr>
                </a:solidFill>
                <a:effectLst/>
                <a:latin typeface="Arial" panose="020B0604020202020204" pitchFamily="34" charset="0"/>
                <a:cs typeface="Arial" panose="020B0604020202020204" pitchFamily="34" charset="0"/>
              </a:rPr>
              <a:t> Implementation of DAX measures to compute </a:t>
            </a:r>
            <a:r>
              <a:rPr lang="en-US" sz="7200" dirty="0">
                <a:solidFill>
                  <a:schemeClr val="bg2">
                    <a:lumMod val="10000"/>
                  </a:schemeClr>
                </a:solidFill>
                <a:latin typeface="Arial" panose="020B0604020202020204" pitchFamily="34" charset="0"/>
                <a:cs typeface="Arial" panose="020B0604020202020204" pitchFamily="34" charset="0"/>
              </a:rPr>
              <a:t>key </a:t>
            </a:r>
            <a:r>
              <a:rPr lang="en-US" sz="7200" b="0" i="0" dirty="0">
                <a:solidFill>
                  <a:schemeClr val="bg2">
                    <a:lumMod val="10000"/>
                  </a:schemeClr>
                </a:solidFill>
                <a:effectLst/>
                <a:latin typeface="Arial" panose="020B0604020202020204" pitchFamily="34" charset="0"/>
                <a:cs typeface="Arial" panose="020B0604020202020204" pitchFamily="34" charset="0"/>
              </a:rPr>
              <a:t>metrics like     </a:t>
            </a:r>
          </a:p>
          <a:p>
            <a:pPr algn="l" rtl="0">
              <a:spcBef>
                <a:spcPts val="0"/>
              </a:spcBef>
              <a:spcAft>
                <a:spcPts val="1200"/>
              </a:spcAft>
            </a:pPr>
            <a:r>
              <a:rPr lang="en-IN" sz="7200" b="1" i="0" u="none" strike="noStrike" dirty="0">
                <a:solidFill>
                  <a:srgbClr val="131022"/>
                </a:solidFill>
                <a:effectLst/>
                <a:latin typeface="Arial" panose="020B0604020202020204" pitchFamily="34" charset="0"/>
                <a:cs typeface="Arial" panose="020B0604020202020204" pitchFamily="34" charset="0"/>
              </a:rPr>
              <a:t>1. REVPAR( Revenue per available room ) = </a:t>
            </a:r>
            <a:r>
              <a:rPr lang="en-US" sz="7200" b="1" i="0" u="none" strike="noStrike" dirty="0">
                <a:solidFill>
                  <a:srgbClr val="131022"/>
                </a:solidFill>
                <a:effectLst/>
                <a:latin typeface="Arial" panose="020B0604020202020204" pitchFamily="34" charset="0"/>
                <a:cs typeface="Arial" panose="020B0604020202020204" pitchFamily="34" charset="0"/>
              </a:rPr>
              <a:t>Total revenue / </a:t>
            </a:r>
            <a:r>
              <a:rPr lang="en-US" sz="7200" b="1" dirty="0">
                <a:solidFill>
                  <a:srgbClr val="131022"/>
                </a:solidFill>
                <a:latin typeface="Arial" panose="020B0604020202020204" pitchFamily="34" charset="0"/>
                <a:cs typeface="Arial" panose="020B0604020202020204" pitchFamily="34" charset="0"/>
              </a:rPr>
              <a:t>To</a:t>
            </a:r>
            <a:r>
              <a:rPr lang="en-US" sz="7200" b="1" i="0" u="none" strike="noStrike" dirty="0">
                <a:solidFill>
                  <a:srgbClr val="131022"/>
                </a:solidFill>
                <a:effectLst/>
                <a:latin typeface="Arial" panose="020B0604020202020204" pitchFamily="34" charset="0"/>
                <a:cs typeface="Arial" panose="020B0604020202020204" pitchFamily="34" charset="0"/>
              </a:rPr>
              <a:t>tal rooms available to sell</a:t>
            </a:r>
          </a:p>
          <a:p>
            <a:pPr algn="l" rtl="0">
              <a:spcBef>
                <a:spcPts val="0"/>
              </a:spcBef>
              <a:spcAft>
                <a:spcPts val="0"/>
              </a:spcAft>
            </a:pPr>
            <a:r>
              <a:rPr lang="en-US" sz="7200" b="1" i="0" u="none" strike="noStrike" dirty="0">
                <a:solidFill>
                  <a:srgbClr val="131022"/>
                </a:solidFill>
                <a:effectLst/>
                <a:latin typeface="Arial" panose="020B0604020202020204" pitchFamily="34" charset="0"/>
                <a:cs typeface="Arial" panose="020B0604020202020204" pitchFamily="34" charset="0"/>
              </a:rPr>
              <a:t>2. ADR(Average Daily Rate) =  Total rooms revenue / total rooms sold</a:t>
            </a:r>
          </a:p>
          <a:p>
            <a:pPr algn="l" rtl="0">
              <a:spcBef>
                <a:spcPts val="0"/>
              </a:spcBef>
              <a:spcAft>
                <a:spcPts val="0"/>
              </a:spcAft>
            </a:pPr>
            <a:endParaRPr lang="en-US" sz="7200" b="0" dirty="0">
              <a:effectLst/>
              <a:latin typeface="Arial" panose="020B0604020202020204" pitchFamily="34" charset="0"/>
              <a:cs typeface="Arial" panose="020B0604020202020204" pitchFamily="34" charset="0"/>
            </a:endParaRPr>
          </a:p>
          <a:p>
            <a:pPr algn="l"/>
            <a:r>
              <a:rPr lang="en-US" sz="7200" b="1" i="0" u="none" strike="noStrike" dirty="0">
                <a:solidFill>
                  <a:srgbClr val="131022"/>
                </a:solidFill>
                <a:effectLst/>
                <a:latin typeface="Arial" panose="020B0604020202020204" pitchFamily="34" charset="0"/>
                <a:cs typeface="Arial" panose="020B0604020202020204" pitchFamily="34" charset="0"/>
              </a:rPr>
              <a:t>3.</a:t>
            </a:r>
            <a:r>
              <a:rPr lang="en-US" sz="7200" b="1" dirty="0">
                <a:solidFill>
                  <a:srgbClr val="131022"/>
                </a:solidFill>
                <a:latin typeface="Arial" panose="020B0604020202020204" pitchFamily="34" charset="0"/>
                <a:cs typeface="Arial" panose="020B0604020202020204" pitchFamily="34" charset="0"/>
              </a:rPr>
              <a:t> </a:t>
            </a:r>
            <a:r>
              <a:rPr lang="en-US" sz="7200" b="1" i="0" u="none" strike="noStrike" dirty="0">
                <a:solidFill>
                  <a:srgbClr val="131022"/>
                </a:solidFill>
                <a:effectLst/>
                <a:latin typeface="Arial" panose="020B0604020202020204" pitchFamily="34" charset="0"/>
                <a:cs typeface="Arial" panose="020B0604020202020204" pitchFamily="34" charset="0"/>
              </a:rPr>
              <a:t>OCUUPANCY % = Total rooms occupied / total rooms available</a:t>
            </a:r>
          </a:p>
          <a:p>
            <a:pPr algn="l" rtl="0">
              <a:spcBef>
                <a:spcPts val="0"/>
              </a:spcBef>
              <a:spcAft>
                <a:spcPts val="0"/>
              </a:spcAft>
            </a:pPr>
            <a:endParaRPr lang="en-US" sz="7200" b="0" dirty="0">
              <a:effectLst/>
              <a:latin typeface="Arial" panose="020B0604020202020204" pitchFamily="34" charset="0"/>
              <a:cs typeface="Arial" panose="020B0604020202020204" pitchFamily="34" charset="0"/>
            </a:endParaRPr>
          </a:p>
          <a:p>
            <a:pPr algn="l" rtl="0">
              <a:spcBef>
                <a:spcPts val="0"/>
              </a:spcBef>
              <a:spcAft>
                <a:spcPts val="0"/>
              </a:spcAft>
            </a:pPr>
            <a:r>
              <a:rPr lang="en-US" sz="7200" b="1" dirty="0">
                <a:solidFill>
                  <a:srgbClr val="131022"/>
                </a:solidFill>
                <a:latin typeface="Arial" panose="020B0604020202020204" pitchFamily="34" charset="0"/>
                <a:cs typeface="Arial" panose="020B0604020202020204" pitchFamily="34" charset="0"/>
              </a:rPr>
              <a:t>4</a:t>
            </a:r>
            <a:r>
              <a:rPr lang="en-US" sz="7200" b="1" i="0" u="none" strike="noStrike" dirty="0">
                <a:solidFill>
                  <a:srgbClr val="131022"/>
                </a:solidFill>
                <a:effectLst/>
                <a:latin typeface="Arial" panose="020B0604020202020204" pitchFamily="34" charset="0"/>
                <a:cs typeface="Arial" panose="020B0604020202020204" pitchFamily="34" charset="0"/>
              </a:rPr>
              <a:t>. SRN: Sellable room nights</a:t>
            </a:r>
          </a:p>
          <a:p>
            <a:pPr algn="l" rtl="0">
              <a:spcBef>
                <a:spcPts val="0"/>
              </a:spcBef>
              <a:spcAft>
                <a:spcPts val="0"/>
              </a:spcAft>
            </a:pPr>
            <a:endParaRPr lang="en-US" sz="7200" b="0" dirty="0">
              <a:effectLst/>
              <a:latin typeface="Arial" panose="020B0604020202020204" pitchFamily="34" charset="0"/>
              <a:cs typeface="Arial" panose="020B0604020202020204" pitchFamily="34" charset="0"/>
            </a:endParaRPr>
          </a:p>
          <a:p>
            <a:pPr algn="l" rtl="0">
              <a:spcBef>
                <a:spcPts val="0"/>
              </a:spcBef>
              <a:spcAft>
                <a:spcPts val="1200"/>
              </a:spcAft>
            </a:pPr>
            <a:r>
              <a:rPr lang="en-US" sz="7200" b="1" i="0" u="none" strike="noStrike" dirty="0">
                <a:solidFill>
                  <a:srgbClr val="131022"/>
                </a:solidFill>
                <a:effectLst/>
                <a:latin typeface="Arial" panose="020B0604020202020204" pitchFamily="34" charset="0"/>
                <a:cs typeface="Arial" panose="020B0604020202020204" pitchFamily="34" charset="0"/>
              </a:rPr>
              <a:t>5. DSRN: daily sellable room nights</a:t>
            </a:r>
          </a:p>
          <a:p>
            <a:pPr algn="l" rtl="0">
              <a:spcBef>
                <a:spcPts val="0"/>
              </a:spcBef>
              <a:spcAft>
                <a:spcPts val="0"/>
              </a:spcAft>
            </a:pPr>
            <a:r>
              <a:rPr lang="en-US" sz="7200" i="0" u="none" strike="noStrike" dirty="0">
                <a:solidFill>
                  <a:srgbClr val="131022"/>
                </a:solidFill>
                <a:latin typeface="Arial" panose="020B0604020202020204" pitchFamily="34" charset="0"/>
                <a:cs typeface="Arial" panose="020B0604020202020204" pitchFamily="34" charset="0"/>
              </a:rPr>
              <a:t>6. </a:t>
            </a:r>
            <a:r>
              <a:rPr lang="en-US" sz="7200" b="1" i="0" u="none" strike="noStrike" dirty="0">
                <a:solidFill>
                  <a:srgbClr val="131022"/>
                </a:solidFill>
                <a:effectLst/>
                <a:latin typeface="Arial" panose="020B0604020202020204" pitchFamily="34" charset="0"/>
                <a:cs typeface="Arial" panose="020B0604020202020204" pitchFamily="34" charset="0"/>
              </a:rPr>
              <a:t>REALIZATION %= URN( Utilized Room Nights) / BRN(Booked Room Nights)</a:t>
            </a:r>
            <a:endParaRPr lang="en-US" sz="7200" b="0" dirty="0">
              <a:effectLst/>
              <a:latin typeface="Arial" panose="020B0604020202020204" pitchFamily="34" charset="0"/>
              <a:cs typeface="Arial" panose="020B0604020202020204" pitchFamily="34" charset="0"/>
            </a:endParaRPr>
          </a:p>
          <a:p>
            <a:pPr algn="l" rtl="0">
              <a:spcBef>
                <a:spcPts val="0"/>
              </a:spcBef>
              <a:spcAft>
                <a:spcPts val="0"/>
              </a:spcAft>
            </a:pPr>
            <a:r>
              <a:rPr lang="en-US" sz="7200" b="1" i="0" u="none" strike="noStrike" dirty="0">
                <a:solidFill>
                  <a:srgbClr val="131022"/>
                </a:solidFill>
                <a:effectLst/>
                <a:latin typeface="Arial" panose="020B0604020202020204" pitchFamily="34" charset="0"/>
                <a:cs typeface="Arial" panose="020B0604020202020204" pitchFamily="34" charset="0"/>
              </a:rPr>
              <a:t>    </a:t>
            </a:r>
            <a:r>
              <a:rPr lang="en-US" sz="5600" b="1" i="0" u="none" strike="noStrike" dirty="0">
                <a:solidFill>
                  <a:srgbClr val="131022"/>
                </a:solidFill>
                <a:effectLst/>
                <a:latin typeface="Arial" panose="020B0604020202020204" pitchFamily="34" charset="0"/>
                <a:cs typeface="Arial" panose="020B0604020202020204" pitchFamily="34" charset="0"/>
              </a:rPr>
              <a:t>URN: rooms in which customer ends up staying.</a:t>
            </a:r>
            <a:endParaRPr lang="en-US" sz="5600" b="0" dirty="0">
              <a:effectLst/>
              <a:latin typeface="Arial" panose="020B0604020202020204" pitchFamily="34" charset="0"/>
              <a:cs typeface="Arial" panose="020B0604020202020204" pitchFamily="34" charset="0"/>
            </a:endParaRPr>
          </a:p>
          <a:p>
            <a:pPr algn="l" rtl="0">
              <a:spcBef>
                <a:spcPts val="0"/>
              </a:spcBef>
              <a:spcAft>
                <a:spcPts val="1200"/>
              </a:spcAft>
            </a:pPr>
            <a:r>
              <a:rPr lang="en-US" sz="5500" b="1" i="0" u="none" strike="noStrike" dirty="0">
                <a:solidFill>
                  <a:srgbClr val="131022"/>
                </a:solidFill>
                <a:effectLst/>
                <a:latin typeface="Arial" panose="020B0604020202020204" pitchFamily="34" charset="0"/>
                <a:cs typeface="Arial" panose="020B0604020202020204" pitchFamily="34" charset="0"/>
              </a:rPr>
              <a:t>     BRN: contains URN, cancellations and no shows.</a:t>
            </a:r>
            <a:endParaRPr lang="en-US" sz="5500" b="0" dirty="0">
              <a:effectLst/>
              <a:latin typeface="Arial" panose="020B0604020202020204" pitchFamily="34" charset="0"/>
              <a:cs typeface="Arial" panose="020B0604020202020204" pitchFamily="34" charset="0"/>
            </a:endParaRPr>
          </a:p>
          <a:p>
            <a:pPr algn="l"/>
            <a:br>
              <a:rPr lang="en-US" sz="3400" dirty="0"/>
            </a:br>
            <a:endParaRPr lang="en-US" sz="3400" b="0" dirty="0">
              <a:effectLst/>
            </a:endParaRPr>
          </a:p>
          <a:p>
            <a:br>
              <a:rPr lang="en-US" sz="2500" dirty="0"/>
            </a:br>
            <a:endParaRPr lang="en-US" sz="2500" b="0" i="0" dirty="0">
              <a:solidFill>
                <a:schemeClr val="bg2">
                  <a:lumMod val="10000"/>
                </a:schemeClr>
              </a:solidFill>
              <a:effectLst/>
              <a:latin typeface="Söhne"/>
            </a:endParaRPr>
          </a:p>
          <a:p>
            <a:endParaRPr lang="en-US" dirty="0"/>
          </a:p>
        </p:txBody>
      </p:sp>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512064" y="315747"/>
            <a:ext cx="10515600" cy="466344"/>
          </a:xfrm>
        </p:spPr>
        <p:txBody>
          <a:bodyPr/>
          <a:lstStyle/>
          <a:p>
            <a:pPr algn="l"/>
            <a:r>
              <a:rPr lang="en-US" dirty="0"/>
              <a:t>Analysis conducted</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E8F57-F731-2843-1E9C-363B3722F5C7}"/>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1EC6ED65-EEBE-A9A7-110E-2E8C7D0FA05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B362637-2845-B85A-74FE-BD88B2FA8E51}"/>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9" name="TextBox 8">
            <a:extLst>
              <a:ext uri="{FF2B5EF4-FFF2-40B4-BE49-F238E27FC236}">
                <a16:creationId xmlns:a16="http://schemas.microsoft.com/office/drawing/2014/main" id="{7E21FA74-039B-173C-0E33-4F580990B2DA}"/>
              </a:ext>
            </a:extLst>
          </p:cNvPr>
          <p:cNvSpPr txBox="1"/>
          <p:nvPr/>
        </p:nvSpPr>
        <p:spPr>
          <a:xfrm>
            <a:off x="569167" y="354563"/>
            <a:ext cx="10543591" cy="3508653"/>
          </a:xfrm>
          <a:prstGeom prst="rect">
            <a:avLst/>
          </a:prstGeom>
          <a:noFill/>
        </p:spPr>
        <p:txBody>
          <a:bodyPr wrap="square" rtlCol="0">
            <a:spAutoFit/>
          </a:bodyPr>
          <a:lstStyle/>
          <a:p>
            <a:pPr algn="l">
              <a:buFont typeface="Arial" panose="020B0604020202020204" pitchFamily="34" charset="0"/>
              <a:buChar char="•"/>
            </a:pPr>
            <a:r>
              <a:rPr lang="en-US" b="1" i="0" dirty="0">
                <a:solidFill>
                  <a:srgbClr val="000000"/>
                </a:solidFill>
                <a:effectLst/>
                <a:latin typeface="Söhne"/>
              </a:rPr>
              <a:t>Segmented Analysis:</a:t>
            </a:r>
            <a:r>
              <a:rPr lang="en-US" b="0" i="0" dirty="0">
                <a:solidFill>
                  <a:srgbClr val="000000"/>
                </a:solidFill>
                <a:effectLst/>
                <a:latin typeface="Söhne"/>
              </a:rPr>
              <a:t> Grouping data by parameters such as location, room type, booking channels, or customer demographics for detailed revenue segmentation.</a:t>
            </a:r>
          </a:p>
          <a:p>
            <a:pPr algn="l"/>
            <a:endParaRPr lang="en-US" b="0" i="0" dirty="0">
              <a:solidFill>
                <a:srgbClr val="000000"/>
              </a:solidFill>
              <a:effectLst/>
              <a:latin typeface="Söhne"/>
            </a:endParaRPr>
          </a:p>
          <a:p>
            <a:pPr algn="l"/>
            <a:r>
              <a:rPr lang="en-US" sz="2400" b="1" i="0" dirty="0">
                <a:solidFill>
                  <a:srgbClr val="000000"/>
                </a:solidFill>
                <a:effectLst/>
                <a:latin typeface="Söhne"/>
              </a:rPr>
              <a:t>Dashboard Creation:</a:t>
            </a:r>
          </a:p>
          <a:p>
            <a:pPr algn="l">
              <a:buFont typeface="Arial" panose="020B0604020202020204" pitchFamily="34" charset="0"/>
              <a:buChar char="•"/>
            </a:pPr>
            <a:r>
              <a:rPr lang="en-US" b="1" i="0" dirty="0">
                <a:solidFill>
                  <a:srgbClr val="000000"/>
                </a:solidFill>
                <a:effectLst/>
                <a:latin typeface="Söhne"/>
              </a:rPr>
              <a:t>Power BI Visualization:</a:t>
            </a:r>
            <a:r>
              <a:rPr lang="en-US" b="0" i="0" dirty="0">
                <a:solidFill>
                  <a:srgbClr val="000000"/>
                </a:solidFill>
                <a:effectLst/>
                <a:latin typeface="Söhne"/>
              </a:rPr>
              <a:t> Leveraging Power BI's visualization capabilities to create interactive dashboards and reports.</a:t>
            </a:r>
          </a:p>
          <a:p>
            <a:pPr marL="285750" indent="-285750" algn="l">
              <a:buFont typeface="Wingdings" panose="05000000000000000000" pitchFamily="2" charset="2"/>
              <a:buChar char="Ø"/>
            </a:pPr>
            <a:r>
              <a:rPr lang="en-US" dirty="0">
                <a:solidFill>
                  <a:srgbClr val="000000"/>
                </a:solidFill>
                <a:latin typeface="Söhne"/>
              </a:rPr>
              <a:t>-&gt; Creating Key Performance Indicators of all the level one key metrics.</a:t>
            </a:r>
          </a:p>
          <a:p>
            <a:pPr marL="285750" indent="-285750" algn="l">
              <a:buFont typeface="Wingdings" panose="05000000000000000000" pitchFamily="2" charset="2"/>
              <a:buChar char="Ø"/>
            </a:pPr>
            <a:r>
              <a:rPr lang="en-US" b="0" i="0" dirty="0">
                <a:solidFill>
                  <a:srgbClr val="000000"/>
                </a:solidFill>
                <a:effectLst/>
                <a:latin typeface="Söhne"/>
              </a:rPr>
              <a:t>Creating </a:t>
            </a:r>
            <a:r>
              <a:rPr lang="en-US" dirty="0">
                <a:solidFill>
                  <a:srgbClr val="000000"/>
                </a:solidFill>
                <a:latin typeface="Söhne"/>
              </a:rPr>
              <a:t>various charts like line, donut and clustered charts.</a:t>
            </a:r>
          </a:p>
          <a:p>
            <a:pPr marL="285750" indent="-285750" algn="l">
              <a:buFont typeface="Wingdings" panose="05000000000000000000" pitchFamily="2" charset="2"/>
              <a:buChar char="Ø"/>
            </a:pPr>
            <a:r>
              <a:rPr lang="en-US" b="0" i="0" dirty="0">
                <a:solidFill>
                  <a:srgbClr val="000000"/>
                </a:solidFill>
                <a:effectLst/>
                <a:latin typeface="Söhne"/>
              </a:rPr>
              <a:t>Creating tooltips for the KPIs.</a:t>
            </a:r>
          </a:p>
          <a:p>
            <a:pPr algn="l"/>
            <a:endParaRPr lang="en-US" b="0" i="0" dirty="0">
              <a:solidFill>
                <a:srgbClr val="000000"/>
              </a:solidFill>
              <a:effectLst/>
              <a:latin typeface="Söhne"/>
            </a:endParaRPr>
          </a:p>
          <a:p>
            <a:pPr algn="l">
              <a:buFont typeface="Arial" panose="020B0604020202020204" pitchFamily="34" charset="0"/>
              <a:buChar char="•"/>
            </a:pPr>
            <a:r>
              <a:rPr lang="en-US" b="1" i="0" dirty="0">
                <a:solidFill>
                  <a:srgbClr val="000000"/>
                </a:solidFill>
                <a:effectLst/>
                <a:latin typeface="Söhne"/>
              </a:rPr>
              <a:t>Integration with Excel:</a:t>
            </a:r>
            <a:r>
              <a:rPr lang="en-US" b="0" i="0" dirty="0">
                <a:solidFill>
                  <a:srgbClr val="000000"/>
                </a:solidFill>
                <a:effectLst/>
                <a:latin typeface="Söhne"/>
              </a:rPr>
              <a:t> Utilizing Excel for additional data analysis, manipulation, and preprocessing to enhance the depth of insights.</a:t>
            </a:r>
          </a:p>
        </p:txBody>
      </p:sp>
    </p:spTree>
    <p:extLst>
      <p:ext uri="{BB962C8B-B14F-4D97-AF65-F5344CB8AC3E}">
        <p14:creationId xmlns:p14="http://schemas.microsoft.com/office/powerpoint/2010/main" val="148366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1ED604E2-A3FC-FFBE-332D-B2000316F47A}"/>
                  </a:ext>
                </a:extLst>
              </p:cNvPr>
              <p:cNvGraphicFramePr>
                <a:graphicFrameLocks noGrp="1"/>
              </p:cNvGraphicFramePr>
              <p:nvPr>
                <p:extLst>
                  <p:ext uri="{D42A27DB-BD31-4B8C-83A1-F6EECF244321}">
                    <p14:modId xmlns:p14="http://schemas.microsoft.com/office/powerpoint/2010/main" val="1820134665"/>
                  </p:ext>
                </p:extLst>
              </p:nvPr>
            </p:nvGraphicFramePr>
            <p:xfrm>
              <a:off x="1063691" y="233265"/>
              <a:ext cx="10543592" cy="605323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1ED604E2-A3FC-FFBE-332D-B2000316F47A}"/>
                  </a:ext>
                </a:extLst>
              </p:cNvPr>
              <p:cNvPicPr>
                <a:picLocks noGrp="1" noRot="1" noChangeAspect="1" noMove="1" noResize="1" noEditPoints="1" noAdjustHandles="1" noChangeArrowheads="1" noChangeShapeType="1"/>
              </p:cNvPicPr>
              <p:nvPr/>
            </p:nvPicPr>
            <p:blipFill>
              <a:blip r:embed="rId3"/>
              <a:stretch>
                <a:fillRect/>
              </a:stretch>
            </p:blipFill>
            <p:spPr>
              <a:xfrm>
                <a:off x="1063691" y="233265"/>
                <a:ext cx="10543592" cy="6053234"/>
              </a:xfrm>
              <a:prstGeom prst="rect">
                <a:avLst/>
              </a:prstGeom>
            </p:spPr>
          </p:pic>
        </mc:Fallback>
      </mc:AlternateContent>
    </p:spTree>
    <p:extLst>
      <p:ext uri="{BB962C8B-B14F-4D97-AF65-F5344CB8AC3E}">
        <p14:creationId xmlns:p14="http://schemas.microsoft.com/office/powerpoint/2010/main" val="369665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1380745"/>
            <a:ext cx="10079488" cy="4674822"/>
          </a:xfrm>
        </p:spPr>
        <p:txBody>
          <a:bodyPr>
            <a:normAutofit/>
          </a:bodyPr>
          <a:lstStyle/>
          <a:p>
            <a:pPr marL="0" indent="0" algn="l">
              <a:buNone/>
            </a:pPr>
            <a:r>
              <a:rPr lang="en-US" b="0" i="0" dirty="0">
                <a:solidFill>
                  <a:schemeClr val="bg2">
                    <a:lumMod val="10000"/>
                  </a:schemeClr>
                </a:solidFill>
                <a:effectLst/>
                <a:latin typeface="Söhne"/>
              </a:rPr>
              <a:t>The analysis yielded several critical insights and outcomes:</a:t>
            </a:r>
          </a:p>
          <a:p>
            <a:pPr marL="0" indent="0" algn="l">
              <a:buNone/>
            </a:pPr>
            <a:endParaRPr lang="en-US" b="0" i="0" dirty="0">
              <a:solidFill>
                <a:schemeClr val="bg2">
                  <a:lumMod val="10000"/>
                </a:schemeClr>
              </a:solidFill>
              <a:effectLst/>
              <a:latin typeface="Söhne"/>
            </a:endParaRPr>
          </a:p>
          <a:p>
            <a:pPr algn="l">
              <a:buFont typeface="Arial" panose="020B0604020202020204" pitchFamily="34" charset="0"/>
              <a:buChar char="•"/>
            </a:pPr>
            <a:r>
              <a:rPr lang="en-US" b="1" i="0" dirty="0">
                <a:solidFill>
                  <a:schemeClr val="bg2">
                    <a:lumMod val="10000"/>
                  </a:schemeClr>
                </a:solidFill>
                <a:effectLst/>
                <a:latin typeface="Söhne"/>
              </a:rPr>
              <a:t>Trend Identification:</a:t>
            </a:r>
            <a:r>
              <a:rPr lang="en-US" b="0" i="0" dirty="0">
                <a:solidFill>
                  <a:schemeClr val="bg2">
                    <a:lumMod val="10000"/>
                  </a:schemeClr>
                </a:solidFill>
                <a:effectLst/>
                <a:latin typeface="Söhne"/>
              </a:rPr>
              <a:t> Visualization of revenue trends over time, highlighting seasonal patterns, peak periods, and areas of fluctuation.</a:t>
            </a:r>
          </a:p>
          <a:p>
            <a:pPr algn="l">
              <a:buFont typeface="Arial" panose="020B0604020202020204" pitchFamily="34" charset="0"/>
              <a:buChar char="•"/>
            </a:pPr>
            <a:r>
              <a:rPr lang="en-US" b="1" i="0" dirty="0">
                <a:solidFill>
                  <a:schemeClr val="bg2">
                    <a:lumMod val="10000"/>
                  </a:schemeClr>
                </a:solidFill>
                <a:effectLst/>
                <a:latin typeface="Söhne"/>
              </a:rPr>
              <a:t>Segment Analysis:</a:t>
            </a:r>
            <a:r>
              <a:rPr lang="en-US" b="0" i="0" dirty="0">
                <a:solidFill>
                  <a:schemeClr val="bg2">
                    <a:lumMod val="10000"/>
                  </a:schemeClr>
                </a:solidFill>
                <a:effectLst/>
                <a:latin typeface="Söhne"/>
              </a:rPr>
              <a:t> Understanding revenue performance across different segments, identifying high-performing segments, and areas with potential for improvement.</a:t>
            </a:r>
          </a:p>
          <a:p>
            <a:pPr algn="l">
              <a:buFont typeface="Arial" panose="020B0604020202020204" pitchFamily="34" charset="0"/>
              <a:buChar char="•"/>
            </a:pPr>
            <a:r>
              <a:rPr lang="en-US" b="1" i="0" dirty="0">
                <a:solidFill>
                  <a:schemeClr val="bg2">
                    <a:lumMod val="10000"/>
                  </a:schemeClr>
                </a:solidFill>
                <a:effectLst/>
                <a:latin typeface="Söhne"/>
              </a:rPr>
              <a:t>ADR and RevPAR Analysis:</a:t>
            </a:r>
            <a:r>
              <a:rPr lang="en-US" b="0" i="0" dirty="0">
                <a:solidFill>
                  <a:schemeClr val="bg2">
                    <a:lumMod val="10000"/>
                  </a:schemeClr>
                </a:solidFill>
                <a:effectLst/>
                <a:latin typeface="Söhne"/>
              </a:rPr>
              <a:t> Calculation and comparison of ADR and RevPAR metrics, enabling pricing strategies and room optimization decisions.</a:t>
            </a:r>
          </a:p>
          <a:p>
            <a:pPr algn="l">
              <a:buFont typeface="Arial" panose="020B0604020202020204" pitchFamily="34" charset="0"/>
              <a:buChar char="•"/>
            </a:pPr>
            <a:r>
              <a:rPr lang="en-US" b="1" i="0" dirty="0">
                <a:solidFill>
                  <a:schemeClr val="bg2">
                    <a:lumMod val="10000"/>
                  </a:schemeClr>
                </a:solidFill>
                <a:effectLst/>
                <a:latin typeface="Söhne"/>
              </a:rPr>
              <a:t>Realization Percentage Evaluation:</a:t>
            </a:r>
            <a:r>
              <a:rPr lang="en-US" b="0" i="0" dirty="0">
                <a:solidFill>
                  <a:schemeClr val="bg2">
                    <a:lumMod val="10000"/>
                  </a:schemeClr>
                </a:solidFill>
                <a:effectLst/>
                <a:latin typeface="Söhne"/>
              </a:rPr>
              <a:t> Assessment of revenue realization against maximum potential, pinpointing areas for revenue optimization and efficiency improvement.</a:t>
            </a:r>
          </a:p>
          <a:p>
            <a:pPr algn="l">
              <a:buFont typeface="Arial" panose="020B0604020202020204" pitchFamily="34" charset="0"/>
              <a:buChar char="•"/>
            </a:pPr>
            <a:r>
              <a:rPr lang="en-US" b="1" i="0" dirty="0">
                <a:solidFill>
                  <a:srgbClr val="000000"/>
                </a:solidFill>
                <a:effectLst/>
                <a:latin typeface="Söhne"/>
              </a:rPr>
              <a:t>Actual Revenue Trends:</a:t>
            </a:r>
            <a:r>
              <a:rPr lang="en-US" b="0" i="0" dirty="0">
                <a:solidFill>
                  <a:srgbClr val="000000"/>
                </a:solidFill>
                <a:effectLst/>
                <a:latin typeface="Söhne"/>
              </a:rPr>
              <a:t> Graphical representation of actual revenue generated over time, showcasing growth, declines, or seasonal variations.</a:t>
            </a:r>
          </a:p>
          <a:p>
            <a:pPr algn="l">
              <a:buFont typeface="Arial" panose="020B0604020202020204" pitchFamily="34" charset="0"/>
              <a:buChar char="•"/>
            </a:pPr>
            <a:r>
              <a:rPr lang="en-US" b="1" i="0" dirty="0">
                <a:solidFill>
                  <a:srgbClr val="000000"/>
                </a:solidFill>
                <a:effectLst/>
                <a:latin typeface="Söhne"/>
              </a:rPr>
              <a:t>Revenue Forecasting:</a:t>
            </a:r>
            <a:r>
              <a:rPr lang="en-US" b="0" i="0" dirty="0">
                <a:solidFill>
                  <a:srgbClr val="000000"/>
                </a:solidFill>
                <a:effectLst/>
                <a:latin typeface="Söhne"/>
              </a:rPr>
              <a:t> Utilize historical data to forecast future revenue trends, aiding in proactive decision-making.</a:t>
            </a:r>
          </a:p>
          <a:p>
            <a:pPr algn="l">
              <a:buFont typeface="Arial" panose="020B0604020202020204" pitchFamily="34" charset="0"/>
              <a:buChar char="•"/>
            </a:pPr>
            <a:endParaRPr lang="en-US" b="0" i="0" dirty="0">
              <a:solidFill>
                <a:schemeClr val="bg2">
                  <a:lumMod val="10000"/>
                </a:schemeClr>
              </a:solidFill>
              <a:effectLst/>
              <a:latin typeface="Söhne"/>
            </a:endParaRPr>
          </a:p>
          <a:p>
            <a:endParaRPr lang="en-US" dirty="0"/>
          </a:p>
          <a:p>
            <a:pPr marL="0" indent="0">
              <a:buNone/>
            </a:pPr>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2121789" y="2626233"/>
            <a:ext cx="987552" cy="310896"/>
          </a:xfrm>
        </p:spPr>
        <p:txBody>
          <a:bodyPr/>
          <a:lstStyle/>
          <a:p>
            <a:fld id="{58FB4751-880F-D840-AAA9-3A15815CC996}" type="slidenum">
              <a:rPr lang="en-US" smtClean="0"/>
              <a:pPr/>
              <a:t>8</a:t>
            </a:fld>
            <a:endParaRPr lang="en-US" dirty="0"/>
          </a:p>
        </p:txBody>
      </p:sp>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solidFill>
                  <a:srgbClr val="000000"/>
                </a:solidFill>
              </a:rPr>
              <a:t>Outcomes and Insights</a:t>
            </a:r>
          </a:p>
        </p:txBody>
      </p:sp>
    </p:spTree>
    <p:extLst>
      <p:ext uri="{BB962C8B-B14F-4D97-AF65-F5344CB8AC3E}">
        <p14:creationId xmlns:p14="http://schemas.microsoft.com/office/powerpoint/2010/main" val="275960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CED9-74B0-E5CA-B413-1E9D86EBD269}"/>
              </a:ext>
            </a:extLst>
          </p:cNvPr>
          <p:cNvSpPr>
            <a:spLocks noGrp="1"/>
          </p:cNvSpPr>
          <p:nvPr>
            <p:ph type="ctrTitle"/>
          </p:nvPr>
        </p:nvSpPr>
        <p:spPr>
          <a:xfrm>
            <a:off x="699796" y="307911"/>
            <a:ext cx="9144000" cy="757432"/>
          </a:xfrm>
        </p:spPr>
        <p:txBody>
          <a:bodyPr/>
          <a:lstStyle/>
          <a:p>
            <a:pPr algn="l"/>
            <a:r>
              <a:rPr lang="en-IN" sz="4800" dirty="0"/>
              <a:t>Conclusion</a:t>
            </a:r>
          </a:p>
        </p:txBody>
      </p:sp>
      <p:sp>
        <p:nvSpPr>
          <p:cNvPr id="3" name="Subtitle 2">
            <a:extLst>
              <a:ext uri="{FF2B5EF4-FFF2-40B4-BE49-F238E27FC236}">
                <a16:creationId xmlns:a16="http://schemas.microsoft.com/office/drawing/2014/main" id="{140322FC-F515-A18D-739A-E228E62A115B}"/>
              </a:ext>
            </a:extLst>
          </p:cNvPr>
          <p:cNvSpPr>
            <a:spLocks noGrp="1"/>
          </p:cNvSpPr>
          <p:nvPr>
            <p:ph type="subTitle" idx="1"/>
          </p:nvPr>
        </p:nvSpPr>
        <p:spPr>
          <a:xfrm>
            <a:off x="699796" y="1184988"/>
            <a:ext cx="9968204" cy="4072812"/>
          </a:xfrm>
        </p:spPr>
        <p:txBody>
          <a:bodyPr>
            <a:normAutofit/>
          </a:bodyPr>
          <a:lstStyle/>
          <a:p>
            <a:pPr algn="l"/>
            <a:r>
              <a:rPr lang="en-US" b="0" i="0" dirty="0">
                <a:solidFill>
                  <a:srgbClr val="000000"/>
                </a:solidFill>
                <a:effectLst/>
                <a:latin typeface="Söhne"/>
              </a:rPr>
              <a:t>The Hospitality Revenue Insights Dashboard created using Power BI, Power Query, DAX, and Excel empowers hospitality businesses with actionable insights derived from comprehensive revenue analysis. It assists in strategic decision-making, enabling businesses to optimize revenue streams, enhance operational efficiency, and improve overall profitability in the dynamic hospitality landscape.</a:t>
            </a:r>
          </a:p>
          <a:p>
            <a:endParaRPr lang="en-IN" dirty="0"/>
          </a:p>
        </p:txBody>
      </p:sp>
    </p:spTree>
    <p:extLst>
      <p:ext uri="{BB962C8B-B14F-4D97-AF65-F5344CB8AC3E}">
        <p14:creationId xmlns:p14="http://schemas.microsoft.com/office/powerpoint/2010/main" val="193716050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CE747864-2434-4D8C-972D-CD0D8E616048}">
  <we:reference id="wa200003233" version="2.0.0.3" store="en-US" storeType="OMEX"/>
  <we:alternateReferences>
    <we:reference id="WA200003233" version="2.0.0.3" store="WA200003233" storeType="OMEX"/>
  </we:alternateReferences>
  <we:properties>
    <we:property name="pptInsertionSessionID" value="&quot;447FC5C3-C2D3-4615-AC63-7C48543FF2A7&quot;"/>
    <we:property name="embedUrl" value="&quot;/reportEmbed?reportId=3544fa5a-bddc-4e7b-ba2b-7e60cb15f7b8&amp;config=eyJjbHVzdGVyVXJsIjoiaHR0cHM6Ly9XQUJJLUlORElBLUNFTlRSQUwtQS1QUklNQVJZLXJlZGlyZWN0LmFuYWx5c2lzLndpbmRvd3MubmV0IiwiZW1iZWRGZWF0dXJlcyI6eyJ1c2FnZU1ldHJpY3NWTmV4dCI6dHJ1ZSwiZGlzYWJsZUFuZ3VsYXJKU0Jvb3RzdHJhcFJlcG9ydEVtYmVkIjp0cnVlfX0%3D&amp;disableSensitivityBanner=true&quot;"/>
    <we:property name="bookmark" value="&quot;H4sIAAAAAAAAA+Vb227cNhD9lYWAIi+LgqREicqbLwlaIEkDu7UfisAYkiNbsVZaSFonW8P/3qGk9W1vruPdlVPDgCWSGp6ZMyQPKfnas2k1zmD6CUbovfX2i+JyBOXlgHtDL39YloD0Ez9ExgBZzJgVJqRWxbhOi7zy3l57NZTnWJ+k1QQyZ5AK//4y9CDLPsO5u0sgq3DojbGsihyy9B9sG1NVXU7wZujh93FWlOBMHtdQozN7Rc3pnqDwX33qEUydXuExmrotPcJxUdaz+6FXtVcNpId1VJCkWU323KWevvs+Lgnj9czV900lhpGJDI+4BWOY1b4WjMzW07Frc0CozosyNZBRYWvOWTuZoRRD731ZjBq7XVgttXyX12k9dTfp6Mw614ben41JdkNBOr2gjptnDorcpjO4n4ra/XFAsaq6wt/zh2VV91w2GeXzrY+LSWnwCJO7mwbSDYX7c1kQGQ2sb4iXg7ygYkJzAtmkoY/sfkjJQ3LW+eiKqe2b04Ev3rimX27cz5eWuXudPgnMfEiWYhp6F8W3gxKpkfXe8qbHqyZ3KFw1pHnHqR8EkbYSTBhFTFnLkJvltHeU7tkryA06ln7Ui4uiRkrnR36Mu8uz1M75wm6G14tza8NYmpzfNRrjGqwCsZSbjwjVpMSnQrjE6dmofWQOxBFeYT5ZHYwt4fi8d7RzGH8YMxlTL9PBLzvHcrh/9Gn3IP7qA4jjHoDYO9x9eh4hKYeqkQg9SNAD10OW9QXOHokl0lqDIwKUny+A4xbOiqqyTno1Aqu5asUIiTid4bvvTtnpr6Sb3JpJzxSlxXJ/2iybh2k5E1R8+AjyCy8MhJfKA+Vz5YehlizSzHKleLh2Vd/h8rU2yFWWGpKN92PsjZDUs7sgJQSNI91SnWJbX9imGhs/F+uyQ3rCFt9yp81mwWvlMoH+ek8X3wq8F4+FU4QUbuUD8jgSMYutDgIAxbbMWFkUozmQrvDMZFBV/z/a1gek5c7GECuTCM2FRohpzOF6Df2y3C3aDIxGo8G0V6NtH6rU3Odsc5PkyoC4HdvLp8vKLttMUTaMUesQlKDdFpdxEGMPMmXZtrFPqbIdvu5t6hvCdILcog1DGUIIUSSUjdYSttst2FrKDJT2iWpFPB6IG/GgJZhDZDiTURigz9BYSb99CvXgtDgdmAvISS0u0q0vLBS3EPrHHnU8JExqpUEwGQRxoJi021YiS/RS20efjz/W5oAt8kl9cAFl3Z80WLUgHsxi/qLC947IbpZVNmFKx75SjLHAhFbavgz9Phww9eEU4amHXKtmgt9SWudLczH9QJmXzaO6rZ+vmiE5gTJt33Z0B/PPWO+7lwy3prxlsvkeHu+Qnh7cFbjqzgvvY5HXF1s8GX5hCZelOS6cktbPCD87oZuSldyEcRjbRFgJ1hjEIFy/D+jXWeHLpXRCeXami+KSknQOUFd+Ns6gTopytPN5cPFc/KRBdlyDuUTbRuegGOmiP0rgIe2b0AP/leZ2pCQqElokHKwMbMxYqNj6Ddjmp1sL07Oms12nY08USp9egfVBLa2bR1/RZvEhte0eUdqQxYIzjsACAAagYmdw9VHRBYzxoUPOFuPGMpSJ1sq3zMYSjHquLZmAZFwoGTAT+8wQLvNcWyZCgdwPQQdxJJhyM9BzbdmEcx6YAE3kkyUVAz4bV0JuhTwU3EpmDWeGsWfbQs1lYlQIvpYSGQfN/J7okCXT2is63Wod6AaMEZQAwEJuWKQClAL6IfiWvCV/LWHu4LdBNmj8yEQS/CDQMlAMTNyLIK9eHV9LrBctBBH3aV5MEl/GgbU0uYVPOCzssUzvSahb9N15LEsSi1IZgZrZQGrOoRch/mGN05Ngz29+msymycQm1ue+kEJZoWMW9CTsV2Mof663EQscalkQcaISBon7gNpwosAo1QsW3MLzE3GwyJ2WAV+aIEEhmK+ZCE0QC+iHRLxbjrZLw9zHCdvwqeUitBITIzEgyW9iRfI/Wv9Z15ZW282w0Lz5RxJzQhgBwlj0TQBhX94O3S0cG/K+CcCiTyuKSV2NweBnyHHBJxbkM+QWbXe97DOL5v9Lbj+yuLn5F2awNp/fMgAA&quot;"/>
    <we:property name="datasetId" value="&quot;71bf6f4d-43c3-4daf-9d3d-6ede6f280697&quot;"/>
    <we:property name="pageName" value="&quot;ReportSection&quot;"/>
    <we:property name="reportUrl" value="&quot;/links/0y4jKE61U9?ctid=fd2f5acf-3e0c-4568-b3b6-b6526c8c34d2&amp;bookmarkGuid=bcd12dba-b1ff-4a12-a235-304e3f54bcfa&quot;"/>
    <we:property name="reportName" value="&quot;hospitality&quot;"/>
    <we:property name="reportState" value="&quot;CONNECTED&quot;"/>
    <we:property name="pageDisplayName" value="&quot;Page 1&quot;"/>
    <we:property name="backgroundColor" value="&quot;#FFFFFF&quot;"/>
    <we:property name="initialStateBookmark" value="&quot;H4sIAAAAAAAAA+VbW2/bNhT+K4aAoS/GQFKiRPUtt2JDl7RwtuRhKIwj8ihRI0uGJKf1gvz3HUpybr5lqR0rXRAgEkkdfufCcz5Syo1jknKcwvQERui8d/bz/GoExVWPO30na9s+ffp4vDf4ODzZOz6i5nxcJXlWOu9vnAqKC6zOknICqZVAjX9/6TuQpp/hwt7FkJbYd8ZYlHkGafIPNoOpqyomeNt38Ps4zQuwIk8rqNCKvabhdE9z819dmhF0lVzjKeqqaR3gOC+q2X3fKZurGtLjPmqIk7QiefYymh59HxeE8Wam24e6E/1AB5oH3IDWzERuJBiJraZjO+aAUF3kRaIhpcZGnJV2NkMp+s6HIh/Vcls7Ghp5lFVJNbU3yWhorGp9589aJLslI51f0sT1Mwd5ZpIZ3JO8sn8sUCzLtvH37HFb2T6XTkbZ/OjTfFJoHGB8f1NDuiVzfy5yckYN6xviVS/LqZnQnEE6qd1Hcv9ISENS1upom2nsu/OeK97ZoV9u7c+XxnMPJn0WmHmTLMXUdy7zbwcF0iDjvOf1jNd17JC5Kkiy1qeu5wWRkaD9IGDKGIZcL3d769I9cw2ZRuulH9XiMq+QwvmJHuP2cpiYOV3Ybf9mcWxtGUsd87tGo+2AVSCW+uYYoZwU+FwIVzgdjppH5kAM8BqzyWpjvBKOz3uDncP4pPVkTLNMe7/sHMvh/uBk9yD+6gKI0w6A2DvcfXgOkJhDWVOEDgTogZ0hTbsCZ4/IEnGt3oAAZRcL4NjCWVJX2lKvmmDVVw0ZIRIXpXj03TK76CvxJlsz6Zm8MFjsT+uyeZgUM0LF+08gb7gwEF5q95TLlev7kWRBxAxXivtrq/oOy9daI5dpook2PrSxM0Jiz/aCmBDUirSlOsGmPzd1N9Z6LuZlh/SEyb9llpvNjNfQZQL99QEvviN4G7eFZYRkbuUC8jAQIQtN5HkAir2yx4o8H82BtI1DnUJZ/v/ctt4gje9MCKHSsYi4iBBCWnO4nkNv1neLNgOj0ag37dRq24cy0Q99tr0kudIgdse2+XBZOWUTKcr4IUaRD0rQbovL0AuxA5GybNvYpVB5HX892NTXDoti5AaN70sffAgCoUyw1mG73YKtdZmGwjyTrYinC3ErGjQO5hBozmTge+gy1EbSb5dM3TvPz3v6EjJii4t464aJ4iuY/qlGrR9iJiMVgWDS80JPMWlem4ks4UvNHF0+/lgbAybPJtXBJRRVd8JgVUE8mNl8o8T33pFtllUmZioKXaUYY572jTRdWfpdOGDqwinCcw+5VmWC3xKq84W+nP5BkZfOo7rrn++aITmDImnedrQH8y+o9+1LhjtRzjLa/ACPc0hP9+4bbHerhXOcZ9XlK54Mb5jCpUmGC1PS+ozwszt0W7SSaz/0QxMLI8Fojej56/cB3Tor3FxIxxRnwyjPryhI5wC17cNxClWcF6Od58HFufhZi+y0An2FprHOQT6K8u4wgcdu3wYf+K9ublZKrAIRiZiDkZ4JGfMVW78B2366NTAd1pPtOhw7wlC69AqsC2xpXR59Q5vFx65t9ojS+CwUnHEE5gEwABVagauPii5hjI8VsrIY14ahjKNIuYaZUIJWL5UlY5CMCyU9pkOXacKlXypLByiQuz5EXhgIpmwGeqksE3POPe2hDlySpELAF+OKSS2f+4IbyYzmTDP2YlkYcRlr5YMbSYmMQ8TcjvCQJWntDZ1uNQq0C0YLCgBgPtcsUB5KAd0gfEvekr8VM7fwGyNr1G6gAwmu50XSUwx02Akjr66Ob8XWiwpBwF3Ki3HsytAzhpKb/4zDwg7T9I6YukHfnseyODYolRYYMePJiHPohIl/mON0xNjzm586simZmNi43BVSKCOikHkdMfv1GIqf623EAoUaL4gwVjGDGFnINCcXaKU64QVbeH4iHyxSp/GAK7UXoxDMjZjwtRcK6AZFvC9HW3GDleMbibGW6BHF1qEiuh2s/4zqlarb9rQGJPIkhBYgtEFXe+B35W3MfaLekva1ARZ9ypBPqnIMGj9Dhgs+aSCdITNo2utlnzXU/8/h1JMQmoQgrHnA/pfH3UcQt7f/AiUOLBhwMgAA&quot;"/>
    <we:property name="isFiltersActionButtonVisible" value="true"/>
    <we:property name="reportEmbeddedTime" value="&quot;2023-12-30T16:37:56.273Z&quot;"/>
    <we:property name="creatorTenantId" value="&quot;fd2f5acf-3e0c-4568-b3b6-b6526c8c34d2&quot;"/>
    <we:property name="creatorUserId" value="&quot;100320030458F240&quot;"/>
    <we:property name="creatorSessionId" value="&quot;d76e300b-7bde-4512-80e0-b75bea980929&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E0B65AADA3D546B4A1A93477E54347" ma:contentTypeVersion="3" ma:contentTypeDescription="Create a new document." ma:contentTypeScope="" ma:versionID="aa9f8fccca0bd0fecf35b28e002145da">
  <xsd:schema xmlns:xsd="http://www.w3.org/2001/XMLSchema" xmlns:xs="http://www.w3.org/2001/XMLSchema" xmlns:p="http://schemas.microsoft.com/office/2006/metadata/properties" xmlns:ns3="7a9a4601-ac9d-4917-be59-51ffc150d144" targetNamespace="http://schemas.microsoft.com/office/2006/metadata/properties" ma:root="true" ma:fieldsID="4dc2736a0f1bc5b13c20b833728dfbc0" ns3:_="">
    <xsd:import namespace="7a9a4601-ac9d-4917-be59-51ffc150d144"/>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9a4601-ac9d-4917-be59-51ffc150d1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7a9a4601-ac9d-4917-be59-51ffc150d144"/>
    <ds:schemaRef ds:uri="http://www.w3.org/XML/1998/namespace"/>
    <ds:schemaRef ds:uri="http://purl.org/dc/terms/"/>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6C6902A5-AD5B-4857-85C2-B1EB30F4D4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9a4601-ac9d-4917-be59-51ffc150d1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30</TotalTime>
  <Words>884</Words>
  <Application>Microsoft Office PowerPoint</Application>
  <PresentationFormat>Widescreen</PresentationFormat>
  <Paragraphs>84</Paragraphs>
  <Slides>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Abadi</vt:lpstr>
      <vt:lpstr>Aptos Black</vt:lpstr>
      <vt:lpstr>Arial</vt:lpstr>
      <vt:lpstr>Calibri</vt:lpstr>
      <vt:lpstr>Courier New</vt:lpstr>
      <vt:lpstr>Gill Sans Nova</vt:lpstr>
      <vt:lpstr>Gill Sans Nova Light</vt:lpstr>
      <vt:lpstr>Sagona Book</vt:lpstr>
      <vt:lpstr>Söhne</vt:lpstr>
      <vt:lpstr>Wingdings</vt:lpstr>
      <vt:lpstr>Office Theme</vt:lpstr>
      <vt:lpstr>Revenue Insights in Hospitality Domain</vt:lpstr>
      <vt:lpstr>PowerPoint Presentation</vt:lpstr>
      <vt:lpstr>Problem  Statement</vt:lpstr>
      <vt:lpstr>Steps of the Analysis Conducted</vt:lpstr>
      <vt:lpstr>Analysis conducted</vt:lpstr>
      <vt:lpstr>PowerPoint Presentation</vt:lpstr>
      <vt:lpstr>PowerPoint Presentation</vt:lpstr>
      <vt:lpstr>Outcomes and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Insights in Hospitality Domain</dc:title>
  <dc:creator>FNU LNU</dc:creator>
  <cp:lastModifiedBy>FNU LNU</cp:lastModifiedBy>
  <cp:revision>1</cp:revision>
  <dcterms:created xsi:type="dcterms:W3CDTF">2023-12-30T13:48:05Z</dcterms:created>
  <dcterms:modified xsi:type="dcterms:W3CDTF">2024-01-01T14:51:03Z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0x0101000CE0B65AADA3D546B4A1A93477E54347</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2024-01-01T14:20:25Z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fd2f5acf-3e0c-4568-b3b6-b6526c8c34d2</vt:lpwstr>
  </property>
  <property fmtid="{D5CDD505-2E9C-101B-9397-08002B2CF9AE}" pid="9" name="MSIP_Label_defa4170-0d19-0005-0004-bc88714345d2_ActionId">
    <vt:lpwstr>f7759e73-faed-4b25-91de-28b0592b1cea</vt:lpwstr>
  </property>
  <property fmtid="{D5CDD505-2E9C-101B-9397-08002B2CF9AE}" pid="10" name="MSIP_Label_defa4170-0d19-0005-0004-bc88714345d2_ContentBits">
    <vt:lpwstr>0</vt:lpwstr>
  </property>
</Properties>
</file>