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8"/>
  </p:notesMasterIdLst>
  <p:sldIdLst>
    <p:sldId id="256" r:id="rId2"/>
    <p:sldId id="275" r:id="rId3"/>
    <p:sldId id="285" r:id="rId4"/>
    <p:sldId id="257" r:id="rId5"/>
    <p:sldId id="277" r:id="rId6"/>
    <p:sldId id="278" r:id="rId7"/>
    <p:sldId id="258" r:id="rId8"/>
    <p:sldId id="259" r:id="rId9"/>
    <p:sldId id="287" r:id="rId10"/>
    <p:sldId id="263" r:id="rId11"/>
    <p:sldId id="286" r:id="rId12"/>
    <p:sldId id="269" r:id="rId13"/>
    <p:sldId id="271" r:id="rId14"/>
    <p:sldId id="272" r:id="rId15"/>
    <p:sldId id="262" r:id="rId16"/>
    <p:sldId id="264" r:id="rId17"/>
    <p:sldId id="276" r:id="rId18"/>
    <p:sldId id="289" r:id="rId19"/>
    <p:sldId id="290" r:id="rId20"/>
    <p:sldId id="288" r:id="rId21"/>
    <p:sldId id="280" r:id="rId22"/>
    <p:sldId id="281" r:id="rId23"/>
    <p:sldId id="282" r:id="rId24"/>
    <p:sldId id="283" r:id="rId25"/>
    <p:sldId id="284" r:id="rId26"/>
    <p:sldId id="29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2" autoAdjust="0"/>
    <p:restoredTop sz="94660"/>
  </p:normalViewPr>
  <p:slideViewPr>
    <p:cSldViewPr snapToGrid="0">
      <p:cViewPr varScale="1">
        <p:scale>
          <a:sx n="91" d="100"/>
          <a:sy n="91" d="100"/>
        </p:scale>
        <p:origin x="24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4DAB7-7B1D-4897-8574-D22DE606206A}"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F03E6A-1477-4ABE-BEEC-03EF6DAB05DC}" type="slidenum">
              <a:rPr lang="en-US" smtClean="0"/>
              <a:t>‹#›</a:t>
            </a:fld>
            <a:endParaRPr lang="en-US"/>
          </a:p>
        </p:txBody>
      </p:sp>
    </p:spTree>
    <p:extLst>
      <p:ext uri="{BB962C8B-B14F-4D97-AF65-F5344CB8AC3E}">
        <p14:creationId xmlns:p14="http://schemas.microsoft.com/office/powerpoint/2010/main" val="2862529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74F413-689E-4222-95DF-A6A39A330ADB}" type="datetime1">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397F13-EEA9-469E-A39C-641B27597D4E}" type="datetime1">
              <a:rPr lang="en-US" smtClean="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953B1-B21D-4B85-BF08-448298DAE338}" type="datetime1">
              <a:rPr lang="en-US" smtClean="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8D1B7-6321-4394-A3E8-A100E1B459AB}" type="datetime1">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AD6A0-D2D8-4E1F-92C2-372449FDBE6A}" type="datetime1">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06A6E2F-21DE-4DE8-8ECC-ADE0F1EEB670}" type="datetime1">
              <a:rPr lang="en-US" smtClean="0"/>
              <a:t>11/30/2022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DB358C4-2BED-47B2-BF6F-E940EF163711}" type="datetime1">
              <a:rPr lang="en-US" smtClean="0"/>
              <a:t>11/30/2022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65D2569-C1CB-4DF2-8DC1-AB5AE15C1DCF}" type="datetime1">
              <a:rPr lang="en-US" smtClean="0"/>
              <a:t>11/30/2022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253B16B-D297-45F0-B01F-7EEE54C58D44}" type="datetime1">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984D221-9072-4ED0-9EA6-A0E54E6350D7}" type="datetime1">
              <a:rPr lang="en-US" smtClean="0"/>
              <a:t>11/30/2022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E3B0521-A9D8-4F2E-860A-FEE87B9E23AA}" type="datetime1">
              <a:rPr lang="en-US" smtClean="0"/>
              <a:t>11/30/2022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6CE9050-7E1F-47BE-9C61-CF1DE28BCDE0}" type="datetime1">
              <a:rPr lang="en-US" smtClean="0"/>
              <a:t>11/30/2022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implysarafina.blogspot.com/2011/04/thank-you-thursday.html" TargetMode="External"/><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0876-97D6-49F9-8C24-CF64B81ABD91}"/>
              </a:ext>
            </a:extLst>
          </p:cNvPr>
          <p:cNvSpPr>
            <a:spLocks noGrp="1"/>
          </p:cNvSpPr>
          <p:nvPr>
            <p:ph type="ctrTitle"/>
          </p:nvPr>
        </p:nvSpPr>
        <p:spPr/>
        <p:txBody>
          <a:bodyPr/>
          <a:lstStyle/>
          <a:p>
            <a:r>
              <a:rPr lang="en-IN" dirty="0"/>
              <a:t>Steganography</a:t>
            </a:r>
          </a:p>
        </p:txBody>
      </p:sp>
      <p:sp>
        <p:nvSpPr>
          <p:cNvPr id="3" name="Subtitle 2">
            <a:extLst>
              <a:ext uri="{FF2B5EF4-FFF2-40B4-BE49-F238E27FC236}">
                <a16:creationId xmlns:a16="http://schemas.microsoft.com/office/drawing/2014/main" id="{F9DBA811-75F2-4C4A-8ED2-0E1C486B5E95}"/>
              </a:ext>
            </a:extLst>
          </p:cNvPr>
          <p:cNvSpPr>
            <a:spLocks noGrp="1"/>
          </p:cNvSpPr>
          <p:nvPr>
            <p:ph type="subTitle" idx="1"/>
          </p:nvPr>
        </p:nvSpPr>
        <p:spPr/>
        <p:txBody>
          <a:bodyPr/>
          <a:lstStyle/>
          <a:p>
            <a:r>
              <a:rPr lang="en-IN" dirty="0"/>
              <a:t>Cryptography &amp; Network Security</a:t>
            </a:r>
          </a:p>
        </p:txBody>
      </p:sp>
      <p:pic>
        <p:nvPicPr>
          <p:cNvPr id="6" name="Picture 5">
            <a:extLst>
              <a:ext uri="{FF2B5EF4-FFF2-40B4-BE49-F238E27FC236}">
                <a16:creationId xmlns:a16="http://schemas.microsoft.com/office/drawing/2014/main" id="{214FA1BE-53DB-4DBE-BB09-43E606BF3CAE}"/>
              </a:ext>
            </a:extLst>
          </p:cNvPr>
          <p:cNvPicPr>
            <a:picLocks noChangeAspect="1"/>
          </p:cNvPicPr>
          <p:nvPr/>
        </p:nvPicPr>
        <p:blipFill>
          <a:blip r:embed="rId2"/>
          <a:stretch>
            <a:fillRect/>
          </a:stretch>
        </p:blipFill>
        <p:spPr>
          <a:xfrm>
            <a:off x="185615" y="3639312"/>
            <a:ext cx="914400" cy="914400"/>
          </a:xfrm>
          <a:prstGeom prst="rect">
            <a:avLst/>
          </a:prstGeom>
        </p:spPr>
      </p:pic>
      <p:sp>
        <p:nvSpPr>
          <p:cNvPr id="4" name="TextBox 3">
            <a:extLst>
              <a:ext uri="{FF2B5EF4-FFF2-40B4-BE49-F238E27FC236}">
                <a16:creationId xmlns:a16="http://schemas.microsoft.com/office/drawing/2014/main" id="{F18112FD-E446-4858-1826-C8590F9AC61F}"/>
              </a:ext>
            </a:extLst>
          </p:cNvPr>
          <p:cNvSpPr txBox="1"/>
          <p:nvPr/>
        </p:nvSpPr>
        <p:spPr>
          <a:xfrm>
            <a:off x="4035105" y="840070"/>
            <a:ext cx="5124135" cy="400110"/>
          </a:xfrm>
          <a:prstGeom prst="rect">
            <a:avLst/>
          </a:prstGeom>
          <a:noFill/>
        </p:spPr>
        <p:txBody>
          <a:bodyPr wrap="square" rtlCol="0">
            <a:spAutoFit/>
          </a:bodyPr>
          <a:lstStyle/>
          <a:p>
            <a:r>
              <a:rPr lang="en-IN" sz="2000" dirty="0">
                <a:solidFill>
                  <a:schemeClr val="bg1"/>
                </a:solidFill>
              </a:rPr>
              <a:t>IFT 520 Advanced Information System Security</a:t>
            </a:r>
            <a:r>
              <a:rPr lang="en-IN" dirty="0"/>
              <a:t> </a:t>
            </a:r>
            <a:endParaRPr lang="en-US" dirty="0"/>
          </a:p>
        </p:txBody>
      </p:sp>
      <p:sp>
        <p:nvSpPr>
          <p:cNvPr id="5" name="TextBox 4">
            <a:extLst>
              <a:ext uri="{FF2B5EF4-FFF2-40B4-BE49-F238E27FC236}">
                <a16:creationId xmlns:a16="http://schemas.microsoft.com/office/drawing/2014/main" id="{1E35A501-5E2E-C89C-2FE8-B77E9C1667A8}"/>
              </a:ext>
            </a:extLst>
          </p:cNvPr>
          <p:cNvSpPr txBox="1"/>
          <p:nvPr/>
        </p:nvSpPr>
        <p:spPr>
          <a:xfrm>
            <a:off x="3959603" y="1214079"/>
            <a:ext cx="5124135" cy="400110"/>
          </a:xfrm>
          <a:prstGeom prst="rect">
            <a:avLst/>
          </a:prstGeom>
          <a:noFill/>
        </p:spPr>
        <p:txBody>
          <a:bodyPr wrap="square" rtlCol="0">
            <a:spAutoFit/>
          </a:bodyPr>
          <a:lstStyle/>
          <a:p>
            <a:pPr algn="r"/>
            <a:r>
              <a:rPr lang="en-IN" sz="2000" dirty="0">
                <a:solidFill>
                  <a:schemeClr val="bg1"/>
                </a:solidFill>
              </a:rPr>
              <a:t>Course Project</a:t>
            </a:r>
            <a:endParaRPr lang="en-US" sz="2000" dirty="0">
              <a:solidFill>
                <a:schemeClr val="bg1"/>
              </a:solidFill>
            </a:endParaRPr>
          </a:p>
        </p:txBody>
      </p:sp>
      <p:sp>
        <p:nvSpPr>
          <p:cNvPr id="8" name="Slide Number Placeholder 3">
            <a:extLst>
              <a:ext uri="{FF2B5EF4-FFF2-40B4-BE49-F238E27FC236}">
                <a16:creationId xmlns:a16="http://schemas.microsoft.com/office/drawing/2014/main" id="{147602D7-A007-7663-965D-68AE9F0BCFF3}"/>
              </a:ext>
            </a:extLst>
          </p:cNvPr>
          <p:cNvSpPr txBox="1">
            <a:spLocks/>
          </p:cNvSpPr>
          <p:nvPr/>
        </p:nvSpPr>
        <p:spPr>
          <a:xfrm>
            <a:off x="10568421" y="6316400"/>
            <a:ext cx="1530927" cy="365125"/>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z="1600" smtClean="0"/>
              <a:pPr/>
              <a:t>1</a:t>
            </a:fld>
            <a:endParaRPr lang="en-US" dirty="0"/>
          </a:p>
        </p:txBody>
      </p:sp>
    </p:spTree>
    <p:extLst>
      <p:ext uri="{BB962C8B-B14F-4D97-AF65-F5344CB8AC3E}">
        <p14:creationId xmlns:p14="http://schemas.microsoft.com/office/powerpoint/2010/main" val="4029966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D11-1902-4001-9E6B-A7B006EA0379}"/>
              </a:ext>
            </a:extLst>
          </p:cNvPr>
          <p:cNvSpPr>
            <a:spLocks noGrp="1"/>
          </p:cNvSpPr>
          <p:nvPr>
            <p:ph type="title"/>
          </p:nvPr>
        </p:nvSpPr>
        <p:spPr/>
        <p:txBody>
          <a:bodyPr>
            <a:normAutofit/>
          </a:bodyPr>
          <a:lstStyle/>
          <a:p>
            <a:pPr algn="ctr"/>
            <a:r>
              <a:rPr lang="en-IN" sz="3200" b="1" dirty="0"/>
              <a:t>Steganographic</a:t>
            </a:r>
            <a:br>
              <a:rPr lang="en-IN" sz="3200" b="1" dirty="0"/>
            </a:br>
            <a:r>
              <a:rPr lang="en-IN" sz="3200" b="1" dirty="0"/>
              <a:t>Encryption</a:t>
            </a:r>
            <a:br>
              <a:rPr lang="en-IN" sz="3200" b="1" dirty="0"/>
            </a:br>
            <a:r>
              <a:rPr lang="en-IN" sz="3200" b="1" dirty="0"/>
              <a:t>Model</a:t>
            </a:r>
          </a:p>
        </p:txBody>
      </p:sp>
      <p:sp>
        <p:nvSpPr>
          <p:cNvPr id="4" name="TextBox 3">
            <a:extLst>
              <a:ext uri="{FF2B5EF4-FFF2-40B4-BE49-F238E27FC236}">
                <a16:creationId xmlns:a16="http://schemas.microsoft.com/office/drawing/2014/main" id="{9E9F84A9-2477-B17B-673D-8B01A69FE218}"/>
              </a:ext>
            </a:extLst>
          </p:cNvPr>
          <p:cNvSpPr txBox="1"/>
          <p:nvPr/>
        </p:nvSpPr>
        <p:spPr>
          <a:xfrm>
            <a:off x="6096000" y="5852436"/>
            <a:ext cx="3030159"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2 Encryption Model</a:t>
            </a:r>
          </a:p>
        </p:txBody>
      </p:sp>
      <p:sp>
        <p:nvSpPr>
          <p:cNvPr id="7" name="Slide Number Placeholder 3">
            <a:extLst>
              <a:ext uri="{FF2B5EF4-FFF2-40B4-BE49-F238E27FC236}">
                <a16:creationId xmlns:a16="http://schemas.microsoft.com/office/drawing/2014/main" id="{823D3FD6-7133-3346-61E4-F92F5466E30E}"/>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10</a:t>
            </a:fld>
            <a:endParaRPr lang="en-US" dirty="0"/>
          </a:p>
        </p:txBody>
      </p:sp>
      <p:pic>
        <p:nvPicPr>
          <p:cNvPr id="9" name="Picture 8">
            <a:extLst>
              <a:ext uri="{FF2B5EF4-FFF2-40B4-BE49-F238E27FC236}">
                <a16:creationId xmlns:a16="http://schemas.microsoft.com/office/drawing/2014/main" id="{A1AFDE5B-391B-D5E4-175F-2A51BBD51EED}"/>
              </a:ext>
            </a:extLst>
          </p:cNvPr>
          <p:cNvPicPr>
            <a:picLocks noChangeAspect="1"/>
          </p:cNvPicPr>
          <p:nvPr/>
        </p:nvPicPr>
        <p:blipFill>
          <a:blip r:embed="rId2"/>
          <a:stretch>
            <a:fillRect/>
          </a:stretch>
        </p:blipFill>
        <p:spPr>
          <a:xfrm>
            <a:off x="5017047" y="877466"/>
            <a:ext cx="4228553" cy="5011032"/>
          </a:xfrm>
          <a:prstGeom prst="rect">
            <a:avLst/>
          </a:prstGeom>
        </p:spPr>
      </p:pic>
    </p:spTree>
    <p:extLst>
      <p:ext uri="{BB962C8B-B14F-4D97-AF65-F5344CB8AC3E}">
        <p14:creationId xmlns:p14="http://schemas.microsoft.com/office/powerpoint/2010/main" val="157465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D11-1902-4001-9E6B-A7B006EA0379}"/>
              </a:ext>
            </a:extLst>
          </p:cNvPr>
          <p:cNvSpPr>
            <a:spLocks noGrp="1"/>
          </p:cNvSpPr>
          <p:nvPr>
            <p:ph type="title"/>
          </p:nvPr>
        </p:nvSpPr>
        <p:spPr/>
        <p:txBody>
          <a:bodyPr>
            <a:normAutofit/>
          </a:bodyPr>
          <a:lstStyle/>
          <a:p>
            <a:pPr algn="ctr"/>
            <a:r>
              <a:rPr lang="en-IN" sz="3200" b="1" dirty="0"/>
              <a:t>Steganographic</a:t>
            </a:r>
            <a:br>
              <a:rPr lang="en-IN" sz="3200" b="1" dirty="0"/>
            </a:br>
            <a:r>
              <a:rPr lang="en-IN" sz="3200" b="1" dirty="0"/>
              <a:t>Decryption</a:t>
            </a:r>
            <a:br>
              <a:rPr lang="en-IN" sz="3200" b="1" dirty="0"/>
            </a:br>
            <a:r>
              <a:rPr lang="en-IN" sz="3200" b="1" dirty="0"/>
              <a:t>Model</a:t>
            </a:r>
          </a:p>
        </p:txBody>
      </p:sp>
      <p:sp>
        <p:nvSpPr>
          <p:cNvPr id="3" name="Content Placeholder 2">
            <a:extLst>
              <a:ext uri="{FF2B5EF4-FFF2-40B4-BE49-F238E27FC236}">
                <a16:creationId xmlns:a16="http://schemas.microsoft.com/office/drawing/2014/main" id="{5986B9EA-A342-49F3-A4BC-D242A45101F8}"/>
              </a:ext>
            </a:extLst>
          </p:cNvPr>
          <p:cNvSpPr>
            <a:spLocks noGrp="1"/>
          </p:cNvSpPr>
          <p:nvPr>
            <p:ph idx="1"/>
          </p:nvPr>
        </p:nvSpPr>
        <p:spPr/>
        <p:txBody>
          <a:bodyPr/>
          <a:lstStyle/>
          <a:p>
            <a:endParaRPr lang="en-US" b="0" i="0" dirty="0">
              <a:solidFill>
                <a:srgbClr val="4A4A4A"/>
              </a:solidFill>
              <a:effectLst/>
              <a:latin typeface="Open Sans"/>
            </a:endParaRPr>
          </a:p>
          <a:p>
            <a:endParaRPr lang="en-US" dirty="0">
              <a:solidFill>
                <a:srgbClr val="4A4A4A"/>
              </a:solidFill>
              <a:latin typeface="Open Sans"/>
            </a:endParaRPr>
          </a:p>
          <a:p>
            <a:endParaRPr lang="en-US" b="0" i="0" dirty="0">
              <a:solidFill>
                <a:srgbClr val="4A4A4A"/>
              </a:solidFill>
              <a:effectLst/>
              <a:latin typeface="Open Sans"/>
            </a:endParaRPr>
          </a:p>
          <a:p>
            <a:endParaRPr lang="en-US" dirty="0">
              <a:solidFill>
                <a:srgbClr val="4A4A4A"/>
              </a:solidFill>
              <a:latin typeface="Open Sans"/>
            </a:endParaRPr>
          </a:p>
          <a:p>
            <a:endParaRPr lang="en-US" b="0" i="0" dirty="0">
              <a:solidFill>
                <a:srgbClr val="4A4A4A"/>
              </a:solidFill>
              <a:effectLst/>
              <a:latin typeface="Open Sans"/>
            </a:endParaRPr>
          </a:p>
          <a:p>
            <a:endParaRPr lang="en-US" dirty="0">
              <a:solidFill>
                <a:srgbClr val="4A4A4A"/>
              </a:solidFill>
              <a:latin typeface="Open Sans"/>
            </a:endParaRPr>
          </a:p>
          <a:p>
            <a:endParaRPr lang="en-US" b="0" i="0" dirty="0">
              <a:solidFill>
                <a:srgbClr val="4A4A4A"/>
              </a:solidFill>
              <a:effectLst/>
              <a:latin typeface="Open Sans"/>
            </a:endParaRPr>
          </a:p>
        </p:txBody>
      </p:sp>
      <p:sp>
        <p:nvSpPr>
          <p:cNvPr id="4" name="TextBox 3">
            <a:extLst>
              <a:ext uri="{FF2B5EF4-FFF2-40B4-BE49-F238E27FC236}">
                <a16:creationId xmlns:a16="http://schemas.microsoft.com/office/drawing/2014/main" id="{9E9F84A9-2477-B17B-673D-8B01A69FE218}"/>
              </a:ext>
            </a:extLst>
          </p:cNvPr>
          <p:cNvSpPr txBox="1"/>
          <p:nvPr/>
        </p:nvSpPr>
        <p:spPr>
          <a:xfrm>
            <a:off x="6011788" y="5875393"/>
            <a:ext cx="3030159"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3 Decryption Model</a:t>
            </a:r>
          </a:p>
        </p:txBody>
      </p:sp>
      <p:sp>
        <p:nvSpPr>
          <p:cNvPr id="7" name="Slide Number Placeholder 3">
            <a:extLst>
              <a:ext uri="{FF2B5EF4-FFF2-40B4-BE49-F238E27FC236}">
                <a16:creationId xmlns:a16="http://schemas.microsoft.com/office/drawing/2014/main" id="{823D3FD6-7133-3346-61E4-F92F5466E30E}"/>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11</a:t>
            </a:fld>
            <a:endParaRPr lang="en-US" dirty="0"/>
          </a:p>
        </p:txBody>
      </p:sp>
      <p:pic>
        <p:nvPicPr>
          <p:cNvPr id="10" name="Picture 9">
            <a:extLst>
              <a:ext uri="{FF2B5EF4-FFF2-40B4-BE49-F238E27FC236}">
                <a16:creationId xmlns:a16="http://schemas.microsoft.com/office/drawing/2014/main" id="{844AD1C3-F710-5F68-6C0C-5A0D09F5862E}"/>
              </a:ext>
            </a:extLst>
          </p:cNvPr>
          <p:cNvPicPr>
            <a:picLocks noChangeAspect="1"/>
          </p:cNvPicPr>
          <p:nvPr/>
        </p:nvPicPr>
        <p:blipFill>
          <a:blip r:embed="rId2"/>
          <a:stretch>
            <a:fillRect/>
          </a:stretch>
        </p:blipFill>
        <p:spPr>
          <a:xfrm>
            <a:off x="4920223" y="864108"/>
            <a:ext cx="4121724" cy="4937252"/>
          </a:xfrm>
          <a:prstGeom prst="rect">
            <a:avLst/>
          </a:prstGeom>
        </p:spPr>
      </p:pic>
    </p:spTree>
    <p:extLst>
      <p:ext uri="{BB962C8B-B14F-4D97-AF65-F5344CB8AC3E}">
        <p14:creationId xmlns:p14="http://schemas.microsoft.com/office/powerpoint/2010/main" val="235664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ED3B-618D-4E86-9A44-9F78DFF41B23}"/>
              </a:ext>
            </a:extLst>
          </p:cNvPr>
          <p:cNvSpPr>
            <a:spLocks noGrp="1"/>
          </p:cNvSpPr>
          <p:nvPr>
            <p:ph type="title"/>
          </p:nvPr>
        </p:nvSpPr>
        <p:spPr/>
        <p:txBody>
          <a:bodyPr/>
          <a:lstStyle/>
          <a:p>
            <a:pPr algn="ctr"/>
            <a:r>
              <a:rPr lang="en-IN" b="1" dirty="0"/>
              <a:t>Least Significant Bit</a:t>
            </a:r>
            <a:br>
              <a:rPr lang="en-IN" b="1" dirty="0"/>
            </a:br>
            <a:r>
              <a:rPr lang="en-IN" b="1" dirty="0"/>
              <a:t> (LSB)</a:t>
            </a:r>
          </a:p>
        </p:txBody>
      </p:sp>
      <p:sp>
        <p:nvSpPr>
          <p:cNvPr id="3" name="Content Placeholder 2">
            <a:extLst>
              <a:ext uri="{FF2B5EF4-FFF2-40B4-BE49-F238E27FC236}">
                <a16:creationId xmlns:a16="http://schemas.microsoft.com/office/drawing/2014/main" id="{FDFC0146-1CEF-4A1F-988C-80B0C5F6C0F3}"/>
              </a:ext>
            </a:extLst>
          </p:cNvPr>
          <p:cNvSpPr>
            <a:spLocks noGrp="1"/>
          </p:cNvSpPr>
          <p:nvPr>
            <p:ph idx="1"/>
          </p:nvPr>
        </p:nvSpPr>
        <p:spPr/>
        <p:txBody>
          <a:bodyPr/>
          <a:lstStyle/>
          <a:p>
            <a:pPr algn="just"/>
            <a:r>
              <a:rPr lang="en-US" b="0" i="0" dirty="0">
                <a:solidFill>
                  <a:srgbClr val="292929"/>
                </a:solidFill>
                <a:effectLst/>
                <a:latin typeface="charter"/>
              </a:rPr>
              <a:t>LSB algorithm is a classic Steganography method used to conceal the existence of secret data inside a “public” cover. The LSB or “Least Significant Bit”, in computing terms, represents the bit at the unit’s place in the binary representation of a number.</a:t>
            </a:r>
          </a:p>
          <a:p>
            <a:pPr algn="just"/>
            <a:r>
              <a:rPr lang="en-US" b="0" i="0" dirty="0">
                <a:solidFill>
                  <a:srgbClr val="292929"/>
                </a:solidFill>
                <a:effectLst/>
                <a:latin typeface="charter"/>
              </a:rPr>
              <a:t>For example, we can represent the decimal number 170 in binary notation as 10101010. As shown in the figure, the least significant bit, in this case, is 0.</a:t>
            </a:r>
          </a:p>
          <a:p>
            <a:pPr algn="just"/>
            <a:endParaRPr lang="en-US" b="0" i="0" dirty="0">
              <a:solidFill>
                <a:srgbClr val="292929"/>
              </a:solidFill>
              <a:effectLst/>
              <a:latin typeface="charter"/>
            </a:endParaRPr>
          </a:p>
          <a:p>
            <a:pPr marL="0" indent="0" algn="just">
              <a:buNone/>
            </a:pPr>
            <a:endParaRPr lang="en-US" dirty="0">
              <a:solidFill>
                <a:srgbClr val="292929"/>
              </a:solidFill>
              <a:latin typeface="charter"/>
            </a:endParaRPr>
          </a:p>
          <a:p>
            <a:pPr algn="just"/>
            <a:r>
              <a:rPr lang="en-US" b="0" i="0" dirty="0">
                <a:solidFill>
                  <a:srgbClr val="292929"/>
                </a:solidFill>
                <a:effectLst/>
                <a:latin typeface="charter"/>
              </a:rPr>
              <a:t>In the simplistic form, LSB algorithm replaces the LSB of each byte in the “carrier” data with one bit from the “secret” message.</a:t>
            </a:r>
          </a:p>
          <a:p>
            <a:endParaRPr lang="en-IN" dirty="0"/>
          </a:p>
        </p:txBody>
      </p:sp>
      <p:pic>
        <p:nvPicPr>
          <p:cNvPr id="6" name="Picture 2" descr="Image for post">
            <a:extLst>
              <a:ext uri="{FF2B5EF4-FFF2-40B4-BE49-F238E27FC236}">
                <a16:creationId xmlns:a16="http://schemas.microsoft.com/office/drawing/2014/main" id="{A2498FBB-8855-4D6D-9237-64E4E2662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9105" y="3736329"/>
            <a:ext cx="2295525" cy="2952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a:extLst>
              <a:ext uri="{FF2B5EF4-FFF2-40B4-BE49-F238E27FC236}">
                <a16:creationId xmlns:a16="http://schemas.microsoft.com/office/drawing/2014/main" id="{1B6C291D-8CC3-823C-FCCC-B16A940D81E1}"/>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12</a:t>
            </a:fld>
            <a:endParaRPr lang="en-US" dirty="0"/>
          </a:p>
        </p:txBody>
      </p:sp>
    </p:spTree>
    <p:extLst>
      <p:ext uri="{BB962C8B-B14F-4D97-AF65-F5344CB8AC3E}">
        <p14:creationId xmlns:p14="http://schemas.microsoft.com/office/powerpoint/2010/main" val="306500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ED3B-618D-4E86-9A44-9F78DFF41B23}"/>
              </a:ext>
            </a:extLst>
          </p:cNvPr>
          <p:cNvSpPr>
            <a:spLocks noGrp="1"/>
          </p:cNvSpPr>
          <p:nvPr>
            <p:ph type="title"/>
          </p:nvPr>
        </p:nvSpPr>
        <p:spPr/>
        <p:txBody>
          <a:bodyPr/>
          <a:lstStyle/>
          <a:p>
            <a:pPr algn="ctr"/>
            <a:r>
              <a:rPr lang="en-IN" dirty="0"/>
              <a:t>Least Significant Bit</a:t>
            </a:r>
            <a:br>
              <a:rPr lang="en-IN" dirty="0"/>
            </a:br>
            <a:r>
              <a:rPr lang="en-IN" dirty="0"/>
              <a:t> (LSB)</a:t>
            </a:r>
          </a:p>
        </p:txBody>
      </p:sp>
      <p:sp>
        <p:nvSpPr>
          <p:cNvPr id="3" name="Content Placeholder 2">
            <a:extLst>
              <a:ext uri="{FF2B5EF4-FFF2-40B4-BE49-F238E27FC236}">
                <a16:creationId xmlns:a16="http://schemas.microsoft.com/office/drawing/2014/main" id="{FDFC0146-1CEF-4A1F-988C-80B0C5F6C0F3}"/>
              </a:ext>
            </a:extLst>
          </p:cNvPr>
          <p:cNvSpPr>
            <a:spLocks noGrp="1"/>
          </p:cNvSpPr>
          <p:nvPr>
            <p:ph idx="1"/>
          </p:nvPr>
        </p:nvSpPr>
        <p:spPr/>
        <p:txBody>
          <a:bodyPr/>
          <a:lstStyle/>
          <a:p>
            <a:r>
              <a:rPr lang="en-US" b="0" i="0" dirty="0">
                <a:solidFill>
                  <a:srgbClr val="292929"/>
                </a:solidFill>
                <a:effectLst/>
                <a:latin typeface="charter"/>
              </a:rPr>
              <a:t>This concept is visualized in the diagram below.</a:t>
            </a:r>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pPr algn="just"/>
            <a:r>
              <a:rPr lang="en-US" b="0" i="0" dirty="0">
                <a:solidFill>
                  <a:srgbClr val="292929"/>
                </a:solidFill>
                <a:effectLst/>
                <a:latin typeface="charter"/>
              </a:rPr>
              <a:t>The sender performs “embedding” of the bits of secret messages onto the carrier data byte-by-byte. Whereas the receiver performs the “extraction” procedure by reading LSB bits of each byte of received data, this way the receiver reconstructs the secret message.</a:t>
            </a:r>
            <a:endParaRPr lang="en-IN" dirty="0"/>
          </a:p>
        </p:txBody>
      </p:sp>
      <p:pic>
        <p:nvPicPr>
          <p:cNvPr id="4107" name="Picture 11" descr="Image for post">
            <a:extLst>
              <a:ext uri="{FF2B5EF4-FFF2-40B4-BE49-F238E27FC236}">
                <a16:creationId xmlns:a16="http://schemas.microsoft.com/office/drawing/2014/main" id="{9574505B-AEC1-4A1F-AE94-0CA11B999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3108" y="1614778"/>
            <a:ext cx="6507520" cy="20467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2834CC-B9E6-4F58-A132-9A48EEBC2316}"/>
              </a:ext>
            </a:extLst>
          </p:cNvPr>
          <p:cNvSpPr txBox="1"/>
          <p:nvPr/>
        </p:nvSpPr>
        <p:spPr>
          <a:xfrm>
            <a:off x="6182687" y="3615096"/>
            <a:ext cx="3042594"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4 LSB representation</a:t>
            </a:r>
          </a:p>
        </p:txBody>
      </p:sp>
      <p:sp>
        <p:nvSpPr>
          <p:cNvPr id="6" name="Slide Number Placeholder 3">
            <a:extLst>
              <a:ext uri="{FF2B5EF4-FFF2-40B4-BE49-F238E27FC236}">
                <a16:creationId xmlns:a16="http://schemas.microsoft.com/office/drawing/2014/main" id="{B9AF4675-689A-EB65-3181-F3E663EA87B8}"/>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13</a:t>
            </a:fld>
            <a:endParaRPr lang="en-US" dirty="0"/>
          </a:p>
        </p:txBody>
      </p:sp>
    </p:spTree>
    <p:extLst>
      <p:ext uri="{BB962C8B-B14F-4D97-AF65-F5344CB8AC3E}">
        <p14:creationId xmlns:p14="http://schemas.microsoft.com/office/powerpoint/2010/main" val="25818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ED3B-618D-4E86-9A44-9F78DFF41B23}"/>
              </a:ext>
            </a:extLst>
          </p:cNvPr>
          <p:cNvSpPr>
            <a:spLocks noGrp="1"/>
          </p:cNvSpPr>
          <p:nvPr>
            <p:ph type="title"/>
          </p:nvPr>
        </p:nvSpPr>
        <p:spPr/>
        <p:txBody>
          <a:bodyPr/>
          <a:lstStyle/>
          <a:p>
            <a:pPr algn="ctr"/>
            <a:r>
              <a:rPr lang="en-IN" dirty="0"/>
              <a:t>Least Significant Bit</a:t>
            </a:r>
            <a:br>
              <a:rPr lang="en-IN" dirty="0"/>
            </a:br>
            <a:r>
              <a:rPr lang="en-IN" dirty="0"/>
              <a:t> (LSB)</a:t>
            </a:r>
          </a:p>
        </p:txBody>
      </p:sp>
      <p:sp>
        <p:nvSpPr>
          <p:cNvPr id="3" name="Content Placeholder 2">
            <a:extLst>
              <a:ext uri="{FF2B5EF4-FFF2-40B4-BE49-F238E27FC236}">
                <a16:creationId xmlns:a16="http://schemas.microsoft.com/office/drawing/2014/main" id="{FDFC0146-1CEF-4A1F-988C-80B0C5F6C0F3}"/>
              </a:ext>
            </a:extLst>
          </p:cNvPr>
          <p:cNvSpPr>
            <a:spLocks noGrp="1"/>
          </p:cNvSpPr>
          <p:nvPr>
            <p:ph idx="1"/>
          </p:nvPr>
        </p:nvSpPr>
        <p:spPr/>
        <p:txBody>
          <a:bodyPr/>
          <a:lstStyle/>
          <a:p>
            <a:r>
              <a:rPr lang="en-US" b="1" i="0" dirty="0">
                <a:solidFill>
                  <a:srgbClr val="292929"/>
                </a:solidFill>
                <a:effectLst/>
                <a:latin typeface="charter"/>
              </a:rPr>
              <a:t>Isn’t this corrupting the carrier signal?</a:t>
            </a:r>
            <a:endParaRPr lang="en-US" b="0" i="0" dirty="0">
              <a:solidFill>
                <a:srgbClr val="292929"/>
              </a:solidFill>
              <a:effectLst/>
              <a:latin typeface="charter"/>
            </a:endParaRPr>
          </a:p>
          <a:p>
            <a:pPr algn="just"/>
            <a:r>
              <a:rPr lang="en-US" b="0" i="0" dirty="0">
                <a:solidFill>
                  <a:srgbClr val="292929"/>
                </a:solidFill>
                <a:effectLst/>
                <a:latin typeface="charter"/>
              </a:rPr>
              <a:t>Yes, but the main idea here is that we are trying to exploit the human perception of the integrity of the carrier signal. LSB steganography is very popular for Image Steganography, i.e. hiding secrets in images. And the change in LSB affects the color just so slightly that the change in color is not generally perceptible to the human eye. However, the human ear is more sensitive to slights changes in sound and hence the “noise” that we are adding would have a higher chance of being noticed. To overcome this problem of this trivial form of LSB algorithm, many researchers have suggested variants that increase robustness in the audio domain.</a:t>
            </a:r>
          </a:p>
          <a:p>
            <a:pPr marL="0" indent="0">
              <a:buNone/>
            </a:pPr>
            <a:endParaRPr lang="en-IN" b="1" dirty="0"/>
          </a:p>
        </p:txBody>
      </p:sp>
      <p:sp>
        <p:nvSpPr>
          <p:cNvPr id="5" name="Slide Number Placeholder 3">
            <a:extLst>
              <a:ext uri="{FF2B5EF4-FFF2-40B4-BE49-F238E27FC236}">
                <a16:creationId xmlns:a16="http://schemas.microsoft.com/office/drawing/2014/main" id="{B88BABCC-CE44-5080-12BC-64CD777DCF86}"/>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14</a:t>
            </a:fld>
            <a:endParaRPr lang="en-US" dirty="0"/>
          </a:p>
        </p:txBody>
      </p:sp>
    </p:spTree>
    <p:extLst>
      <p:ext uri="{BB962C8B-B14F-4D97-AF65-F5344CB8AC3E}">
        <p14:creationId xmlns:p14="http://schemas.microsoft.com/office/powerpoint/2010/main" val="198320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4355-B47A-47CB-ABCC-7FD09E6AFECD}"/>
              </a:ext>
            </a:extLst>
          </p:cNvPr>
          <p:cNvSpPr>
            <a:spLocks noGrp="1"/>
          </p:cNvSpPr>
          <p:nvPr>
            <p:ph type="title"/>
          </p:nvPr>
        </p:nvSpPr>
        <p:spPr/>
        <p:txBody>
          <a:bodyPr>
            <a:normAutofit/>
          </a:bodyPr>
          <a:lstStyle/>
          <a:p>
            <a:pPr algn="ctr"/>
            <a:r>
              <a:rPr lang="en-IN" sz="2600" dirty="0"/>
              <a:t>Types of</a:t>
            </a:r>
            <a:br>
              <a:rPr lang="en-IN" sz="2600" dirty="0"/>
            </a:br>
            <a:r>
              <a:rPr lang="en-IN" sz="3200" dirty="0"/>
              <a:t>Steganography</a:t>
            </a:r>
          </a:p>
        </p:txBody>
      </p:sp>
      <p:sp>
        <p:nvSpPr>
          <p:cNvPr id="3" name="Content Placeholder 2">
            <a:extLst>
              <a:ext uri="{FF2B5EF4-FFF2-40B4-BE49-F238E27FC236}">
                <a16:creationId xmlns:a16="http://schemas.microsoft.com/office/drawing/2014/main" id="{CD9BE1FC-DCA3-48E7-BE1C-3CC23DE2016E}"/>
              </a:ext>
            </a:extLst>
          </p:cNvPr>
          <p:cNvSpPr>
            <a:spLocks noGrp="1"/>
          </p:cNvSpPr>
          <p:nvPr>
            <p:ph idx="1"/>
          </p:nvPr>
        </p:nvSpPr>
        <p:spPr/>
        <p:txBody>
          <a:bodyPr/>
          <a:lstStyle/>
          <a:p>
            <a:r>
              <a:rPr lang="en-IN" dirty="0"/>
              <a:t>Different types of </a:t>
            </a:r>
            <a:r>
              <a:rPr lang="en-IN" b="1" dirty="0"/>
              <a:t>Steganography </a:t>
            </a:r>
            <a:r>
              <a:rPr lang="en-IN" dirty="0"/>
              <a:t>techniques:</a:t>
            </a:r>
          </a:p>
          <a:p>
            <a:pPr marL="0" indent="0">
              <a:buNone/>
            </a:pPr>
            <a:r>
              <a:rPr lang="en-IN" b="0" dirty="0">
                <a:solidFill>
                  <a:srgbClr val="D4D4D4"/>
                </a:solidFill>
                <a:effectLst/>
                <a:latin typeface="Consolas" panose="020B0609020204030204" pitchFamily="49" charset="0"/>
              </a:rPr>
              <a:t>		    📃 | 🖼️ | 🎵 | 📹</a:t>
            </a:r>
          </a:p>
          <a:p>
            <a:pPr marL="0" indent="0">
              <a:buNone/>
            </a:pPr>
            <a:endParaRPr lang="en-IN" b="1" dirty="0"/>
          </a:p>
          <a:p>
            <a:pPr marL="457200" indent="-457200" algn="ctr">
              <a:buFont typeface="+mj-lt"/>
              <a:buAutoNum type="arabicPeriod"/>
            </a:pPr>
            <a:r>
              <a:rPr lang="en-IN" b="1" dirty="0"/>
              <a:t>Text in Image</a:t>
            </a:r>
          </a:p>
          <a:p>
            <a:pPr marL="457200" indent="-457200" algn="ctr">
              <a:buFont typeface="+mj-lt"/>
              <a:buAutoNum type="arabicPeriod"/>
            </a:pPr>
            <a:r>
              <a:rPr lang="en-IN" b="1" dirty="0"/>
              <a:t>Image in Image</a:t>
            </a:r>
          </a:p>
          <a:p>
            <a:pPr marL="457200" indent="-457200" algn="ctr">
              <a:buFont typeface="+mj-lt"/>
              <a:buAutoNum type="arabicPeriod"/>
            </a:pPr>
            <a:r>
              <a:rPr lang="en-IN" b="1" dirty="0"/>
              <a:t>Audio in Image</a:t>
            </a:r>
          </a:p>
          <a:p>
            <a:pPr marL="457200" indent="-457200" algn="ctr">
              <a:buFont typeface="+mj-lt"/>
              <a:buAutoNum type="arabicPeriod"/>
            </a:pPr>
            <a:r>
              <a:rPr lang="en-IN" b="1" dirty="0"/>
              <a:t>Video in Image</a:t>
            </a:r>
          </a:p>
          <a:p>
            <a:pPr marL="457200" indent="-457200">
              <a:buFont typeface="+mj-lt"/>
              <a:buAutoNum type="arabicPeriod"/>
            </a:pPr>
            <a:endParaRPr lang="en-IN" dirty="0"/>
          </a:p>
        </p:txBody>
      </p:sp>
      <p:sp>
        <p:nvSpPr>
          <p:cNvPr id="5" name="Slide Number Placeholder 3">
            <a:extLst>
              <a:ext uri="{FF2B5EF4-FFF2-40B4-BE49-F238E27FC236}">
                <a16:creationId xmlns:a16="http://schemas.microsoft.com/office/drawing/2014/main" id="{F0722053-1CFE-3579-60E4-915226A189A0}"/>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15</a:t>
            </a:fld>
            <a:endParaRPr lang="en-US" dirty="0"/>
          </a:p>
        </p:txBody>
      </p:sp>
    </p:spTree>
    <p:extLst>
      <p:ext uri="{BB962C8B-B14F-4D97-AF65-F5344CB8AC3E}">
        <p14:creationId xmlns:p14="http://schemas.microsoft.com/office/powerpoint/2010/main" val="3904290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E1AD-48DA-4F55-AFBE-71702D20CDF1}"/>
              </a:ext>
            </a:extLst>
          </p:cNvPr>
          <p:cNvSpPr>
            <a:spLocks noGrp="1"/>
          </p:cNvSpPr>
          <p:nvPr>
            <p:ph type="title"/>
          </p:nvPr>
        </p:nvSpPr>
        <p:spPr/>
        <p:txBody>
          <a:bodyPr/>
          <a:lstStyle/>
          <a:p>
            <a:pPr algn="ctr"/>
            <a:r>
              <a:rPr lang="en-IN" b="1" dirty="0"/>
              <a:t>Image </a:t>
            </a:r>
            <a:br>
              <a:rPr lang="en-IN" b="1" dirty="0"/>
            </a:br>
            <a:r>
              <a:rPr lang="en-IN" sz="3200" b="1" dirty="0"/>
              <a:t>Steganography</a:t>
            </a:r>
            <a:endParaRPr lang="en-IN" b="1" dirty="0"/>
          </a:p>
        </p:txBody>
      </p:sp>
      <p:sp>
        <p:nvSpPr>
          <p:cNvPr id="3" name="Content Placeholder 2">
            <a:extLst>
              <a:ext uri="{FF2B5EF4-FFF2-40B4-BE49-F238E27FC236}">
                <a16:creationId xmlns:a16="http://schemas.microsoft.com/office/drawing/2014/main" id="{9BD4B34D-2D7E-4651-B41B-50CC7DBD0155}"/>
              </a:ext>
            </a:extLst>
          </p:cNvPr>
          <p:cNvSpPr>
            <a:spLocks noGrp="1"/>
          </p:cNvSpPr>
          <p:nvPr>
            <p:ph idx="1"/>
          </p:nvPr>
        </p:nvSpPr>
        <p:spPr/>
        <p:txBody>
          <a:bodyPr>
            <a:normAutofit/>
          </a:bodyPr>
          <a:lstStyle/>
          <a:p>
            <a:pPr marL="0" indent="0" algn="just">
              <a:buNone/>
            </a:pPr>
            <a:r>
              <a:rPr lang="en-IN" b="1" dirty="0"/>
              <a:t>Text in Image, Image in Image</a:t>
            </a:r>
            <a:r>
              <a:rPr lang="en-IN" dirty="0"/>
              <a:t> come under Image Steganography.</a:t>
            </a:r>
          </a:p>
          <a:p>
            <a:pPr marL="0" indent="0" algn="just">
              <a:buNone/>
            </a:pPr>
            <a:r>
              <a:rPr lang="en-US" b="0" i="0" dirty="0">
                <a:solidFill>
                  <a:srgbClr val="4A4A4A"/>
                </a:solidFill>
                <a:effectLst/>
                <a:latin typeface="Open Sans"/>
              </a:rPr>
              <a:t>Hiding the data by taking the cover object as the image is known as image steganography.  In digital steganography, images are widely used cover source because there are a huge number of bits present in the digital representation of an image. There are a lot of ways to hide information inside an image. </a:t>
            </a:r>
          </a:p>
          <a:p>
            <a:pPr marL="0" indent="0" algn="just">
              <a:buNone/>
            </a:pPr>
            <a:r>
              <a:rPr lang="en-US" b="0" i="0" dirty="0">
                <a:solidFill>
                  <a:srgbClr val="4A4A4A"/>
                </a:solidFill>
                <a:effectLst/>
                <a:latin typeface="Open Sans"/>
              </a:rPr>
              <a:t>Common approaches include:</a:t>
            </a:r>
          </a:p>
          <a:p>
            <a:pPr marL="457200" indent="-457200" algn="just">
              <a:buFont typeface="+mj-lt"/>
              <a:buAutoNum type="arabicPeriod"/>
            </a:pPr>
            <a:r>
              <a:rPr lang="en-US" b="1" i="0" dirty="0">
                <a:solidFill>
                  <a:srgbClr val="4A4A4A"/>
                </a:solidFill>
                <a:effectLst/>
                <a:latin typeface="Open Sans"/>
              </a:rPr>
              <a:t>Least Significant Bit Insertion</a:t>
            </a:r>
          </a:p>
          <a:p>
            <a:pPr marL="457200" indent="-457200" algn="just">
              <a:buFont typeface="+mj-lt"/>
              <a:buAutoNum type="arabicPeriod"/>
            </a:pPr>
            <a:r>
              <a:rPr lang="en-US" dirty="0">
                <a:solidFill>
                  <a:srgbClr val="4A4A4A"/>
                </a:solidFill>
                <a:latin typeface="Open Sans"/>
              </a:rPr>
              <a:t>Masking and Filtering</a:t>
            </a:r>
          </a:p>
          <a:p>
            <a:pPr marL="457200" indent="-457200" algn="just">
              <a:buFont typeface="+mj-lt"/>
              <a:buAutoNum type="arabicPeriod"/>
            </a:pPr>
            <a:r>
              <a:rPr lang="en-US" b="0" i="0" dirty="0">
                <a:solidFill>
                  <a:srgbClr val="4A4A4A"/>
                </a:solidFill>
                <a:effectLst/>
                <a:latin typeface="Open Sans"/>
              </a:rPr>
              <a:t>Redundant Pattern Encoding</a:t>
            </a:r>
          </a:p>
          <a:p>
            <a:pPr marL="457200" indent="-457200" algn="just">
              <a:buFont typeface="+mj-lt"/>
              <a:buAutoNum type="arabicPeriod"/>
            </a:pPr>
            <a:r>
              <a:rPr lang="en-US" dirty="0">
                <a:solidFill>
                  <a:srgbClr val="4A4A4A"/>
                </a:solidFill>
                <a:latin typeface="Open Sans"/>
              </a:rPr>
              <a:t>Encrypt and Scatter</a:t>
            </a:r>
            <a:endParaRPr lang="en-US" b="0" i="0" dirty="0">
              <a:solidFill>
                <a:srgbClr val="4A4A4A"/>
              </a:solidFill>
              <a:effectLst/>
              <a:latin typeface="Open Sans"/>
            </a:endParaRPr>
          </a:p>
        </p:txBody>
      </p:sp>
      <p:sp>
        <p:nvSpPr>
          <p:cNvPr id="5" name="Slide Number Placeholder 3">
            <a:extLst>
              <a:ext uri="{FF2B5EF4-FFF2-40B4-BE49-F238E27FC236}">
                <a16:creationId xmlns:a16="http://schemas.microsoft.com/office/drawing/2014/main" id="{65795A77-24A9-1AA4-DC08-E4DB200C4A52}"/>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16</a:t>
            </a:fld>
            <a:endParaRPr lang="en-US" dirty="0"/>
          </a:p>
        </p:txBody>
      </p:sp>
    </p:spTree>
    <p:extLst>
      <p:ext uri="{BB962C8B-B14F-4D97-AF65-F5344CB8AC3E}">
        <p14:creationId xmlns:p14="http://schemas.microsoft.com/office/powerpoint/2010/main" val="268415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E1AD-48DA-4F55-AFBE-71702D20CDF1}"/>
              </a:ext>
            </a:extLst>
          </p:cNvPr>
          <p:cNvSpPr>
            <a:spLocks noGrp="1"/>
          </p:cNvSpPr>
          <p:nvPr>
            <p:ph type="title"/>
          </p:nvPr>
        </p:nvSpPr>
        <p:spPr/>
        <p:txBody>
          <a:bodyPr/>
          <a:lstStyle/>
          <a:p>
            <a:pPr algn="ctr"/>
            <a:r>
              <a:rPr lang="en-IN" dirty="0"/>
              <a:t>Image </a:t>
            </a:r>
            <a:br>
              <a:rPr lang="en-IN" dirty="0"/>
            </a:br>
            <a:r>
              <a:rPr lang="en-IN" sz="3200" dirty="0"/>
              <a:t>Steganography</a:t>
            </a:r>
            <a:endParaRPr lang="en-IN" dirty="0"/>
          </a:p>
        </p:txBody>
      </p:sp>
      <p:sp>
        <p:nvSpPr>
          <p:cNvPr id="3" name="Content Placeholder 2">
            <a:extLst>
              <a:ext uri="{FF2B5EF4-FFF2-40B4-BE49-F238E27FC236}">
                <a16:creationId xmlns:a16="http://schemas.microsoft.com/office/drawing/2014/main" id="{9BD4B34D-2D7E-4651-B41B-50CC7DBD0155}"/>
              </a:ext>
            </a:extLst>
          </p:cNvPr>
          <p:cNvSpPr>
            <a:spLocks noGrp="1"/>
          </p:cNvSpPr>
          <p:nvPr>
            <p:ph idx="1"/>
          </p:nvPr>
        </p:nvSpPr>
        <p:spPr>
          <a:xfrm>
            <a:off x="3869268" y="479394"/>
            <a:ext cx="7315200" cy="6378606"/>
          </a:xfrm>
        </p:spPr>
        <p:txBody>
          <a:bodyPr>
            <a:normAutofit fontScale="92500" lnSpcReduction="10000"/>
          </a:bodyPr>
          <a:lstStyle/>
          <a:p>
            <a:pPr algn="just"/>
            <a:r>
              <a:rPr lang="en-US" dirty="0"/>
              <a:t>Each pixel contains three values which are Red, Green, Blue, these values range from 0 to 255, in other words, they are 8-bit values. [4] Let’s take an example of how this technique works, suppose you want to hide the message “hi” into a 4x4 image which has the following pixel values:</a:t>
            </a:r>
          </a:p>
          <a:p>
            <a:pPr algn="just"/>
            <a:r>
              <a:rPr lang="en-US" dirty="0"/>
              <a:t>[(</a:t>
            </a:r>
            <a:r>
              <a:rPr lang="en-US" b="1" dirty="0"/>
              <a:t>225</a:t>
            </a:r>
            <a:r>
              <a:rPr lang="en-US" dirty="0"/>
              <a:t>, 12, 99), (</a:t>
            </a:r>
            <a:r>
              <a:rPr lang="en-US" b="1" dirty="0"/>
              <a:t>155</a:t>
            </a:r>
            <a:r>
              <a:rPr lang="en-US" dirty="0"/>
              <a:t>, 2, 50), (99, 51, 15), (15, 55, 22),(155, 61, 87), (63, 30, 17), (1, 55, 19), (99, 81, 66),(219, 77, 91), (69, 39, 50), (18, 200, 33), (25, 54, 190)]</a:t>
            </a:r>
          </a:p>
          <a:p>
            <a:pPr algn="just"/>
            <a:r>
              <a:rPr lang="en-US" dirty="0"/>
              <a:t>Using the ASCII Table, we can convert the secret message into decimal values and then into binary: 0110100 0110101.</a:t>
            </a:r>
          </a:p>
          <a:p>
            <a:pPr algn="just"/>
            <a:r>
              <a:rPr lang="en-US" dirty="0"/>
              <a:t>Now, we iterate over the pixel values one by one, after converting them to binary, we replace each least significant bit with that message bits sequentially</a:t>
            </a:r>
          </a:p>
          <a:p>
            <a:pPr algn="just"/>
            <a:r>
              <a:rPr lang="en-US" dirty="0"/>
              <a:t> e.g. 225 is 11100001, we replace the last bit, the bit in the right (1) with the first data bit (0) and so on.</a:t>
            </a:r>
          </a:p>
          <a:p>
            <a:pPr algn="just"/>
            <a:r>
              <a:rPr lang="en-US" dirty="0"/>
              <a:t>This will only modify the pixel values by +1 or -1 which is not noticeable at all. </a:t>
            </a:r>
          </a:p>
          <a:p>
            <a:pPr algn="just"/>
            <a:r>
              <a:rPr lang="en-US" dirty="0"/>
              <a:t>The resulting pixel values after performing LSBS is as shown below:[(</a:t>
            </a:r>
            <a:r>
              <a:rPr lang="en-US" b="1" dirty="0"/>
              <a:t>224</a:t>
            </a:r>
            <a:r>
              <a:rPr lang="en-US" dirty="0"/>
              <a:t>, 13, 99),(</a:t>
            </a:r>
            <a:r>
              <a:rPr lang="en-US" b="1" dirty="0"/>
              <a:t>154</a:t>
            </a:r>
            <a:r>
              <a:rPr lang="en-US" dirty="0"/>
              <a:t>, 3, 50),(98, 50, 15),(15, 54, 23),(154, 61, 87),(63, 30, 17),(1, 55, 19),(99, 81, 66),(219, 77, 91),(69, 39, 50),(18, 200, 33),(25, 54, 190)]</a:t>
            </a:r>
            <a:endParaRPr lang="en-US" i="0" dirty="0">
              <a:solidFill>
                <a:srgbClr val="4A4A4A"/>
              </a:solidFill>
              <a:effectLst/>
              <a:latin typeface="Open Sans"/>
            </a:endParaRPr>
          </a:p>
        </p:txBody>
      </p:sp>
      <p:sp>
        <p:nvSpPr>
          <p:cNvPr id="5" name="Slide Number Placeholder 3">
            <a:extLst>
              <a:ext uri="{FF2B5EF4-FFF2-40B4-BE49-F238E27FC236}">
                <a16:creationId xmlns:a16="http://schemas.microsoft.com/office/drawing/2014/main" id="{5DBA8580-3725-DF75-12C0-3C18E7F931F7}"/>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17</a:t>
            </a:fld>
            <a:endParaRPr lang="en-US" dirty="0"/>
          </a:p>
        </p:txBody>
      </p:sp>
    </p:spTree>
    <p:extLst>
      <p:ext uri="{BB962C8B-B14F-4D97-AF65-F5344CB8AC3E}">
        <p14:creationId xmlns:p14="http://schemas.microsoft.com/office/powerpoint/2010/main" val="236373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99E2-D191-F277-7471-15A158C8EC30}"/>
              </a:ext>
            </a:extLst>
          </p:cNvPr>
          <p:cNvSpPr>
            <a:spLocks noGrp="1"/>
          </p:cNvSpPr>
          <p:nvPr>
            <p:ph type="title"/>
          </p:nvPr>
        </p:nvSpPr>
        <p:spPr/>
        <p:txBody>
          <a:bodyPr/>
          <a:lstStyle/>
          <a:p>
            <a:pPr algn="ctr"/>
            <a:r>
              <a:rPr lang="en-US" dirty="0"/>
              <a:t>ENCRYPTION PHASE:</a:t>
            </a:r>
            <a:br>
              <a:rPr lang="en-US" dirty="0"/>
            </a:br>
            <a:endParaRPr lang="en-US" dirty="0"/>
          </a:p>
        </p:txBody>
      </p:sp>
      <p:sp>
        <p:nvSpPr>
          <p:cNvPr id="3" name="Content Placeholder 2">
            <a:extLst>
              <a:ext uri="{FF2B5EF4-FFF2-40B4-BE49-F238E27FC236}">
                <a16:creationId xmlns:a16="http://schemas.microsoft.com/office/drawing/2014/main" id="{F4FAC97D-1717-8070-B1B1-1C20862A3489}"/>
              </a:ext>
            </a:extLst>
          </p:cNvPr>
          <p:cNvSpPr>
            <a:spLocks noGrp="1"/>
          </p:cNvSpPr>
          <p:nvPr>
            <p:ph idx="1"/>
          </p:nvPr>
        </p:nvSpPr>
        <p:spPr>
          <a:xfrm>
            <a:off x="3837108" y="868680"/>
            <a:ext cx="7353805" cy="5070726"/>
          </a:xfrm>
        </p:spPr>
        <p:txBody>
          <a:bodyPr/>
          <a:lstStyle/>
          <a:p>
            <a:pPr algn="just"/>
            <a:r>
              <a:rPr lang="en-US" dirty="0"/>
              <a:t>The "Encryption phase" uses two types of files for encryption purpose. One is the secret file which is to be transmitted securely, and the other is a carrier file such as image. In the encryption phase the data is embedded into the image.</a:t>
            </a:r>
          </a:p>
          <a:p>
            <a:pPr algn="just"/>
            <a:endParaRPr lang="en-US" dirty="0"/>
          </a:p>
          <a:p>
            <a:pPr marL="0" indent="0" algn="just">
              <a:buNone/>
            </a:pPr>
            <a:endParaRPr lang="en-US" dirty="0"/>
          </a:p>
        </p:txBody>
      </p:sp>
      <p:sp>
        <p:nvSpPr>
          <p:cNvPr id="4" name="Slide Number Placeholder 3">
            <a:extLst>
              <a:ext uri="{FF2B5EF4-FFF2-40B4-BE49-F238E27FC236}">
                <a16:creationId xmlns:a16="http://schemas.microsoft.com/office/drawing/2014/main" id="{6019BE65-DE10-48FB-B32B-E40488982F35}"/>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
        <p:nvSpPr>
          <p:cNvPr id="20" name="Rectangle 19">
            <a:extLst>
              <a:ext uri="{FF2B5EF4-FFF2-40B4-BE49-F238E27FC236}">
                <a16:creationId xmlns:a16="http://schemas.microsoft.com/office/drawing/2014/main" id="{DFFE5ADF-DA49-A95B-96C0-53BCEA4E38BF}"/>
              </a:ext>
            </a:extLst>
          </p:cNvPr>
          <p:cNvSpPr/>
          <p:nvPr/>
        </p:nvSpPr>
        <p:spPr>
          <a:xfrm>
            <a:off x="5327008" y="5293852"/>
            <a:ext cx="810936" cy="393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Image</a:t>
            </a:r>
            <a:endParaRPr lang="en-US" dirty="0">
              <a:solidFill>
                <a:schemeClr val="tx1"/>
              </a:solidFill>
            </a:endParaRPr>
          </a:p>
        </p:txBody>
      </p:sp>
      <p:sp>
        <p:nvSpPr>
          <p:cNvPr id="21" name="Rectangle 20">
            <a:extLst>
              <a:ext uri="{FF2B5EF4-FFF2-40B4-BE49-F238E27FC236}">
                <a16:creationId xmlns:a16="http://schemas.microsoft.com/office/drawing/2014/main" id="{A0971436-675F-28A4-DC34-051B06CAF111}"/>
              </a:ext>
            </a:extLst>
          </p:cNvPr>
          <p:cNvSpPr/>
          <p:nvPr/>
        </p:nvSpPr>
        <p:spPr>
          <a:xfrm>
            <a:off x="8482358" y="4602300"/>
            <a:ext cx="1265885" cy="4555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solidFill>
                  <a:schemeClr val="tx1"/>
                </a:solidFill>
              </a:rPr>
              <a:t>Encoded Image</a:t>
            </a:r>
            <a:endParaRPr lang="en-US" sz="1600" dirty="0">
              <a:solidFill>
                <a:schemeClr val="tx1"/>
              </a:solidFill>
            </a:endParaRPr>
          </a:p>
        </p:txBody>
      </p:sp>
      <p:sp>
        <p:nvSpPr>
          <p:cNvPr id="22" name="Star: 6 Points 21">
            <a:extLst>
              <a:ext uri="{FF2B5EF4-FFF2-40B4-BE49-F238E27FC236}">
                <a16:creationId xmlns:a16="http://schemas.microsoft.com/office/drawing/2014/main" id="{62960F0C-FD4E-1A85-0478-DAD1F27EF8DA}"/>
              </a:ext>
            </a:extLst>
          </p:cNvPr>
          <p:cNvSpPr/>
          <p:nvPr/>
        </p:nvSpPr>
        <p:spPr>
          <a:xfrm>
            <a:off x="6806812" y="4473967"/>
            <a:ext cx="1006679" cy="712265"/>
          </a:xfrm>
          <a:prstGeom prst="star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Encryption Algorithm</a:t>
            </a:r>
            <a:endParaRPr lang="en-US" dirty="0">
              <a:solidFill>
                <a:schemeClr val="tx1"/>
              </a:solidFill>
            </a:endParaRPr>
          </a:p>
        </p:txBody>
      </p:sp>
      <p:sp>
        <p:nvSpPr>
          <p:cNvPr id="23" name="Rectangle: Folded Corner 22">
            <a:extLst>
              <a:ext uri="{FF2B5EF4-FFF2-40B4-BE49-F238E27FC236}">
                <a16:creationId xmlns:a16="http://schemas.microsoft.com/office/drawing/2014/main" id="{8ADC53E4-9BC3-FA1C-AF35-EEC7D7882BA2}"/>
              </a:ext>
            </a:extLst>
          </p:cNvPr>
          <p:cNvSpPr/>
          <p:nvPr/>
        </p:nvSpPr>
        <p:spPr>
          <a:xfrm>
            <a:off x="5385189" y="4102071"/>
            <a:ext cx="604007" cy="587695"/>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Text</a:t>
            </a:r>
            <a:endParaRPr lang="en-US" sz="1600" dirty="0"/>
          </a:p>
        </p:txBody>
      </p:sp>
      <p:cxnSp>
        <p:nvCxnSpPr>
          <p:cNvPr id="24" name="Straight Arrow Connector 23">
            <a:extLst>
              <a:ext uri="{FF2B5EF4-FFF2-40B4-BE49-F238E27FC236}">
                <a16:creationId xmlns:a16="http://schemas.microsoft.com/office/drawing/2014/main" id="{BB441935-2A27-5173-45EB-5E150F9CEA9D}"/>
              </a:ext>
            </a:extLst>
          </p:cNvPr>
          <p:cNvCxnSpPr>
            <a:stCxn id="23" idx="3"/>
          </p:cNvCxnSpPr>
          <p:nvPr/>
        </p:nvCxnSpPr>
        <p:spPr>
          <a:xfrm>
            <a:off x="5989196" y="4395919"/>
            <a:ext cx="928382" cy="434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E0A2029-F505-D615-7682-6220A419569D}"/>
              </a:ext>
            </a:extLst>
          </p:cNvPr>
          <p:cNvCxnSpPr>
            <a:stCxn id="20" idx="3"/>
          </p:cNvCxnSpPr>
          <p:nvPr/>
        </p:nvCxnSpPr>
        <p:spPr>
          <a:xfrm flipV="1">
            <a:off x="6137944" y="5057898"/>
            <a:ext cx="1017865" cy="432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0DDA2AD-5125-D24A-B3EF-71A329D88DB9}"/>
              </a:ext>
            </a:extLst>
          </p:cNvPr>
          <p:cNvCxnSpPr>
            <a:endCxn id="21" idx="1"/>
          </p:cNvCxnSpPr>
          <p:nvPr/>
        </p:nvCxnSpPr>
        <p:spPr>
          <a:xfrm>
            <a:off x="7675926" y="4830099"/>
            <a:ext cx="8064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1E24C969-EE0C-79B3-4F36-648033DE2714}"/>
              </a:ext>
            </a:extLst>
          </p:cNvPr>
          <p:cNvSpPr txBox="1"/>
          <p:nvPr/>
        </p:nvSpPr>
        <p:spPr>
          <a:xfrm>
            <a:off x="6241409" y="5862408"/>
            <a:ext cx="301742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5 Encryption process.</a:t>
            </a:r>
          </a:p>
        </p:txBody>
      </p:sp>
    </p:spTree>
    <p:extLst>
      <p:ext uri="{BB962C8B-B14F-4D97-AF65-F5344CB8AC3E}">
        <p14:creationId xmlns:p14="http://schemas.microsoft.com/office/powerpoint/2010/main" val="52781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99E2-D191-F277-7471-15A158C8EC30}"/>
              </a:ext>
            </a:extLst>
          </p:cNvPr>
          <p:cNvSpPr>
            <a:spLocks noGrp="1"/>
          </p:cNvSpPr>
          <p:nvPr>
            <p:ph type="title"/>
          </p:nvPr>
        </p:nvSpPr>
        <p:spPr/>
        <p:txBody>
          <a:bodyPr/>
          <a:lstStyle/>
          <a:p>
            <a:pPr algn="ctr"/>
            <a:r>
              <a:rPr lang="en-US" dirty="0"/>
              <a:t>DECRYPTION PHASE:</a:t>
            </a:r>
            <a:br>
              <a:rPr lang="en-US" dirty="0"/>
            </a:br>
            <a:endParaRPr lang="en-US" dirty="0"/>
          </a:p>
        </p:txBody>
      </p:sp>
      <p:sp>
        <p:nvSpPr>
          <p:cNvPr id="3" name="Content Placeholder 2">
            <a:extLst>
              <a:ext uri="{FF2B5EF4-FFF2-40B4-BE49-F238E27FC236}">
                <a16:creationId xmlns:a16="http://schemas.microsoft.com/office/drawing/2014/main" id="{F4FAC97D-1717-8070-B1B1-1C20862A3489}"/>
              </a:ext>
            </a:extLst>
          </p:cNvPr>
          <p:cNvSpPr>
            <a:spLocks noGrp="1"/>
          </p:cNvSpPr>
          <p:nvPr>
            <p:ph idx="1"/>
          </p:nvPr>
        </p:nvSpPr>
        <p:spPr>
          <a:xfrm>
            <a:off x="3797689" y="864108"/>
            <a:ext cx="7315200" cy="5120640"/>
          </a:xfrm>
        </p:spPr>
        <p:txBody>
          <a:bodyPr/>
          <a:lstStyle/>
          <a:p>
            <a:pPr algn="just"/>
            <a:r>
              <a:rPr lang="en-US" dirty="0"/>
              <a:t>The Decryption phase is reverse to encryption phase. In decryption phase, the carrier image in which the data is hided is given as an input file. decryption section uses the "Least Significant bit Algorithm" (LSB) by which the encoded bits in the image is decoded and turns to its original state and gives the output as a text document.</a:t>
            </a:r>
          </a:p>
          <a:p>
            <a:pPr marL="0" indent="0" algn="just">
              <a:buNone/>
            </a:pPr>
            <a:endParaRPr lang="en-US" dirty="0"/>
          </a:p>
        </p:txBody>
      </p:sp>
      <p:sp>
        <p:nvSpPr>
          <p:cNvPr id="4" name="Slide Number Placeholder 3">
            <a:extLst>
              <a:ext uri="{FF2B5EF4-FFF2-40B4-BE49-F238E27FC236}">
                <a16:creationId xmlns:a16="http://schemas.microsoft.com/office/drawing/2014/main" id="{6019BE65-DE10-48FB-B32B-E40488982F35}"/>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
        <p:nvSpPr>
          <p:cNvPr id="19" name="Rectangle 18">
            <a:extLst>
              <a:ext uri="{FF2B5EF4-FFF2-40B4-BE49-F238E27FC236}">
                <a16:creationId xmlns:a16="http://schemas.microsoft.com/office/drawing/2014/main" id="{D2063EAC-F8AA-8272-5143-C00C9E3CF0A7}"/>
              </a:ext>
            </a:extLst>
          </p:cNvPr>
          <p:cNvSpPr/>
          <p:nvPr/>
        </p:nvSpPr>
        <p:spPr>
          <a:xfrm>
            <a:off x="5056618" y="4751467"/>
            <a:ext cx="1265885" cy="4555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solidFill>
                  <a:schemeClr val="tx1"/>
                </a:solidFill>
              </a:rPr>
              <a:t>Encoded Image</a:t>
            </a:r>
            <a:endParaRPr lang="en-US" sz="1600" dirty="0">
              <a:solidFill>
                <a:schemeClr val="tx1"/>
              </a:solidFill>
            </a:endParaRPr>
          </a:p>
        </p:txBody>
      </p:sp>
      <p:sp>
        <p:nvSpPr>
          <p:cNvPr id="20" name="Star: 6 Points 19">
            <a:extLst>
              <a:ext uri="{FF2B5EF4-FFF2-40B4-BE49-F238E27FC236}">
                <a16:creationId xmlns:a16="http://schemas.microsoft.com/office/drawing/2014/main" id="{AD2E67B6-B1A0-D6F5-7090-40DC6874419C}"/>
              </a:ext>
            </a:extLst>
          </p:cNvPr>
          <p:cNvSpPr/>
          <p:nvPr/>
        </p:nvSpPr>
        <p:spPr>
          <a:xfrm>
            <a:off x="6991370" y="4497299"/>
            <a:ext cx="1095617" cy="963934"/>
          </a:xfrm>
          <a:prstGeom prst="star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Decryption Algorithm</a:t>
            </a:r>
            <a:endParaRPr lang="en-US" dirty="0">
              <a:solidFill>
                <a:schemeClr val="tx1"/>
              </a:solidFill>
            </a:endParaRPr>
          </a:p>
        </p:txBody>
      </p:sp>
      <p:sp>
        <p:nvSpPr>
          <p:cNvPr id="21" name="Rectangle: Folded Corner 20">
            <a:extLst>
              <a:ext uri="{FF2B5EF4-FFF2-40B4-BE49-F238E27FC236}">
                <a16:creationId xmlns:a16="http://schemas.microsoft.com/office/drawing/2014/main" id="{C30A0C78-0E76-E4F7-14CB-86C62B69E95E}"/>
              </a:ext>
            </a:extLst>
          </p:cNvPr>
          <p:cNvSpPr/>
          <p:nvPr/>
        </p:nvSpPr>
        <p:spPr>
          <a:xfrm>
            <a:off x="9031720" y="4685418"/>
            <a:ext cx="604007" cy="587695"/>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Text</a:t>
            </a:r>
            <a:endParaRPr lang="en-US" sz="1600" dirty="0"/>
          </a:p>
        </p:txBody>
      </p:sp>
      <p:cxnSp>
        <p:nvCxnSpPr>
          <p:cNvPr id="22" name="Straight Arrow Connector 21">
            <a:extLst>
              <a:ext uri="{FF2B5EF4-FFF2-40B4-BE49-F238E27FC236}">
                <a16:creationId xmlns:a16="http://schemas.microsoft.com/office/drawing/2014/main" id="{E4CD594B-931C-5457-4B08-2A27D45D7986}"/>
              </a:ext>
            </a:extLst>
          </p:cNvPr>
          <p:cNvCxnSpPr>
            <a:cxnSpLocks/>
            <a:stCxn id="19" idx="3"/>
          </p:cNvCxnSpPr>
          <p:nvPr/>
        </p:nvCxnSpPr>
        <p:spPr>
          <a:xfrm>
            <a:off x="6322503" y="4979266"/>
            <a:ext cx="8752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07F6BA3-C01D-32A0-1716-DCF43812BBD5}"/>
              </a:ext>
            </a:extLst>
          </p:cNvPr>
          <p:cNvCxnSpPr>
            <a:cxnSpLocks/>
            <a:endCxn id="21" idx="1"/>
          </p:cNvCxnSpPr>
          <p:nvPr/>
        </p:nvCxnSpPr>
        <p:spPr>
          <a:xfrm>
            <a:off x="7919207" y="4979265"/>
            <a:ext cx="111251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D23B9C8B-A93F-17AA-5E28-9DE6C6298217}"/>
              </a:ext>
            </a:extLst>
          </p:cNvPr>
          <p:cNvSpPr txBox="1"/>
          <p:nvPr/>
        </p:nvSpPr>
        <p:spPr>
          <a:xfrm>
            <a:off x="6241409" y="5862408"/>
            <a:ext cx="301742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6 Decryption process.</a:t>
            </a:r>
          </a:p>
        </p:txBody>
      </p:sp>
    </p:spTree>
    <p:extLst>
      <p:ext uri="{BB962C8B-B14F-4D97-AF65-F5344CB8AC3E}">
        <p14:creationId xmlns:p14="http://schemas.microsoft.com/office/powerpoint/2010/main" val="299865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A438-1F9F-4495-90A7-889126DFC8B5}"/>
              </a:ext>
            </a:extLst>
          </p:cNvPr>
          <p:cNvSpPr>
            <a:spLocks noGrp="1"/>
          </p:cNvSpPr>
          <p:nvPr>
            <p:ph type="title"/>
          </p:nvPr>
        </p:nvSpPr>
        <p:spPr/>
        <p:txBody>
          <a:bodyPr/>
          <a:lstStyle/>
          <a:p>
            <a:pPr algn="ctr"/>
            <a:r>
              <a:rPr lang="en-IN" b="1" dirty="0"/>
              <a:t>Group Members</a:t>
            </a:r>
          </a:p>
        </p:txBody>
      </p:sp>
      <p:sp>
        <p:nvSpPr>
          <p:cNvPr id="3" name="Content Placeholder 2">
            <a:extLst>
              <a:ext uri="{FF2B5EF4-FFF2-40B4-BE49-F238E27FC236}">
                <a16:creationId xmlns:a16="http://schemas.microsoft.com/office/drawing/2014/main" id="{87462C7D-2F1B-4C54-ACEC-8D0ED6DB519C}"/>
              </a:ext>
            </a:extLst>
          </p:cNvPr>
          <p:cNvSpPr>
            <a:spLocks noGrp="1"/>
          </p:cNvSpPr>
          <p:nvPr>
            <p:ph idx="1"/>
          </p:nvPr>
        </p:nvSpPr>
        <p:spPr>
          <a:xfrm>
            <a:off x="3701487" y="1123837"/>
            <a:ext cx="8177323" cy="5120640"/>
          </a:xfrm>
        </p:spPr>
        <p:txBody>
          <a:bodyPr>
            <a:normAutofit/>
          </a:bodyPr>
          <a:lstStyle/>
          <a:p>
            <a:r>
              <a:rPr lang="en-IN" sz="2800" dirty="0"/>
              <a:t>Team - </a:t>
            </a:r>
            <a:r>
              <a:rPr lang="en-IN" sz="2800" dirty="0">
                <a:latin typeface="Times New Roman" panose="02020603050405020304" pitchFamily="18" charset="0"/>
                <a:cs typeface="Times New Roman" panose="02020603050405020304" pitchFamily="18" charset="0"/>
              </a:rPr>
              <a:t>12</a:t>
            </a:r>
          </a:p>
          <a:p>
            <a:pPr marL="0" indent="0">
              <a:buNone/>
            </a:pPr>
            <a:r>
              <a:rPr lang="en-IN" sz="2800" dirty="0"/>
              <a:t>	Riddhi Manishkumar Tamakuwala [</a:t>
            </a:r>
            <a:r>
              <a:rPr lang="en-IN" sz="2400" dirty="0">
                <a:latin typeface="Times New Roman" panose="02020603050405020304" pitchFamily="18" charset="0"/>
                <a:cs typeface="Times New Roman" panose="02020603050405020304" pitchFamily="18" charset="0"/>
              </a:rPr>
              <a:t>1226810171</a:t>
            </a:r>
            <a:r>
              <a:rPr lang="en-IN" sz="2800" dirty="0">
                <a:latin typeface="Times New Roman" panose="02020603050405020304" pitchFamily="18" charset="0"/>
                <a:cs typeface="Times New Roman" panose="02020603050405020304" pitchFamily="18" charset="0"/>
              </a:rPr>
              <a:t>]</a:t>
            </a:r>
          </a:p>
          <a:p>
            <a:pPr marL="0" indent="0">
              <a:buNone/>
            </a:pPr>
            <a:r>
              <a:rPr lang="en-IN" sz="2800" dirty="0">
                <a:latin typeface="Times New Roman" panose="02020603050405020304" pitchFamily="18" charset="0"/>
                <a:cs typeface="Times New Roman" panose="02020603050405020304" pitchFamily="18" charset="0"/>
              </a:rPr>
              <a:t>	</a:t>
            </a:r>
            <a:r>
              <a:rPr lang="en-IN" sz="2800" dirty="0"/>
              <a:t>Abhinav Nathari [</a:t>
            </a:r>
            <a:r>
              <a:rPr lang="en-IN" sz="2400" dirty="0">
                <a:latin typeface="Times New Roman" panose="02020603050405020304" pitchFamily="18" charset="0"/>
                <a:cs typeface="Times New Roman" panose="02020603050405020304" pitchFamily="18" charset="0"/>
              </a:rPr>
              <a:t>1225973205</a:t>
            </a:r>
            <a:r>
              <a:rPr lang="en-IN" sz="2800" dirty="0"/>
              <a:t>]</a:t>
            </a:r>
          </a:p>
          <a:p>
            <a:pPr marL="0" indent="0">
              <a:buNone/>
            </a:pPr>
            <a:endParaRPr lang="en-IN" sz="2800" dirty="0"/>
          </a:p>
        </p:txBody>
      </p:sp>
      <p:sp>
        <p:nvSpPr>
          <p:cNvPr id="6" name="Slide Number Placeholder 3">
            <a:extLst>
              <a:ext uri="{FF2B5EF4-FFF2-40B4-BE49-F238E27FC236}">
                <a16:creationId xmlns:a16="http://schemas.microsoft.com/office/drawing/2014/main" id="{73D895B2-D1B9-1337-68E1-6428FC1D5202}"/>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2</a:t>
            </a:fld>
            <a:endParaRPr lang="en-US" dirty="0"/>
          </a:p>
        </p:txBody>
      </p:sp>
      <p:sp>
        <p:nvSpPr>
          <p:cNvPr id="7" name="TextBox 6">
            <a:extLst>
              <a:ext uri="{FF2B5EF4-FFF2-40B4-BE49-F238E27FC236}">
                <a16:creationId xmlns:a16="http://schemas.microsoft.com/office/drawing/2014/main" id="{DB309132-0206-75DC-CAA9-7694B5A930B4}"/>
              </a:ext>
            </a:extLst>
          </p:cNvPr>
          <p:cNvSpPr txBox="1"/>
          <p:nvPr/>
        </p:nvSpPr>
        <p:spPr>
          <a:xfrm>
            <a:off x="5499528" y="1988191"/>
            <a:ext cx="3719119" cy="461665"/>
          </a:xfrm>
          <a:prstGeom prst="rect">
            <a:avLst/>
          </a:prstGeom>
          <a:noFill/>
        </p:spPr>
        <p:txBody>
          <a:bodyPr wrap="square" rtlCol="0">
            <a:spAutoFit/>
          </a:bodyPr>
          <a:lstStyle/>
          <a:p>
            <a:pPr marL="0" indent="0" algn="ctr">
              <a:buNone/>
            </a:pPr>
            <a:r>
              <a:rPr lang="en-IN" sz="2400" dirty="0"/>
              <a:t>Submitted to : Dr Jim Helm</a:t>
            </a:r>
          </a:p>
        </p:txBody>
      </p:sp>
    </p:spTree>
    <p:extLst>
      <p:ext uri="{BB962C8B-B14F-4D97-AF65-F5344CB8AC3E}">
        <p14:creationId xmlns:p14="http://schemas.microsoft.com/office/powerpoint/2010/main" val="688845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9EBF-E14B-A547-7B02-7F5FF731A64E}"/>
              </a:ext>
            </a:extLst>
          </p:cNvPr>
          <p:cNvSpPr>
            <a:spLocks noGrp="1"/>
          </p:cNvSpPr>
          <p:nvPr>
            <p:ph type="title"/>
          </p:nvPr>
        </p:nvSpPr>
        <p:spPr/>
        <p:txBody>
          <a:bodyPr/>
          <a:lstStyle/>
          <a:p>
            <a:pPr algn="ctr"/>
            <a:r>
              <a:rPr lang="en-IN" b="1" dirty="0"/>
              <a:t>Block Diagram</a:t>
            </a:r>
            <a:endParaRPr lang="en-US" b="1" dirty="0"/>
          </a:p>
        </p:txBody>
      </p:sp>
      <p:sp>
        <p:nvSpPr>
          <p:cNvPr id="4" name="Slide Number Placeholder 3">
            <a:extLst>
              <a:ext uri="{FF2B5EF4-FFF2-40B4-BE49-F238E27FC236}">
                <a16:creationId xmlns:a16="http://schemas.microsoft.com/office/drawing/2014/main" id="{2AEBF4AC-9AAD-CD95-94B5-0B0BA569E5FA}"/>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
        <p:nvSpPr>
          <p:cNvPr id="7" name="TextBox 6">
            <a:extLst>
              <a:ext uri="{FF2B5EF4-FFF2-40B4-BE49-F238E27FC236}">
                <a16:creationId xmlns:a16="http://schemas.microsoft.com/office/drawing/2014/main" id="{EE6A64C6-F882-1966-4C0B-5F0334DE2AE7}"/>
              </a:ext>
            </a:extLst>
          </p:cNvPr>
          <p:cNvSpPr txBox="1"/>
          <p:nvPr/>
        </p:nvSpPr>
        <p:spPr>
          <a:xfrm>
            <a:off x="5732475" y="5006842"/>
            <a:ext cx="4093827"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7 Block Diagram for Steganography</a:t>
            </a:r>
          </a:p>
        </p:txBody>
      </p:sp>
      <p:sp>
        <p:nvSpPr>
          <p:cNvPr id="75" name="Rectangle: Rounded Corners 74">
            <a:extLst>
              <a:ext uri="{FF2B5EF4-FFF2-40B4-BE49-F238E27FC236}">
                <a16:creationId xmlns:a16="http://schemas.microsoft.com/office/drawing/2014/main" id="{1D6BDFD6-521B-BF78-971D-0F6EF80FE346}"/>
              </a:ext>
            </a:extLst>
          </p:cNvPr>
          <p:cNvSpPr/>
          <p:nvPr/>
        </p:nvSpPr>
        <p:spPr>
          <a:xfrm>
            <a:off x="6880371" y="1308395"/>
            <a:ext cx="1286660" cy="360782"/>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tx1"/>
                </a:solidFill>
              </a:rPr>
              <a:t>Start</a:t>
            </a:r>
            <a:endParaRPr lang="en-US" dirty="0">
              <a:solidFill>
                <a:schemeClr val="tx1"/>
              </a:solidFill>
            </a:endParaRPr>
          </a:p>
        </p:txBody>
      </p:sp>
      <p:sp>
        <p:nvSpPr>
          <p:cNvPr id="76" name="Rectangle: Rounded Corners 75">
            <a:extLst>
              <a:ext uri="{FF2B5EF4-FFF2-40B4-BE49-F238E27FC236}">
                <a16:creationId xmlns:a16="http://schemas.microsoft.com/office/drawing/2014/main" id="{C229ABAF-5114-3CAB-393E-63D990ED6306}"/>
              </a:ext>
            </a:extLst>
          </p:cNvPr>
          <p:cNvSpPr/>
          <p:nvPr/>
        </p:nvSpPr>
        <p:spPr>
          <a:xfrm>
            <a:off x="5444452" y="2208811"/>
            <a:ext cx="1325461" cy="38542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tx1"/>
                </a:solidFill>
              </a:rPr>
              <a:t>Encryption</a:t>
            </a:r>
            <a:endParaRPr lang="en-US" dirty="0">
              <a:solidFill>
                <a:schemeClr val="tx1"/>
              </a:solidFill>
            </a:endParaRPr>
          </a:p>
        </p:txBody>
      </p:sp>
      <p:sp>
        <p:nvSpPr>
          <p:cNvPr id="77" name="Rectangle: Rounded Corners 76">
            <a:extLst>
              <a:ext uri="{FF2B5EF4-FFF2-40B4-BE49-F238E27FC236}">
                <a16:creationId xmlns:a16="http://schemas.microsoft.com/office/drawing/2014/main" id="{F50D5052-78BE-30EA-01AF-F57825E7EA85}"/>
              </a:ext>
            </a:extLst>
          </p:cNvPr>
          <p:cNvSpPr/>
          <p:nvPr/>
        </p:nvSpPr>
        <p:spPr>
          <a:xfrm>
            <a:off x="8199186" y="2208812"/>
            <a:ext cx="1325461" cy="38542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tx1"/>
                </a:solidFill>
              </a:rPr>
              <a:t>Decryption</a:t>
            </a:r>
            <a:endParaRPr lang="en-US" dirty="0">
              <a:solidFill>
                <a:schemeClr val="tx1"/>
              </a:solidFill>
            </a:endParaRPr>
          </a:p>
        </p:txBody>
      </p:sp>
      <p:sp>
        <p:nvSpPr>
          <p:cNvPr id="78" name="Rectangle: Rounded Corners 77">
            <a:extLst>
              <a:ext uri="{FF2B5EF4-FFF2-40B4-BE49-F238E27FC236}">
                <a16:creationId xmlns:a16="http://schemas.microsoft.com/office/drawing/2014/main" id="{1D0C67DB-0E7B-C735-59E0-58D85B393D58}"/>
              </a:ext>
            </a:extLst>
          </p:cNvPr>
          <p:cNvSpPr/>
          <p:nvPr/>
        </p:nvSpPr>
        <p:spPr>
          <a:xfrm>
            <a:off x="5314073" y="2886541"/>
            <a:ext cx="2095150" cy="6333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ACA6CB33-7AE9-76BD-4067-7AD0F604CCCE}"/>
              </a:ext>
            </a:extLst>
          </p:cNvPr>
          <p:cNvSpPr/>
          <p:nvPr/>
        </p:nvSpPr>
        <p:spPr>
          <a:xfrm>
            <a:off x="8225057" y="2945684"/>
            <a:ext cx="1307284" cy="378614"/>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tx1"/>
                </a:solidFill>
              </a:rPr>
              <a:t>Image File</a:t>
            </a:r>
            <a:endParaRPr lang="en-US" dirty="0">
              <a:solidFill>
                <a:schemeClr val="tx1"/>
              </a:solidFill>
            </a:endParaRPr>
          </a:p>
        </p:txBody>
      </p:sp>
      <p:sp>
        <p:nvSpPr>
          <p:cNvPr id="80" name="Rectangle 79">
            <a:extLst>
              <a:ext uri="{FF2B5EF4-FFF2-40B4-BE49-F238E27FC236}">
                <a16:creationId xmlns:a16="http://schemas.microsoft.com/office/drawing/2014/main" id="{3B544576-21CC-1EF2-4FC1-C1CEDA74B4FF}"/>
              </a:ext>
            </a:extLst>
          </p:cNvPr>
          <p:cNvSpPr/>
          <p:nvPr/>
        </p:nvSpPr>
        <p:spPr>
          <a:xfrm>
            <a:off x="5382232" y="3043808"/>
            <a:ext cx="637564" cy="2779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Image</a:t>
            </a:r>
            <a:endParaRPr lang="en-US" sz="1200" dirty="0">
              <a:solidFill>
                <a:schemeClr val="tx1"/>
              </a:solidFill>
            </a:endParaRPr>
          </a:p>
        </p:txBody>
      </p:sp>
      <p:sp>
        <p:nvSpPr>
          <p:cNvPr id="81" name="Rectangle 80">
            <a:extLst>
              <a:ext uri="{FF2B5EF4-FFF2-40B4-BE49-F238E27FC236}">
                <a16:creationId xmlns:a16="http://schemas.microsoft.com/office/drawing/2014/main" id="{D833E7B3-C2BB-3B2B-67AD-3B4B32F6882A}"/>
              </a:ext>
            </a:extLst>
          </p:cNvPr>
          <p:cNvSpPr/>
          <p:nvPr/>
        </p:nvSpPr>
        <p:spPr>
          <a:xfrm>
            <a:off x="6361649" y="3043808"/>
            <a:ext cx="753613" cy="2779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Message</a:t>
            </a:r>
            <a:endParaRPr lang="en-US" sz="3200" dirty="0">
              <a:solidFill>
                <a:schemeClr val="tx1"/>
              </a:solidFill>
            </a:endParaRPr>
          </a:p>
        </p:txBody>
      </p:sp>
      <p:sp>
        <p:nvSpPr>
          <p:cNvPr id="82" name="Rectangle: Rounded Corners 81">
            <a:extLst>
              <a:ext uri="{FF2B5EF4-FFF2-40B4-BE49-F238E27FC236}">
                <a16:creationId xmlns:a16="http://schemas.microsoft.com/office/drawing/2014/main" id="{0A703593-6F80-CFB0-9551-E82705DA557A}"/>
              </a:ext>
            </a:extLst>
          </p:cNvPr>
          <p:cNvSpPr/>
          <p:nvPr/>
        </p:nvSpPr>
        <p:spPr>
          <a:xfrm>
            <a:off x="7731152" y="4026657"/>
            <a:ext cx="2095150" cy="62894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651F8B8-41C6-FC97-70E1-5FA71C58905B}"/>
              </a:ext>
            </a:extLst>
          </p:cNvPr>
          <p:cNvSpPr/>
          <p:nvPr/>
        </p:nvSpPr>
        <p:spPr>
          <a:xfrm>
            <a:off x="7799311" y="4183924"/>
            <a:ext cx="637564" cy="2779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Image</a:t>
            </a:r>
            <a:endParaRPr lang="en-US" sz="1200" dirty="0">
              <a:solidFill>
                <a:schemeClr val="tx1"/>
              </a:solidFill>
            </a:endParaRPr>
          </a:p>
        </p:txBody>
      </p:sp>
      <p:sp>
        <p:nvSpPr>
          <p:cNvPr id="84" name="Rectangle 83">
            <a:extLst>
              <a:ext uri="{FF2B5EF4-FFF2-40B4-BE49-F238E27FC236}">
                <a16:creationId xmlns:a16="http://schemas.microsoft.com/office/drawing/2014/main" id="{7C460CF4-27D9-E7ED-1932-573AB811B2FE}"/>
              </a:ext>
            </a:extLst>
          </p:cNvPr>
          <p:cNvSpPr/>
          <p:nvPr/>
        </p:nvSpPr>
        <p:spPr>
          <a:xfrm>
            <a:off x="8778728" y="4183924"/>
            <a:ext cx="753613" cy="2779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Message</a:t>
            </a:r>
            <a:endParaRPr lang="en-US" sz="3200" dirty="0">
              <a:solidFill>
                <a:schemeClr val="tx1"/>
              </a:solidFill>
            </a:endParaRPr>
          </a:p>
        </p:txBody>
      </p:sp>
      <p:sp>
        <p:nvSpPr>
          <p:cNvPr id="85" name="Rectangle: Rounded Corners 84">
            <a:extLst>
              <a:ext uri="{FF2B5EF4-FFF2-40B4-BE49-F238E27FC236}">
                <a16:creationId xmlns:a16="http://schemas.microsoft.com/office/drawing/2014/main" id="{A3CC7E90-012A-D89A-065B-A73D8A3B94AB}"/>
              </a:ext>
            </a:extLst>
          </p:cNvPr>
          <p:cNvSpPr/>
          <p:nvPr/>
        </p:nvSpPr>
        <p:spPr>
          <a:xfrm>
            <a:off x="5667459" y="4183924"/>
            <a:ext cx="1307284" cy="378614"/>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tx1"/>
                </a:solidFill>
              </a:rPr>
              <a:t>Image File</a:t>
            </a:r>
            <a:endParaRPr lang="en-US" dirty="0">
              <a:solidFill>
                <a:schemeClr val="tx1"/>
              </a:solidFill>
            </a:endParaRPr>
          </a:p>
        </p:txBody>
      </p:sp>
      <p:cxnSp>
        <p:nvCxnSpPr>
          <p:cNvPr id="86" name="Straight Arrow Connector 85">
            <a:extLst>
              <a:ext uri="{FF2B5EF4-FFF2-40B4-BE49-F238E27FC236}">
                <a16:creationId xmlns:a16="http://schemas.microsoft.com/office/drawing/2014/main" id="{D82EBDF9-E114-9E16-913E-D0C96291DC9D}"/>
              </a:ext>
            </a:extLst>
          </p:cNvPr>
          <p:cNvCxnSpPr>
            <a:cxnSpLocks/>
            <a:stCxn id="75" idx="2"/>
            <a:endCxn id="76" idx="0"/>
          </p:cNvCxnSpPr>
          <p:nvPr/>
        </p:nvCxnSpPr>
        <p:spPr>
          <a:xfrm flipH="1">
            <a:off x="6107183" y="1669177"/>
            <a:ext cx="1416518" cy="539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A18589BE-B884-0019-7E66-40662897CF4B}"/>
              </a:ext>
            </a:extLst>
          </p:cNvPr>
          <p:cNvCxnSpPr>
            <a:cxnSpLocks/>
            <a:stCxn id="75" idx="2"/>
            <a:endCxn id="77" idx="0"/>
          </p:cNvCxnSpPr>
          <p:nvPr/>
        </p:nvCxnSpPr>
        <p:spPr>
          <a:xfrm>
            <a:off x="7523701" y="1669177"/>
            <a:ext cx="1338216" cy="539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E696965F-A241-8B47-6F37-D07739F2E22C}"/>
              </a:ext>
            </a:extLst>
          </p:cNvPr>
          <p:cNvCxnSpPr>
            <a:cxnSpLocks/>
            <a:stCxn id="76" idx="2"/>
          </p:cNvCxnSpPr>
          <p:nvPr/>
        </p:nvCxnSpPr>
        <p:spPr>
          <a:xfrm flipH="1">
            <a:off x="6107182" y="2594238"/>
            <a:ext cx="1" cy="292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C38F8598-4841-BE45-9F98-0ECE44B19EEF}"/>
              </a:ext>
            </a:extLst>
          </p:cNvPr>
          <p:cNvCxnSpPr/>
          <p:nvPr/>
        </p:nvCxnSpPr>
        <p:spPr>
          <a:xfrm>
            <a:off x="6353259" y="3519880"/>
            <a:ext cx="0" cy="6640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4D5D222E-9338-C022-259B-F3CFB5D26987}"/>
              </a:ext>
            </a:extLst>
          </p:cNvPr>
          <p:cNvCxnSpPr/>
          <p:nvPr/>
        </p:nvCxnSpPr>
        <p:spPr>
          <a:xfrm>
            <a:off x="8887088" y="3321754"/>
            <a:ext cx="0" cy="704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A988A049-16BC-2F0F-E946-152D96DEBC16}"/>
              </a:ext>
            </a:extLst>
          </p:cNvPr>
          <p:cNvCxnSpPr>
            <a:stCxn id="80" idx="3"/>
            <a:endCxn id="81" idx="1"/>
          </p:cNvCxnSpPr>
          <p:nvPr/>
        </p:nvCxnSpPr>
        <p:spPr>
          <a:xfrm>
            <a:off x="6019796" y="3182781"/>
            <a:ext cx="341853" cy="0"/>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D4BDB6EB-7B44-CC66-C418-6AC78DFDDBD5}"/>
              </a:ext>
            </a:extLst>
          </p:cNvPr>
          <p:cNvCxnSpPr/>
          <p:nvPr/>
        </p:nvCxnSpPr>
        <p:spPr>
          <a:xfrm>
            <a:off x="8436875" y="4333470"/>
            <a:ext cx="341853" cy="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A89A619E-C0EF-ABAD-7475-235EBD387B6F}"/>
              </a:ext>
            </a:extLst>
          </p:cNvPr>
          <p:cNvCxnSpPr>
            <a:stCxn id="77" idx="2"/>
            <a:endCxn id="79" idx="0"/>
          </p:cNvCxnSpPr>
          <p:nvPr/>
        </p:nvCxnSpPr>
        <p:spPr>
          <a:xfrm>
            <a:off x="8861917" y="2594239"/>
            <a:ext cx="16782" cy="351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0965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B413C794-BE80-42B8-D896-38EDBB558FB9}"/>
              </a:ext>
            </a:extLst>
          </p:cNvPr>
          <p:cNvPicPr>
            <a:picLocks noChangeAspect="1"/>
          </p:cNvPicPr>
          <p:nvPr/>
        </p:nvPicPr>
        <p:blipFill rotWithShape="1">
          <a:blip r:embed="rId2"/>
          <a:srcRect l="55256" t="14081" r="12290" b="13340"/>
          <a:stretch/>
        </p:blipFill>
        <p:spPr>
          <a:xfrm>
            <a:off x="788030" y="1922749"/>
            <a:ext cx="2992954" cy="3764988"/>
          </a:xfrm>
          <a:prstGeom prst="rect">
            <a:avLst/>
          </a:prstGeom>
          <a:ln w="12700">
            <a:solidFill>
              <a:schemeClr val="tx1"/>
            </a:solidFill>
          </a:ln>
        </p:spPr>
      </p:pic>
      <p:pic>
        <p:nvPicPr>
          <p:cNvPr id="3" name="Picture 2">
            <a:extLst>
              <a:ext uri="{FF2B5EF4-FFF2-40B4-BE49-F238E27FC236}">
                <a16:creationId xmlns:a16="http://schemas.microsoft.com/office/drawing/2014/main" id="{B4C124D2-F682-70D3-1139-39100DDC8170}"/>
              </a:ext>
            </a:extLst>
          </p:cNvPr>
          <p:cNvPicPr>
            <a:picLocks noChangeAspect="1"/>
          </p:cNvPicPr>
          <p:nvPr/>
        </p:nvPicPr>
        <p:blipFill rotWithShape="1">
          <a:blip r:embed="rId3"/>
          <a:srcRect l="55252" t="13945" r="12477" b="13761"/>
          <a:stretch/>
        </p:blipFill>
        <p:spPr>
          <a:xfrm>
            <a:off x="4423476" y="1918711"/>
            <a:ext cx="2990986" cy="376902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2A08EC78-4854-ED48-9018-7781B2F57AAD}"/>
              </a:ext>
            </a:extLst>
          </p:cNvPr>
          <p:cNvPicPr>
            <a:picLocks noChangeAspect="1"/>
          </p:cNvPicPr>
          <p:nvPr/>
        </p:nvPicPr>
        <p:blipFill rotWithShape="1">
          <a:blip r:embed="rId4"/>
          <a:srcRect l="55252" t="13945" r="12202" b="14373"/>
          <a:stretch/>
        </p:blipFill>
        <p:spPr>
          <a:xfrm>
            <a:off x="8056954" y="1898713"/>
            <a:ext cx="3042233" cy="3769026"/>
          </a:xfrm>
          <a:prstGeom prst="rect">
            <a:avLst/>
          </a:prstGeom>
          <a:ln w="12700">
            <a:solidFill>
              <a:schemeClr val="tx1"/>
            </a:solidFill>
          </a:ln>
        </p:spPr>
      </p:pic>
      <p:sp>
        <p:nvSpPr>
          <p:cNvPr id="8" name="Title 1">
            <a:extLst>
              <a:ext uri="{FF2B5EF4-FFF2-40B4-BE49-F238E27FC236}">
                <a16:creationId xmlns:a16="http://schemas.microsoft.com/office/drawing/2014/main" id="{ABD724BC-3DFF-EA1A-2F97-F3C3AD7E7B75}"/>
              </a:ext>
            </a:extLst>
          </p:cNvPr>
          <p:cNvSpPr txBox="1">
            <a:spLocks/>
          </p:cNvSpPr>
          <p:nvPr/>
        </p:nvSpPr>
        <p:spPr>
          <a:xfrm>
            <a:off x="0" y="148839"/>
            <a:ext cx="9202723" cy="1554480"/>
          </a:xfrm>
          <a:prstGeom prst="rect">
            <a:avLst/>
          </a:prstGeom>
          <a:solidFill>
            <a:srgbClr val="40BAD2"/>
          </a:solidFill>
        </p:spPr>
        <p:txBody>
          <a:bodyP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nSpc>
                <a:spcPct val="200000"/>
              </a:lnSpc>
            </a:pPr>
            <a:r>
              <a:rPr lang="en-IN" sz="3200" b="1" dirty="0">
                <a:solidFill>
                  <a:schemeClr val="bg1"/>
                </a:solidFill>
              </a:rPr>
              <a:t>Implementation</a:t>
            </a:r>
            <a:endParaRPr lang="en-US" sz="3200" b="1" dirty="0">
              <a:solidFill>
                <a:schemeClr val="bg1"/>
              </a:solidFill>
            </a:endParaRPr>
          </a:p>
        </p:txBody>
      </p:sp>
      <p:sp>
        <p:nvSpPr>
          <p:cNvPr id="5" name="TextBox 4">
            <a:extLst>
              <a:ext uri="{FF2B5EF4-FFF2-40B4-BE49-F238E27FC236}">
                <a16:creationId xmlns:a16="http://schemas.microsoft.com/office/drawing/2014/main" id="{9F4C21B8-46F8-86DE-57CF-83AB58F3423C}"/>
              </a:ext>
            </a:extLst>
          </p:cNvPr>
          <p:cNvSpPr txBox="1"/>
          <p:nvPr/>
        </p:nvSpPr>
        <p:spPr>
          <a:xfrm>
            <a:off x="1430522" y="5687736"/>
            <a:ext cx="2247839"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8 Home Page</a:t>
            </a:r>
          </a:p>
        </p:txBody>
      </p:sp>
      <p:sp>
        <p:nvSpPr>
          <p:cNvPr id="6" name="TextBox 5">
            <a:extLst>
              <a:ext uri="{FF2B5EF4-FFF2-40B4-BE49-F238E27FC236}">
                <a16:creationId xmlns:a16="http://schemas.microsoft.com/office/drawing/2014/main" id="{9AD954F1-18AF-7BE8-65A1-D52599C2AEEE}"/>
              </a:ext>
            </a:extLst>
          </p:cNvPr>
          <p:cNvSpPr txBox="1"/>
          <p:nvPr/>
        </p:nvSpPr>
        <p:spPr>
          <a:xfrm>
            <a:off x="4874386" y="5696125"/>
            <a:ext cx="2443227"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9 Encoding Module </a:t>
            </a:r>
          </a:p>
        </p:txBody>
      </p:sp>
      <p:sp>
        <p:nvSpPr>
          <p:cNvPr id="7" name="TextBox 6">
            <a:extLst>
              <a:ext uri="{FF2B5EF4-FFF2-40B4-BE49-F238E27FC236}">
                <a16:creationId xmlns:a16="http://schemas.microsoft.com/office/drawing/2014/main" id="{1D42A520-E196-86A2-E4FB-76717936BC16}"/>
              </a:ext>
            </a:extLst>
          </p:cNvPr>
          <p:cNvSpPr txBox="1"/>
          <p:nvPr/>
        </p:nvSpPr>
        <p:spPr>
          <a:xfrm>
            <a:off x="8411018" y="5687736"/>
            <a:ext cx="2570171"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10 Decoding Module</a:t>
            </a:r>
          </a:p>
        </p:txBody>
      </p:sp>
      <p:sp>
        <p:nvSpPr>
          <p:cNvPr id="10" name="Slide Number Placeholder 3">
            <a:extLst>
              <a:ext uri="{FF2B5EF4-FFF2-40B4-BE49-F238E27FC236}">
                <a16:creationId xmlns:a16="http://schemas.microsoft.com/office/drawing/2014/main" id="{0CBDC867-C4F4-97B6-4BFA-E0377AFB5851}"/>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21</a:t>
            </a:fld>
            <a:endParaRPr lang="en-US" dirty="0"/>
          </a:p>
        </p:txBody>
      </p:sp>
    </p:spTree>
    <p:extLst>
      <p:ext uri="{BB962C8B-B14F-4D97-AF65-F5344CB8AC3E}">
        <p14:creationId xmlns:p14="http://schemas.microsoft.com/office/powerpoint/2010/main" val="4248769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BD724BC-3DFF-EA1A-2F97-F3C3AD7E7B75}"/>
              </a:ext>
            </a:extLst>
          </p:cNvPr>
          <p:cNvSpPr txBox="1">
            <a:spLocks/>
          </p:cNvSpPr>
          <p:nvPr/>
        </p:nvSpPr>
        <p:spPr>
          <a:xfrm>
            <a:off x="0" y="156944"/>
            <a:ext cx="9202723" cy="1554480"/>
          </a:xfrm>
          <a:prstGeom prst="rect">
            <a:avLst/>
          </a:prstGeom>
          <a:solidFill>
            <a:srgbClr val="40BAD2"/>
          </a:solidFill>
        </p:spPr>
        <p:txBody>
          <a:bodyP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nSpc>
                <a:spcPct val="200000"/>
              </a:lnSpc>
            </a:pPr>
            <a:r>
              <a:rPr lang="en-IN" sz="3200" b="1" dirty="0">
                <a:solidFill>
                  <a:schemeClr val="bg1"/>
                </a:solidFill>
              </a:rPr>
              <a:t>Implementation</a:t>
            </a:r>
            <a:endParaRPr lang="en-US" sz="3200" b="1" dirty="0">
              <a:solidFill>
                <a:schemeClr val="bg1"/>
              </a:solidFill>
            </a:endParaRPr>
          </a:p>
        </p:txBody>
      </p:sp>
      <p:pic>
        <p:nvPicPr>
          <p:cNvPr id="6" name="Picture 5">
            <a:extLst>
              <a:ext uri="{FF2B5EF4-FFF2-40B4-BE49-F238E27FC236}">
                <a16:creationId xmlns:a16="http://schemas.microsoft.com/office/drawing/2014/main" id="{A52376DA-E47E-8B25-6587-0447AFE61AF8}"/>
              </a:ext>
            </a:extLst>
          </p:cNvPr>
          <p:cNvPicPr>
            <a:picLocks noChangeAspect="1"/>
          </p:cNvPicPr>
          <p:nvPr/>
        </p:nvPicPr>
        <p:blipFill rotWithShape="1">
          <a:blip r:embed="rId2"/>
          <a:srcRect l="38000" t="44112" r="37875" b="38777"/>
          <a:stretch/>
        </p:blipFill>
        <p:spPr>
          <a:xfrm>
            <a:off x="4152900" y="2522220"/>
            <a:ext cx="2941320" cy="1173480"/>
          </a:xfrm>
          <a:prstGeom prst="rect">
            <a:avLst/>
          </a:prstGeom>
          <a:ln w="12700">
            <a:solidFill>
              <a:schemeClr val="tx1"/>
            </a:solidFill>
          </a:ln>
        </p:spPr>
      </p:pic>
      <p:pic>
        <p:nvPicPr>
          <p:cNvPr id="9" name="Picture 8">
            <a:extLst>
              <a:ext uri="{FF2B5EF4-FFF2-40B4-BE49-F238E27FC236}">
                <a16:creationId xmlns:a16="http://schemas.microsoft.com/office/drawing/2014/main" id="{93BBFD3A-4126-7CA4-8900-6EEFEA3CD221}"/>
              </a:ext>
            </a:extLst>
          </p:cNvPr>
          <p:cNvPicPr>
            <a:picLocks noChangeAspect="1"/>
          </p:cNvPicPr>
          <p:nvPr/>
        </p:nvPicPr>
        <p:blipFill rotWithShape="1">
          <a:blip r:embed="rId3"/>
          <a:srcRect l="46812" t="18889" r="20875" b="8333"/>
          <a:stretch/>
        </p:blipFill>
        <p:spPr>
          <a:xfrm>
            <a:off x="701040" y="2150902"/>
            <a:ext cx="2843686" cy="3602736"/>
          </a:xfrm>
          <a:prstGeom prst="rect">
            <a:avLst/>
          </a:prstGeom>
          <a:ln w="12700">
            <a:solidFill>
              <a:schemeClr val="tx1"/>
            </a:solidFill>
          </a:ln>
        </p:spPr>
      </p:pic>
      <p:pic>
        <p:nvPicPr>
          <p:cNvPr id="13" name="Picture 12">
            <a:extLst>
              <a:ext uri="{FF2B5EF4-FFF2-40B4-BE49-F238E27FC236}">
                <a16:creationId xmlns:a16="http://schemas.microsoft.com/office/drawing/2014/main" id="{00972368-A7C0-6EFE-84AF-925B7960D915}"/>
              </a:ext>
            </a:extLst>
          </p:cNvPr>
          <p:cNvPicPr>
            <a:picLocks noChangeAspect="1"/>
          </p:cNvPicPr>
          <p:nvPr/>
        </p:nvPicPr>
        <p:blipFill rotWithShape="1">
          <a:blip r:embed="rId4"/>
          <a:srcRect l="46689" t="19259" r="20812" b="9408"/>
          <a:stretch/>
        </p:blipFill>
        <p:spPr>
          <a:xfrm>
            <a:off x="7702394" y="2150902"/>
            <a:ext cx="2918104" cy="3602736"/>
          </a:xfrm>
          <a:prstGeom prst="rect">
            <a:avLst/>
          </a:prstGeom>
          <a:ln w="12700">
            <a:solidFill>
              <a:schemeClr val="tx1"/>
            </a:solidFill>
          </a:ln>
        </p:spPr>
      </p:pic>
      <p:pic>
        <p:nvPicPr>
          <p:cNvPr id="15" name="Picture 14">
            <a:extLst>
              <a:ext uri="{FF2B5EF4-FFF2-40B4-BE49-F238E27FC236}">
                <a16:creationId xmlns:a16="http://schemas.microsoft.com/office/drawing/2014/main" id="{2D69E3C9-631F-B24F-76D0-725FE6EBDDEF}"/>
              </a:ext>
            </a:extLst>
          </p:cNvPr>
          <p:cNvPicPr>
            <a:picLocks noChangeAspect="1"/>
          </p:cNvPicPr>
          <p:nvPr/>
        </p:nvPicPr>
        <p:blipFill rotWithShape="1">
          <a:blip r:embed="rId5"/>
          <a:srcRect l="58565" t="28443" r="24123" b="44889"/>
          <a:stretch/>
        </p:blipFill>
        <p:spPr>
          <a:xfrm>
            <a:off x="4601361" y="3924838"/>
            <a:ext cx="2110740" cy="1828800"/>
          </a:xfrm>
          <a:prstGeom prst="rect">
            <a:avLst/>
          </a:prstGeom>
          <a:ln w="12700">
            <a:solidFill>
              <a:schemeClr val="tx1"/>
            </a:solidFill>
          </a:ln>
        </p:spPr>
      </p:pic>
      <p:sp>
        <p:nvSpPr>
          <p:cNvPr id="3" name="Slide Number Placeholder 3">
            <a:extLst>
              <a:ext uri="{FF2B5EF4-FFF2-40B4-BE49-F238E27FC236}">
                <a16:creationId xmlns:a16="http://schemas.microsoft.com/office/drawing/2014/main" id="{FA802341-BDE0-65B7-0D04-16A5949D68DD}"/>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22</a:t>
            </a:fld>
            <a:endParaRPr lang="en-US" dirty="0"/>
          </a:p>
        </p:txBody>
      </p:sp>
      <p:sp>
        <p:nvSpPr>
          <p:cNvPr id="4" name="TextBox 3">
            <a:extLst>
              <a:ext uri="{FF2B5EF4-FFF2-40B4-BE49-F238E27FC236}">
                <a16:creationId xmlns:a16="http://schemas.microsoft.com/office/drawing/2014/main" id="{8D69D4C5-468B-2A6E-92DA-52BE99C7AE8A}"/>
              </a:ext>
            </a:extLst>
          </p:cNvPr>
          <p:cNvSpPr txBox="1"/>
          <p:nvPr/>
        </p:nvSpPr>
        <p:spPr>
          <a:xfrm>
            <a:off x="1006261" y="5820750"/>
            <a:ext cx="2481173"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11 Encoding image </a:t>
            </a:r>
          </a:p>
        </p:txBody>
      </p:sp>
      <p:sp>
        <p:nvSpPr>
          <p:cNvPr id="5" name="TextBox 4">
            <a:extLst>
              <a:ext uri="{FF2B5EF4-FFF2-40B4-BE49-F238E27FC236}">
                <a16:creationId xmlns:a16="http://schemas.microsoft.com/office/drawing/2014/main" id="{28D77FD5-727C-3332-1D53-03C2FE09E35C}"/>
              </a:ext>
            </a:extLst>
          </p:cNvPr>
          <p:cNvSpPr txBox="1"/>
          <p:nvPr/>
        </p:nvSpPr>
        <p:spPr>
          <a:xfrm>
            <a:off x="4368812" y="5820750"/>
            <a:ext cx="2795386"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12 Image Information</a:t>
            </a:r>
          </a:p>
        </p:txBody>
      </p:sp>
      <p:sp>
        <p:nvSpPr>
          <p:cNvPr id="7" name="TextBox 6">
            <a:extLst>
              <a:ext uri="{FF2B5EF4-FFF2-40B4-BE49-F238E27FC236}">
                <a16:creationId xmlns:a16="http://schemas.microsoft.com/office/drawing/2014/main" id="{797CF44C-434A-EDEF-0DDE-1BE98263BB3E}"/>
              </a:ext>
            </a:extLst>
          </p:cNvPr>
          <p:cNvSpPr txBox="1"/>
          <p:nvPr/>
        </p:nvSpPr>
        <p:spPr>
          <a:xfrm>
            <a:off x="7924591" y="5820750"/>
            <a:ext cx="2556264"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13 Decoding image </a:t>
            </a:r>
          </a:p>
        </p:txBody>
      </p:sp>
    </p:spTree>
    <p:extLst>
      <p:ext uri="{BB962C8B-B14F-4D97-AF65-F5344CB8AC3E}">
        <p14:creationId xmlns:p14="http://schemas.microsoft.com/office/powerpoint/2010/main" val="2109698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E1AD-48DA-4F55-AFBE-71702D20CDF1}"/>
              </a:ext>
            </a:extLst>
          </p:cNvPr>
          <p:cNvSpPr>
            <a:spLocks noGrp="1"/>
          </p:cNvSpPr>
          <p:nvPr>
            <p:ph type="title"/>
          </p:nvPr>
        </p:nvSpPr>
        <p:spPr/>
        <p:txBody>
          <a:bodyPr/>
          <a:lstStyle/>
          <a:p>
            <a:pPr algn="ctr"/>
            <a:r>
              <a:rPr lang="en-IN" b="1" dirty="0"/>
              <a:t>Results</a:t>
            </a:r>
          </a:p>
        </p:txBody>
      </p:sp>
      <p:sp>
        <p:nvSpPr>
          <p:cNvPr id="3" name="Content Placeholder 2">
            <a:extLst>
              <a:ext uri="{FF2B5EF4-FFF2-40B4-BE49-F238E27FC236}">
                <a16:creationId xmlns:a16="http://schemas.microsoft.com/office/drawing/2014/main" id="{9BD4B34D-2D7E-4651-B41B-50CC7DBD0155}"/>
              </a:ext>
            </a:extLst>
          </p:cNvPr>
          <p:cNvSpPr>
            <a:spLocks noGrp="1"/>
          </p:cNvSpPr>
          <p:nvPr>
            <p:ph idx="1"/>
          </p:nvPr>
        </p:nvSpPr>
        <p:spPr/>
        <p:txBody>
          <a:bodyPr>
            <a:normAutofit/>
          </a:bodyPr>
          <a:lstStyle/>
          <a:p>
            <a:pPr algn="just"/>
            <a:r>
              <a:rPr lang="en-US" sz="1800" b="0" i="0" dirty="0">
                <a:solidFill>
                  <a:srgbClr val="4A4A4A"/>
                </a:solidFill>
                <a:effectLst/>
              </a:rPr>
              <a:t>In this project we mainly concentrated on embedding the data into an image. We have designed the steganographic application which embedded the data into the image.</a:t>
            </a:r>
          </a:p>
          <a:p>
            <a:pPr algn="just"/>
            <a:r>
              <a:rPr lang="en-US" sz="1800" b="0" i="0" dirty="0">
                <a:solidFill>
                  <a:srgbClr val="4A4A4A"/>
                </a:solidFill>
                <a:effectLst/>
              </a:rPr>
              <a:t>Normally, after embedding the data into the image, the image may lose its resolution. In the proposed approach, the image remains unchanged in its resolution as well in size.</a:t>
            </a:r>
          </a:p>
          <a:p>
            <a:pPr algn="just"/>
            <a:r>
              <a:rPr lang="en-US" sz="1800" b="0" i="0" dirty="0">
                <a:solidFill>
                  <a:srgbClr val="4A4A4A"/>
                </a:solidFill>
                <a:effectLst/>
              </a:rPr>
              <a:t>The speed of embedding the data into the image is also high in the proposed approach such that the image is protected and the data to the destination is sent securely.</a:t>
            </a:r>
          </a:p>
          <a:p>
            <a:pPr algn="just"/>
            <a:r>
              <a:rPr lang="en-US" sz="1800" b="0" i="0" dirty="0">
                <a:solidFill>
                  <a:srgbClr val="4A4A4A"/>
                </a:solidFill>
                <a:effectLst/>
              </a:rPr>
              <a:t>There are many steganographic algorithms available like JSteg, F5 and LSB algorithms. Our</a:t>
            </a:r>
            <a:r>
              <a:rPr lang="en-US" sz="1800" dirty="0">
                <a:solidFill>
                  <a:srgbClr val="4A4A4A"/>
                </a:solidFill>
              </a:rPr>
              <a:t> project</a:t>
            </a:r>
            <a:r>
              <a:rPr lang="en-US" sz="1800" b="0" i="0" dirty="0">
                <a:solidFill>
                  <a:srgbClr val="4A4A4A"/>
                </a:solidFill>
                <a:effectLst/>
              </a:rPr>
              <a:t> have used the Least Significant Bit algorithm in designing the steganographic application because LSB algorithm works efficiently when we consider bit map images .bmp files. The speed of embedding is also high when using LSB compared to the JSteg algorithm.</a:t>
            </a:r>
          </a:p>
        </p:txBody>
      </p:sp>
      <p:sp>
        <p:nvSpPr>
          <p:cNvPr id="5" name="Slide Number Placeholder 3">
            <a:extLst>
              <a:ext uri="{FF2B5EF4-FFF2-40B4-BE49-F238E27FC236}">
                <a16:creationId xmlns:a16="http://schemas.microsoft.com/office/drawing/2014/main" id="{4A344620-0E98-6019-88B6-0E88156F9EF2}"/>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23</a:t>
            </a:fld>
            <a:endParaRPr lang="en-US" dirty="0"/>
          </a:p>
        </p:txBody>
      </p:sp>
    </p:spTree>
    <p:extLst>
      <p:ext uri="{BB962C8B-B14F-4D97-AF65-F5344CB8AC3E}">
        <p14:creationId xmlns:p14="http://schemas.microsoft.com/office/powerpoint/2010/main" val="3364640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E1AD-48DA-4F55-AFBE-71702D20CDF1}"/>
              </a:ext>
            </a:extLst>
          </p:cNvPr>
          <p:cNvSpPr>
            <a:spLocks noGrp="1"/>
          </p:cNvSpPr>
          <p:nvPr>
            <p:ph type="title"/>
          </p:nvPr>
        </p:nvSpPr>
        <p:spPr/>
        <p:txBody>
          <a:bodyPr/>
          <a:lstStyle/>
          <a:p>
            <a:pPr algn="ctr"/>
            <a:r>
              <a:rPr lang="en-IN" b="1" dirty="0"/>
              <a:t>Conclusions</a:t>
            </a:r>
          </a:p>
        </p:txBody>
      </p:sp>
      <p:sp>
        <p:nvSpPr>
          <p:cNvPr id="3" name="Content Placeholder 2">
            <a:extLst>
              <a:ext uri="{FF2B5EF4-FFF2-40B4-BE49-F238E27FC236}">
                <a16:creationId xmlns:a16="http://schemas.microsoft.com/office/drawing/2014/main" id="{9BD4B34D-2D7E-4651-B41B-50CC7DBD0155}"/>
              </a:ext>
            </a:extLst>
          </p:cNvPr>
          <p:cNvSpPr>
            <a:spLocks noGrp="1"/>
          </p:cNvSpPr>
          <p:nvPr>
            <p:ph idx="1"/>
          </p:nvPr>
        </p:nvSpPr>
        <p:spPr/>
        <p:txBody>
          <a:bodyPr>
            <a:normAutofit/>
          </a:bodyPr>
          <a:lstStyle/>
          <a:p>
            <a:pPr algn="just"/>
            <a:r>
              <a:rPr lang="en-US" sz="1800" b="0" i="0" dirty="0">
                <a:solidFill>
                  <a:srgbClr val="4A4A4A"/>
                </a:solidFill>
                <a:effectLst/>
              </a:rPr>
              <a:t>In the present world, the data transfers using internet is rapidly growing because it is so easier as well as faster to transfer the data to destination. So, many individuals and business people use to transfer business documents, important information using internet.</a:t>
            </a:r>
          </a:p>
          <a:p>
            <a:pPr algn="just"/>
            <a:r>
              <a:rPr lang="en-US" sz="1800" b="0" i="0" dirty="0">
                <a:solidFill>
                  <a:srgbClr val="4A4A4A"/>
                </a:solidFill>
                <a:effectLst/>
              </a:rPr>
              <a:t>Security is an important issue while transferring the data using internet because any unauthorized individual can hack the data and make it useless or obtain information un- intended to him.</a:t>
            </a:r>
          </a:p>
          <a:p>
            <a:pPr algn="just"/>
            <a:r>
              <a:rPr lang="en-US" sz="1800" b="0" i="0" dirty="0">
                <a:solidFill>
                  <a:srgbClr val="4A4A4A"/>
                </a:solidFill>
                <a:effectLst/>
              </a:rPr>
              <a:t>The future work on this project is to improve the compression ratio of the image to the text. This project can be extended to a level such that it can be used for the different types of formats like audio files, text files, videos in the future. The security using Least Significant Bit Algorithm is good but we can improve the level to a certain extent by varying the carriers as well as using different keys for encryption and decryption.</a:t>
            </a:r>
          </a:p>
        </p:txBody>
      </p:sp>
      <p:sp>
        <p:nvSpPr>
          <p:cNvPr id="5" name="Slide Number Placeholder 3">
            <a:extLst>
              <a:ext uri="{FF2B5EF4-FFF2-40B4-BE49-F238E27FC236}">
                <a16:creationId xmlns:a16="http://schemas.microsoft.com/office/drawing/2014/main" id="{221F944D-5A49-C412-B715-2A2AF06FB05C}"/>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24</a:t>
            </a:fld>
            <a:endParaRPr lang="en-US" dirty="0"/>
          </a:p>
        </p:txBody>
      </p:sp>
    </p:spTree>
    <p:extLst>
      <p:ext uri="{BB962C8B-B14F-4D97-AF65-F5344CB8AC3E}">
        <p14:creationId xmlns:p14="http://schemas.microsoft.com/office/powerpoint/2010/main" val="522922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C4BF-5AC1-44B0-0D5B-7CFB23FB7192}"/>
              </a:ext>
            </a:extLst>
          </p:cNvPr>
          <p:cNvSpPr>
            <a:spLocks noGrp="1"/>
          </p:cNvSpPr>
          <p:nvPr>
            <p:ph type="title"/>
          </p:nvPr>
        </p:nvSpPr>
        <p:spPr/>
        <p:txBody>
          <a:bodyPr>
            <a:normAutofit/>
          </a:bodyPr>
          <a:lstStyle/>
          <a:p>
            <a:pPr algn="ctr"/>
            <a:r>
              <a:rPr lang="en-IN" b="1" dirty="0"/>
              <a:t>References</a:t>
            </a:r>
            <a:endParaRPr lang="en-US" b="1" dirty="0"/>
          </a:p>
        </p:txBody>
      </p:sp>
      <p:sp>
        <p:nvSpPr>
          <p:cNvPr id="3" name="Content Placeholder 2">
            <a:extLst>
              <a:ext uri="{FF2B5EF4-FFF2-40B4-BE49-F238E27FC236}">
                <a16:creationId xmlns:a16="http://schemas.microsoft.com/office/drawing/2014/main" id="{BE276EB0-9316-6D2B-A4CA-CA7D6054BB89}"/>
              </a:ext>
            </a:extLst>
          </p:cNvPr>
          <p:cNvSpPr>
            <a:spLocks noGrp="1"/>
          </p:cNvSpPr>
          <p:nvPr>
            <p:ph idx="1"/>
          </p:nvPr>
        </p:nvSpPr>
        <p:spPr/>
        <p:txBody>
          <a:bodyPr/>
          <a:lstStyle/>
          <a:p>
            <a:pPr algn="just"/>
            <a:r>
              <a:rPr lang="en-US" dirty="0">
                <a:hlinkClick r:id="rId2"/>
              </a:rPr>
              <a:t>https://www.geeksforgeeks.org/image-based-steganography-using-python/</a:t>
            </a:r>
            <a:endParaRPr lang="en-US" dirty="0"/>
          </a:p>
          <a:p>
            <a:pPr algn="just"/>
            <a:r>
              <a:rPr lang="en-US" dirty="0">
                <a:hlinkClick r:id="rId2"/>
              </a:rPr>
              <a:t>https://data-flair.training/blogs/python-image-steganography-project/</a:t>
            </a:r>
            <a:endParaRPr lang="en-US" dirty="0"/>
          </a:p>
          <a:p>
            <a:pPr algn="just"/>
            <a:r>
              <a:rPr lang="en-US" dirty="0">
                <a:hlinkClick r:id="rId2"/>
              </a:rPr>
              <a:t>https://docs.python.org/3/library/tkinter.html</a:t>
            </a:r>
            <a:endParaRPr lang="en-US" dirty="0"/>
          </a:p>
          <a:p>
            <a:pPr algn="just"/>
            <a:r>
              <a:rPr lang="en-US" dirty="0">
                <a:hlinkClick r:id="rId2"/>
              </a:rPr>
              <a:t>https://www.section.io/engineering-education/steganography-in-python/</a:t>
            </a:r>
            <a:endParaRPr lang="en-US" dirty="0"/>
          </a:p>
        </p:txBody>
      </p:sp>
      <p:sp>
        <p:nvSpPr>
          <p:cNvPr id="5" name="Slide Number Placeholder 3">
            <a:extLst>
              <a:ext uri="{FF2B5EF4-FFF2-40B4-BE49-F238E27FC236}">
                <a16:creationId xmlns:a16="http://schemas.microsoft.com/office/drawing/2014/main" id="{EBB4CBA2-FFA5-7305-7AEC-3234DABC602A}"/>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25</a:t>
            </a:fld>
            <a:endParaRPr lang="en-US" dirty="0"/>
          </a:p>
        </p:txBody>
      </p:sp>
    </p:spTree>
    <p:extLst>
      <p:ext uri="{BB962C8B-B14F-4D97-AF65-F5344CB8AC3E}">
        <p14:creationId xmlns:p14="http://schemas.microsoft.com/office/powerpoint/2010/main" val="2404447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81DC4-0AC2-F772-62EE-597F702AEC1D}"/>
              </a:ext>
            </a:extLst>
          </p:cNvPr>
          <p:cNvSpPr>
            <a:spLocks noGrp="1"/>
          </p:cNvSpPr>
          <p:nvPr>
            <p:ph type="sldNum" sz="quarter" idx="12"/>
          </p:nvPr>
        </p:nvSpPr>
        <p:spPr/>
        <p:txBody>
          <a:bodyPr/>
          <a:lstStyle/>
          <a:p>
            <a:fld id="{4FAB73BC-B049-4115-A692-8D63A059BFB8}" type="slidenum">
              <a:rPr lang="en-US" smtClean="0"/>
              <a:pPr/>
              <a:t>26</a:t>
            </a:fld>
            <a:endParaRPr lang="en-US" dirty="0"/>
          </a:p>
        </p:txBody>
      </p:sp>
      <p:pic>
        <p:nvPicPr>
          <p:cNvPr id="4" name="Picture 3">
            <a:extLst>
              <a:ext uri="{FF2B5EF4-FFF2-40B4-BE49-F238E27FC236}">
                <a16:creationId xmlns:a16="http://schemas.microsoft.com/office/drawing/2014/main" id="{7F8E0490-2146-2D0C-5387-F65D9E61CE0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50465" y="1753299"/>
            <a:ext cx="4816975" cy="3196205"/>
          </a:xfrm>
          <a:prstGeom prst="rect">
            <a:avLst/>
          </a:prstGeom>
        </p:spPr>
      </p:pic>
    </p:spTree>
    <p:extLst>
      <p:ext uri="{BB962C8B-B14F-4D97-AF65-F5344CB8AC3E}">
        <p14:creationId xmlns:p14="http://schemas.microsoft.com/office/powerpoint/2010/main" val="248210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0ACF-225F-3002-0726-81148329AEB5}"/>
              </a:ext>
            </a:extLst>
          </p:cNvPr>
          <p:cNvSpPr>
            <a:spLocks noGrp="1"/>
          </p:cNvSpPr>
          <p:nvPr>
            <p:ph type="title"/>
          </p:nvPr>
        </p:nvSpPr>
        <p:spPr/>
        <p:txBody>
          <a:bodyPr/>
          <a:lstStyle/>
          <a:p>
            <a:pPr algn="ctr"/>
            <a:r>
              <a:rPr lang="en-IN" b="1" dirty="0"/>
              <a:t>Index</a:t>
            </a:r>
            <a:endParaRPr lang="en-US" b="1" dirty="0"/>
          </a:p>
        </p:txBody>
      </p:sp>
      <p:sp>
        <p:nvSpPr>
          <p:cNvPr id="3" name="Content Placeholder 2">
            <a:extLst>
              <a:ext uri="{FF2B5EF4-FFF2-40B4-BE49-F238E27FC236}">
                <a16:creationId xmlns:a16="http://schemas.microsoft.com/office/drawing/2014/main" id="{79AD8D2B-BA34-8E79-2FCB-FD497F24B320}"/>
              </a:ext>
            </a:extLst>
          </p:cNvPr>
          <p:cNvSpPr>
            <a:spLocks noGrp="1"/>
          </p:cNvSpPr>
          <p:nvPr>
            <p:ph idx="1"/>
          </p:nvPr>
        </p:nvSpPr>
        <p:spPr/>
        <p:txBody>
          <a:bodyPr/>
          <a:lstStyle/>
          <a:p>
            <a:r>
              <a:rPr lang="en-IN" dirty="0"/>
              <a:t>Introduction</a:t>
            </a:r>
          </a:p>
          <a:p>
            <a:r>
              <a:rPr lang="en-IN" dirty="0"/>
              <a:t>Problem Statement</a:t>
            </a:r>
          </a:p>
          <a:p>
            <a:r>
              <a:rPr lang="en-IN" dirty="0"/>
              <a:t>Project Scope</a:t>
            </a:r>
          </a:p>
          <a:p>
            <a:r>
              <a:rPr lang="en-IN" dirty="0"/>
              <a:t>Process Model</a:t>
            </a:r>
          </a:p>
          <a:p>
            <a:r>
              <a:rPr lang="en-IN" dirty="0"/>
              <a:t>Algorithm used</a:t>
            </a:r>
          </a:p>
          <a:p>
            <a:r>
              <a:rPr lang="en-IN" dirty="0"/>
              <a:t>Block Diagram</a:t>
            </a:r>
          </a:p>
          <a:p>
            <a:r>
              <a:rPr lang="en-IN" dirty="0"/>
              <a:t>Implementations</a:t>
            </a:r>
          </a:p>
          <a:p>
            <a:r>
              <a:rPr lang="en-IN" dirty="0"/>
              <a:t>Results</a:t>
            </a:r>
          </a:p>
          <a:p>
            <a:r>
              <a:rPr lang="en-IN" dirty="0"/>
              <a:t>Conclusions</a:t>
            </a:r>
          </a:p>
          <a:p>
            <a:r>
              <a:rPr lang="en-IN" dirty="0"/>
              <a:t>References</a:t>
            </a:r>
          </a:p>
        </p:txBody>
      </p:sp>
      <p:sp>
        <p:nvSpPr>
          <p:cNvPr id="5" name="Slide Number Placeholder 3">
            <a:extLst>
              <a:ext uri="{FF2B5EF4-FFF2-40B4-BE49-F238E27FC236}">
                <a16:creationId xmlns:a16="http://schemas.microsoft.com/office/drawing/2014/main" id="{B1B8462A-E4E0-8A5D-029B-F0F44E4F5454}"/>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3</a:t>
            </a:fld>
            <a:endParaRPr lang="en-US" dirty="0"/>
          </a:p>
        </p:txBody>
      </p:sp>
    </p:spTree>
    <p:extLst>
      <p:ext uri="{BB962C8B-B14F-4D97-AF65-F5344CB8AC3E}">
        <p14:creationId xmlns:p14="http://schemas.microsoft.com/office/powerpoint/2010/main" val="11189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5A62-C0E7-48E5-8B68-96CC3736256A}"/>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DE72374D-FB46-4F02-92F6-E7DCF08D32E3}"/>
              </a:ext>
            </a:extLst>
          </p:cNvPr>
          <p:cNvSpPr>
            <a:spLocks noGrp="1"/>
          </p:cNvSpPr>
          <p:nvPr>
            <p:ph idx="1"/>
          </p:nvPr>
        </p:nvSpPr>
        <p:spPr/>
        <p:txBody>
          <a:bodyPr/>
          <a:lstStyle/>
          <a:p>
            <a:pPr algn="just"/>
            <a:r>
              <a:rPr lang="en-IN" dirty="0"/>
              <a:t>The word </a:t>
            </a:r>
            <a:r>
              <a:rPr lang="en-IN" b="1" dirty="0"/>
              <a:t>Steganography </a:t>
            </a:r>
            <a:r>
              <a:rPr lang="en-IN" dirty="0"/>
              <a:t>is derived from the Greek words – </a:t>
            </a:r>
            <a:r>
              <a:rPr lang="en-IN" i="1" dirty="0"/>
              <a:t>steganos </a:t>
            </a:r>
            <a:r>
              <a:rPr lang="en-IN" dirty="0"/>
              <a:t>(meaning </a:t>
            </a:r>
            <a:r>
              <a:rPr lang="en-IN" i="1" dirty="0"/>
              <a:t>hidden </a:t>
            </a:r>
            <a:r>
              <a:rPr lang="en-IN" dirty="0"/>
              <a:t>or </a:t>
            </a:r>
            <a:r>
              <a:rPr lang="en-IN" i="1" dirty="0"/>
              <a:t>covered</a:t>
            </a:r>
            <a:r>
              <a:rPr lang="en-IN" dirty="0"/>
              <a:t>) and the </a:t>
            </a:r>
            <a:r>
              <a:rPr lang="en-IN" i="1" dirty="0"/>
              <a:t>graph </a:t>
            </a:r>
            <a:r>
              <a:rPr lang="en-IN" dirty="0"/>
              <a:t>(meaning to </a:t>
            </a:r>
            <a:r>
              <a:rPr lang="en-IN" i="1" dirty="0"/>
              <a:t>write</a:t>
            </a:r>
            <a:r>
              <a:rPr lang="en-IN" dirty="0"/>
              <a:t>).</a:t>
            </a:r>
            <a:endParaRPr lang="en-IN" b="1" dirty="0"/>
          </a:p>
          <a:p>
            <a:pPr algn="just"/>
            <a:r>
              <a:rPr lang="en-IN" b="1" dirty="0"/>
              <a:t>Steganography </a:t>
            </a:r>
            <a:r>
              <a:rPr lang="en-IN" dirty="0"/>
              <a:t>is the practice of hiding a </a:t>
            </a:r>
            <a:r>
              <a:rPr lang="en-IN" i="1" dirty="0"/>
              <a:t>file, image, or video </a:t>
            </a:r>
            <a:r>
              <a:rPr lang="en-IN" dirty="0"/>
              <a:t>within another </a:t>
            </a:r>
            <a:r>
              <a:rPr lang="en-IN" i="1" dirty="0"/>
              <a:t>file, message, image or video.</a:t>
            </a:r>
          </a:p>
          <a:p>
            <a:pPr algn="just"/>
            <a:r>
              <a:rPr lang="en-IN" b="1" dirty="0"/>
              <a:t>Steganography </a:t>
            </a:r>
            <a:r>
              <a:rPr lang="en-IN" dirty="0"/>
              <a:t>can also be referred as the technique of hiding secret data within an ordinary, non secret, file or message in order to avoid detection; the secret data is then extracted at its destination. </a:t>
            </a:r>
            <a:endParaRPr lang="en-IN" b="1" dirty="0"/>
          </a:p>
        </p:txBody>
      </p:sp>
      <p:sp>
        <p:nvSpPr>
          <p:cNvPr id="5" name="Slide Number Placeholder 3">
            <a:extLst>
              <a:ext uri="{FF2B5EF4-FFF2-40B4-BE49-F238E27FC236}">
                <a16:creationId xmlns:a16="http://schemas.microsoft.com/office/drawing/2014/main" id="{854ADC31-E2A3-24A8-9209-F2677B2857A0}"/>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4</a:t>
            </a:fld>
            <a:endParaRPr lang="en-US" dirty="0"/>
          </a:p>
        </p:txBody>
      </p:sp>
    </p:spTree>
    <p:extLst>
      <p:ext uri="{BB962C8B-B14F-4D97-AF65-F5344CB8AC3E}">
        <p14:creationId xmlns:p14="http://schemas.microsoft.com/office/powerpoint/2010/main" val="284064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C66C-C08C-230B-6BAB-C28041BA1094}"/>
              </a:ext>
            </a:extLst>
          </p:cNvPr>
          <p:cNvSpPr>
            <a:spLocks noGrp="1"/>
          </p:cNvSpPr>
          <p:nvPr>
            <p:ph type="title"/>
          </p:nvPr>
        </p:nvSpPr>
        <p:spPr/>
        <p:txBody>
          <a:bodyPr/>
          <a:lstStyle/>
          <a:p>
            <a:pPr algn="ctr"/>
            <a:r>
              <a:rPr lang="en-IN" b="1" dirty="0"/>
              <a:t>Problem Statement</a:t>
            </a:r>
            <a:endParaRPr lang="en-US" b="1" dirty="0"/>
          </a:p>
        </p:txBody>
      </p:sp>
      <p:sp>
        <p:nvSpPr>
          <p:cNvPr id="3" name="Content Placeholder 2">
            <a:extLst>
              <a:ext uri="{FF2B5EF4-FFF2-40B4-BE49-F238E27FC236}">
                <a16:creationId xmlns:a16="http://schemas.microsoft.com/office/drawing/2014/main" id="{D28E91F8-BABF-228A-126C-99D9AB921C77}"/>
              </a:ext>
            </a:extLst>
          </p:cNvPr>
          <p:cNvSpPr>
            <a:spLocks noGrp="1"/>
          </p:cNvSpPr>
          <p:nvPr>
            <p:ph idx="1"/>
          </p:nvPr>
        </p:nvSpPr>
        <p:spPr>
          <a:xfrm>
            <a:off x="3802156" y="763440"/>
            <a:ext cx="7315200" cy="5120640"/>
          </a:xfrm>
        </p:spPr>
        <p:txBody>
          <a:bodyPr/>
          <a:lstStyle/>
          <a:p>
            <a:pPr algn="just"/>
            <a:r>
              <a:rPr lang="en-IN" dirty="0"/>
              <a:t>How can one send message secretly to the destination.</a:t>
            </a:r>
          </a:p>
          <a:p>
            <a:pPr algn="just"/>
            <a:r>
              <a:rPr lang="en-IN" dirty="0"/>
              <a:t>Using steganography, information can be hidden in carriers such as image, audio files, text files, videos and data transmissions.</a:t>
            </a:r>
          </a:p>
          <a:p>
            <a:pPr algn="just"/>
            <a:r>
              <a:rPr lang="en-US" dirty="0"/>
              <a:t>Image Steganography is the process of hiding information which can be text, image or video inside a cover image. </a:t>
            </a:r>
          </a:p>
          <a:p>
            <a:pPr algn="just"/>
            <a:r>
              <a:rPr lang="en-US" dirty="0"/>
              <a:t>The secret information is hidden in a way that it not visible to the human eyes.</a:t>
            </a:r>
          </a:p>
        </p:txBody>
      </p:sp>
      <p:sp>
        <p:nvSpPr>
          <p:cNvPr id="4" name="Slide Number Placeholder 3">
            <a:extLst>
              <a:ext uri="{FF2B5EF4-FFF2-40B4-BE49-F238E27FC236}">
                <a16:creationId xmlns:a16="http://schemas.microsoft.com/office/drawing/2014/main" id="{F5AED05F-1D75-B656-5972-8109BA709EB6}"/>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5</a:t>
            </a:fld>
            <a:endParaRPr lang="en-US" dirty="0"/>
          </a:p>
        </p:txBody>
      </p:sp>
    </p:spTree>
    <p:extLst>
      <p:ext uri="{BB962C8B-B14F-4D97-AF65-F5344CB8AC3E}">
        <p14:creationId xmlns:p14="http://schemas.microsoft.com/office/powerpoint/2010/main" val="301249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C7AF-BBA4-E073-E6C8-33BFBC6B5E3A}"/>
              </a:ext>
            </a:extLst>
          </p:cNvPr>
          <p:cNvSpPr>
            <a:spLocks noGrp="1"/>
          </p:cNvSpPr>
          <p:nvPr>
            <p:ph type="title"/>
          </p:nvPr>
        </p:nvSpPr>
        <p:spPr>
          <a:xfrm>
            <a:off x="252919" y="1140615"/>
            <a:ext cx="2947482" cy="4601183"/>
          </a:xfrm>
        </p:spPr>
        <p:txBody>
          <a:bodyPr/>
          <a:lstStyle/>
          <a:p>
            <a:pPr algn="ctr"/>
            <a:r>
              <a:rPr lang="en-IN" b="1" dirty="0"/>
              <a:t>Project Scope</a:t>
            </a:r>
            <a:endParaRPr lang="en-US" b="1" dirty="0"/>
          </a:p>
        </p:txBody>
      </p:sp>
      <p:sp>
        <p:nvSpPr>
          <p:cNvPr id="3" name="Content Placeholder 2">
            <a:extLst>
              <a:ext uri="{FF2B5EF4-FFF2-40B4-BE49-F238E27FC236}">
                <a16:creationId xmlns:a16="http://schemas.microsoft.com/office/drawing/2014/main" id="{FDE1A453-D990-A436-0630-F86D09839C79}"/>
              </a:ext>
            </a:extLst>
          </p:cNvPr>
          <p:cNvSpPr>
            <a:spLocks noGrp="1"/>
          </p:cNvSpPr>
          <p:nvPr>
            <p:ph idx="1"/>
          </p:nvPr>
        </p:nvSpPr>
        <p:spPr/>
        <p:txBody>
          <a:bodyPr/>
          <a:lstStyle/>
          <a:p>
            <a:pPr algn="just"/>
            <a:r>
              <a:rPr lang="en-US" sz="2000" dirty="0"/>
              <a:t>This project is developed for hiding information in any image file. </a:t>
            </a:r>
          </a:p>
          <a:p>
            <a:pPr algn="just"/>
            <a:r>
              <a:rPr lang="en-US" sz="2000" dirty="0"/>
              <a:t>The scope of the project is to limit unauthorized access and provide better security during message transmission. To meet the requirements, the project uses the simple and basic approach of steganography.</a:t>
            </a:r>
          </a:p>
          <a:p>
            <a:pPr algn="just"/>
            <a:r>
              <a:rPr lang="en-US" sz="2000" dirty="0"/>
              <a:t>In this project, the proposed approach finds the suitable algorithm for embedding the data in an image using steganography which provides the better security pattern for sending messages through a network.</a:t>
            </a:r>
          </a:p>
          <a:p>
            <a:pPr algn="just"/>
            <a:r>
              <a:rPr lang="en-US" sz="2000" dirty="0"/>
              <a:t>For practically implementing the function of the discussed algorithms, python framework is used.</a:t>
            </a:r>
          </a:p>
          <a:p>
            <a:endParaRPr lang="en-US" dirty="0"/>
          </a:p>
        </p:txBody>
      </p:sp>
      <p:sp>
        <p:nvSpPr>
          <p:cNvPr id="5" name="Slide Number Placeholder 3">
            <a:extLst>
              <a:ext uri="{FF2B5EF4-FFF2-40B4-BE49-F238E27FC236}">
                <a16:creationId xmlns:a16="http://schemas.microsoft.com/office/drawing/2014/main" id="{D50DC5F2-0A64-93F7-D9B9-D5BFC465551F}"/>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6</a:t>
            </a:fld>
            <a:endParaRPr lang="en-US" dirty="0"/>
          </a:p>
        </p:txBody>
      </p:sp>
    </p:spTree>
    <p:extLst>
      <p:ext uri="{BB962C8B-B14F-4D97-AF65-F5344CB8AC3E}">
        <p14:creationId xmlns:p14="http://schemas.microsoft.com/office/powerpoint/2010/main" val="2494859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6339-BE03-4C1F-91EB-96FF94882489}"/>
              </a:ext>
            </a:extLst>
          </p:cNvPr>
          <p:cNvSpPr>
            <a:spLocks noGrp="1"/>
          </p:cNvSpPr>
          <p:nvPr>
            <p:ph type="title"/>
          </p:nvPr>
        </p:nvSpPr>
        <p:spPr/>
        <p:txBody>
          <a:bodyPr/>
          <a:lstStyle/>
          <a:p>
            <a:pPr algn="ctr"/>
            <a:r>
              <a:rPr lang="en-IN" sz="3200" dirty="0"/>
              <a:t>Cryptography</a:t>
            </a:r>
            <a:br>
              <a:rPr lang="en-IN" dirty="0"/>
            </a:br>
            <a:r>
              <a:rPr lang="en-IN" sz="3000" dirty="0"/>
              <a:t>vs</a:t>
            </a:r>
            <a:br>
              <a:rPr lang="en-IN" dirty="0"/>
            </a:br>
            <a:r>
              <a:rPr lang="en-IN" sz="3200" dirty="0"/>
              <a:t>Steganography</a:t>
            </a:r>
          </a:p>
        </p:txBody>
      </p:sp>
      <p:sp>
        <p:nvSpPr>
          <p:cNvPr id="3" name="Content Placeholder 2">
            <a:extLst>
              <a:ext uri="{FF2B5EF4-FFF2-40B4-BE49-F238E27FC236}">
                <a16:creationId xmlns:a16="http://schemas.microsoft.com/office/drawing/2014/main" id="{E94AA41E-1F5C-4163-8DA1-D676C0263839}"/>
              </a:ext>
            </a:extLst>
          </p:cNvPr>
          <p:cNvSpPr>
            <a:spLocks noGrp="1"/>
          </p:cNvSpPr>
          <p:nvPr>
            <p:ph idx="1"/>
          </p:nvPr>
        </p:nvSpPr>
        <p:spPr/>
        <p:txBody>
          <a:bodyPr/>
          <a:lstStyle/>
          <a:p>
            <a:pPr algn="just"/>
            <a:r>
              <a:rPr lang="en-US" b="1" i="0" dirty="0">
                <a:effectLst/>
                <a:latin typeface="urw-din"/>
              </a:rPr>
              <a:t>Cryptography</a:t>
            </a:r>
            <a:r>
              <a:rPr lang="en-US" b="0" i="0" dirty="0">
                <a:effectLst/>
                <a:latin typeface="urw-din"/>
              </a:rPr>
              <a:t> and </a:t>
            </a:r>
            <a:r>
              <a:rPr lang="en-US" b="1" i="0" dirty="0">
                <a:effectLst/>
                <a:latin typeface="urw-din"/>
              </a:rPr>
              <a:t>steganography</a:t>
            </a:r>
            <a:r>
              <a:rPr lang="en-US" b="0" i="0" dirty="0">
                <a:effectLst/>
                <a:latin typeface="urw-din"/>
              </a:rPr>
              <a:t> are both methods used to hide or protect secret data. However, they differ in the respect that cryptography makes the </a:t>
            </a:r>
            <a:r>
              <a:rPr lang="en-US" b="1" i="0" dirty="0">
                <a:effectLst/>
                <a:latin typeface="urw-din"/>
              </a:rPr>
              <a:t>data unreadable</a:t>
            </a:r>
            <a:r>
              <a:rPr lang="en-US" b="0" i="0" dirty="0">
                <a:effectLst/>
                <a:latin typeface="urw-din"/>
              </a:rPr>
              <a:t>, or </a:t>
            </a:r>
            <a:r>
              <a:rPr lang="en-US" b="1" i="0" dirty="0">
                <a:effectLst/>
                <a:latin typeface="urw-din"/>
              </a:rPr>
              <a:t>hides the </a:t>
            </a:r>
            <a:r>
              <a:rPr lang="en-US" b="1" i="1" dirty="0">
                <a:effectLst/>
                <a:latin typeface="urw-din"/>
              </a:rPr>
              <a:t>meaning </a:t>
            </a:r>
            <a:r>
              <a:rPr lang="en-US" b="1" i="0" dirty="0">
                <a:effectLst/>
                <a:latin typeface="urw-din"/>
              </a:rPr>
              <a:t>of the data</a:t>
            </a:r>
            <a:r>
              <a:rPr lang="en-US" b="0" i="0" dirty="0">
                <a:effectLst/>
                <a:latin typeface="urw-din"/>
              </a:rPr>
              <a:t>, while steganography hides the </a:t>
            </a:r>
            <a:r>
              <a:rPr lang="en-US" b="1" i="1" dirty="0">
                <a:effectLst/>
                <a:latin typeface="urw-din"/>
              </a:rPr>
              <a:t>existence</a:t>
            </a:r>
            <a:r>
              <a:rPr lang="en-US" b="0" i="1" dirty="0">
                <a:effectLst/>
                <a:latin typeface="urw-din"/>
              </a:rPr>
              <a:t> </a:t>
            </a:r>
            <a:r>
              <a:rPr lang="en-US" b="0" i="0" dirty="0">
                <a:effectLst/>
                <a:latin typeface="urw-din"/>
              </a:rPr>
              <a:t>of the data.</a:t>
            </a:r>
          </a:p>
          <a:p>
            <a:pPr algn="just"/>
            <a:r>
              <a:rPr lang="en-US" b="1" dirty="0">
                <a:latin typeface="urw-din"/>
              </a:rPr>
              <a:t>C</a:t>
            </a:r>
            <a:r>
              <a:rPr lang="en-US" b="1" i="0" dirty="0">
                <a:effectLst/>
                <a:latin typeface="urw-din"/>
              </a:rPr>
              <a:t>ryptography</a:t>
            </a:r>
            <a:r>
              <a:rPr lang="en-US" b="0" i="0" dirty="0">
                <a:effectLst/>
                <a:latin typeface="urw-din"/>
              </a:rPr>
              <a:t> is similar to writing a letter in a secret language: people can read it but won’t understand what it means. However, the existence of a (probably secret) message would be obvious to anyone who sees the letter, and if someone either knows or figures out your secret language, then your message can easily be read.</a:t>
            </a:r>
            <a:endParaRPr lang="en-US" dirty="0">
              <a:latin typeface="urw-din"/>
            </a:endParaRPr>
          </a:p>
          <a:p>
            <a:pPr algn="just"/>
            <a:r>
              <a:rPr lang="en-US" b="0" i="0" dirty="0">
                <a:effectLst/>
                <a:latin typeface="urw-din"/>
              </a:rPr>
              <a:t>If you were to use </a:t>
            </a:r>
            <a:r>
              <a:rPr lang="en-US" b="1" i="1" dirty="0">
                <a:effectLst/>
                <a:latin typeface="urw-din"/>
              </a:rPr>
              <a:t>steganography</a:t>
            </a:r>
            <a:r>
              <a:rPr lang="en-US" b="0" i="1" dirty="0">
                <a:effectLst/>
                <a:latin typeface="urw-din"/>
              </a:rPr>
              <a:t> </a:t>
            </a:r>
            <a:r>
              <a:rPr lang="en-US" b="0" i="0" dirty="0">
                <a:effectLst/>
                <a:latin typeface="urw-din"/>
              </a:rPr>
              <a:t>in the same situation, you would hide the letter inside a pair of socks that you would be gifting the intended recipient of the letter. Only the intended recipient knows what to look for, and finds the message hidden in them.</a:t>
            </a:r>
            <a:endParaRPr lang="en-IN" dirty="0"/>
          </a:p>
        </p:txBody>
      </p:sp>
      <p:sp>
        <p:nvSpPr>
          <p:cNvPr id="5" name="Slide Number Placeholder 3">
            <a:extLst>
              <a:ext uri="{FF2B5EF4-FFF2-40B4-BE49-F238E27FC236}">
                <a16:creationId xmlns:a16="http://schemas.microsoft.com/office/drawing/2014/main" id="{FD3BC62D-8F92-BB14-5644-A72AD07442F4}"/>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7</a:t>
            </a:fld>
            <a:endParaRPr lang="en-US" dirty="0"/>
          </a:p>
        </p:txBody>
      </p:sp>
    </p:spTree>
    <p:extLst>
      <p:ext uri="{BB962C8B-B14F-4D97-AF65-F5344CB8AC3E}">
        <p14:creationId xmlns:p14="http://schemas.microsoft.com/office/powerpoint/2010/main" val="130712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00C8-F3B1-481E-B670-3C48EE7AA36C}"/>
              </a:ext>
            </a:extLst>
          </p:cNvPr>
          <p:cNvSpPr>
            <a:spLocks noGrp="1"/>
          </p:cNvSpPr>
          <p:nvPr>
            <p:ph type="title"/>
          </p:nvPr>
        </p:nvSpPr>
        <p:spPr/>
        <p:txBody>
          <a:bodyPr/>
          <a:lstStyle/>
          <a:p>
            <a:r>
              <a:rPr lang="en-IN" dirty="0"/>
              <a:t>The </a:t>
            </a:r>
            <a:r>
              <a:rPr lang="en-IN" b="1" dirty="0"/>
              <a:t>BEST </a:t>
            </a:r>
            <a:r>
              <a:rPr lang="en-IN" dirty="0"/>
              <a:t>way</a:t>
            </a:r>
          </a:p>
        </p:txBody>
      </p:sp>
      <p:sp>
        <p:nvSpPr>
          <p:cNvPr id="3" name="Content Placeholder 2">
            <a:extLst>
              <a:ext uri="{FF2B5EF4-FFF2-40B4-BE49-F238E27FC236}">
                <a16:creationId xmlns:a16="http://schemas.microsoft.com/office/drawing/2014/main" id="{8D249F90-23C6-4A4F-B643-531D51F5EB5D}"/>
              </a:ext>
            </a:extLst>
          </p:cNvPr>
          <p:cNvSpPr>
            <a:spLocks noGrp="1"/>
          </p:cNvSpPr>
          <p:nvPr>
            <p:ph idx="1"/>
          </p:nvPr>
        </p:nvSpPr>
        <p:spPr>
          <a:xfrm>
            <a:off x="3751822" y="695997"/>
            <a:ext cx="7315200" cy="4860911"/>
          </a:xfrm>
        </p:spPr>
        <p:txBody>
          <a:bodyPr/>
          <a:lstStyle/>
          <a:p>
            <a:pPr marL="0" indent="0">
              <a:buNone/>
            </a:pPr>
            <a:endParaRPr lang="en-IN" dirty="0"/>
          </a:p>
          <a:p>
            <a:pPr algn="just"/>
            <a:r>
              <a:rPr lang="en-IN" dirty="0"/>
              <a:t>The use of </a:t>
            </a:r>
            <a:r>
              <a:rPr lang="en-IN" b="1" dirty="0"/>
              <a:t>Steganography</a:t>
            </a:r>
            <a:r>
              <a:rPr lang="en-IN" dirty="0"/>
              <a:t> can be combined with encryption as an extra step for hiding or protecting data.</a:t>
            </a:r>
            <a:endParaRPr lang="en-IN" b="1" dirty="0"/>
          </a:p>
          <a:p>
            <a:pPr algn="just"/>
            <a:r>
              <a:rPr lang="en-US" b="1" i="0" dirty="0">
                <a:effectLst/>
                <a:latin typeface="urw-din"/>
              </a:rPr>
              <a:t>Cryptography</a:t>
            </a:r>
            <a:r>
              <a:rPr lang="en-US" b="0" i="0" dirty="0">
                <a:effectLst/>
                <a:latin typeface="urw-din"/>
              </a:rPr>
              <a:t> is often used to supplement the security offered by steganography. </a:t>
            </a:r>
            <a:r>
              <a:rPr lang="en-US" b="1" i="0" dirty="0">
                <a:effectLst/>
                <a:latin typeface="urw-din"/>
              </a:rPr>
              <a:t>Cryptography</a:t>
            </a:r>
            <a:r>
              <a:rPr lang="en-US" b="0" i="0" dirty="0">
                <a:effectLst/>
                <a:latin typeface="urw-din"/>
              </a:rPr>
              <a:t> algorithms are used to encrypt secret data before embedding it into cover files.</a:t>
            </a:r>
          </a:p>
          <a:p>
            <a:pPr algn="just"/>
            <a:r>
              <a:rPr lang="en-US" b="1" dirty="0">
                <a:latin typeface="urw-din"/>
              </a:rPr>
              <a:t>Cryptography </a:t>
            </a:r>
            <a:r>
              <a:rPr lang="en-US" dirty="0">
                <a:latin typeface="urw-din"/>
              </a:rPr>
              <a:t>can be used as extra layer of security even over the existence of file i.e. </a:t>
            </a:r>
            <a:r>
              <a:rPr lang="en-US" b="1" dirty="0">
                <a:latin typeface="urw-din"/>
              </a:rPr>
              <a:t>Steganography</a:t>
            </a:r>
            <a:endParaRPr lang="en-IN" b="1" dirty="0"/>
          </a:p>
        </p:txBody>
      </p:sp>
      <p:sp>
        <p:nvSpPr>
          <p:cNvPr id="5" name="Slide Number Placeholder 3">
            <a:extLst>
              <a:ext uri="{FF2B5EF4-FFF2-40B4-BE49-F238E27FC236}">
                <a16:creationId xmlns:a16="http://schemas.microsoft.com/office/drawing/2014/main" id="{544871BF-5B1A-FB0E-D0EE-26B4CFD7D4BD}"/>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8</a:t>
            </a:fld>
            <a:endParaRPr lang="en-US" dirty="0"/>
          </a:p>
        </p:txBody>
      </p:sp>
    </p:spTree>
    <p:extLst>
      <p:ext uri="{BB962C8B-B14F-4D97-AF65-F5344CB8AC3E}">
        <p14:creationId xmlns:p14="http://schemas.microsoft.com/office/powerpoint/2010/main" val="300166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D11-1902-4001-9E6B-A7B006EA0379}"/>
              </a:ext>
            </a:extLst>
          </p:cNvPr>
          <p:cNvSpPr>
            <a:spLocks noGrp="1"/>
          </p:cNvSpPr>
          <p:nvPr>
            <p:ph type="title"/>
          </p:nvPr>
        </p:nvSpPr>
        <p:spPr/>
        <p:txBody>
          <a:bodyPr>
            <a:normAutofit/>
          </a:bodyPr>
          <a:lstStyle/>
          <a:p>
            <a:pPr algn="ctr"/>
            <a:r>
              <a:rPr lang="en-IN" sz="3200" b="1" dirty="0"/>
              <a:t>Steganographic</a:t>
            </a:r>
            <a:br>
              <a:rPr lang="en-IN" sz="3200" b="1" dirty="0"/>
            </a:br>
            <a:r>
              <a:rPr lang="en-IN" sz="3200" b="1" dirty="0"/>
              <a:t>Model</a:t>
            </a:r>
          </a:p>
        </p:txBody>
      </p:sp>
      <p:sp>
        <p:nvSpPr>
          <p:cNvPr id="3" name="Content Placeholder 2">
            <a:extLst>
              <a:ext uri="{FF2B5EF4-FFF2-40B4-BE49-F238E27FC236}">
                <a16:creationId xmlns:a16="http://schemas.microsoft.com/office/drawing/2014/main" id="{5986B9EA-A342-49F3-A4BC-D242A45101F8}"/>
              </a:ext>
            </a:extLst>
          </p:cNvPr>
          <p:cNvSpPr>
            <a:spLocks noGrp="1"/>
          </p:cNvSpPr>
          <p:nvPr>
            <p:ph idx="1"/>
          </p:nvPr>
        </p:nvSpPr>
        <p:spPr/>
        <p:txBody>
          <a:bodyPr/>
          <a:lstStyle/>
          <a:p>
            <a:endParaRPr lang="en-US" b="0" i="0" dirty="0">
              <a:solidFill>
                <a:srgbClr val="4A4A4A"/>
              </a:solidFill>
              <a:effectLst/>
              <a:latin typeface="Open Sans"/>
            </a:endParaRPr>
          </a:p>
          <a:p>
            <a:endParaRPr lang="en-US" dirty="0">
              <a:solidFill>
                <a:srgbClr val="4A4A4A"/>
              </a:solidFill>
              <a:latin typeface="Open Sans"/>
            </a:endParaRPr>
          </a:p>
          <a:p>
            <a:endParaRPr lang="en-US" b="0" i="0" dirty="0">
              <a:solidFill>
                <a:srgbClr val="4A4A4A"/>
              </a:solidFill>
              <a:effectLst/>
              <a:latin typeface="Open Sans"/>
            </a:endParaRPr>
          </a:p>
          <a:p>
            <a:endParaRPr lang="en-US" dirty="0">
              <a:solidFill>
                <a:srgbClr val="4A4A4A"/>
              </a:solidFill>
              <a:latin typeface="Open Sans"/>
            </a:endParaRPr>
          </a:p>
          <a:p>
            <a:endParaRPr lang="en-US" b="0" i="0" dirty="0">
              <a:solidFill>
                <a:srgbClr val="4A4A4A"/>
              </a:solidFill>
              <a:effectLst/>
              <a:latin typeface="Open Sans"/>
            </a:endParaRPr>
          </a:p>
          <a:p>
            <a:endParaRPr lang="en-US" dirty="0">
              <a:solidFill>
                <a:srgbClr val="4A4A4A"/>
              </a:solidFill>
              <a:latin typeface="Open Sans"/>
            </a:endParaRPr>
          </a:p>
          <a:p>
            <a:endParaRPr lang="en-US" b="0" i="0" dirty="0">
              <a:solidFill>
                <a:srgbClr val="4A4A4A"/>
              </a:solidFill>
              <a:effectLst/>
              <a:latin typeface="Open Sans"/>
            </a:endParaRPr>
          </a:p>
          <a:p>
            <a:pPr algn="just"/>
            <a:r>
              <a:rPr lang="en-US" sz="1800" b="0" i="0" dirty="0">
                <a:solidFill>
                  <a:srgbClr val="4A4A4A"/>
                </a:solidFill>
                <a:effectLst/>
                <a:latin typeface="Open Sans"/>
              </a:rPr>
              <a:t>As the image depicts, both cover file(X) and secret message(M) are fed into steganographic encoder as input. Steganographic Encoder function, f(X,M,K) embeds the secret message into a cover file. Resulting Stego Object looks very similar to your cover file, with no visible changes. This completes encoding. To retrieve the secret message, Stego Object is fed into Steganographic Decoder.</a:t>
            </a:r>
            <a:endParaRPr lang="en-IN" sz="1800" dirty="0"/>
          </a:p>
        </p:txBody>
      </p:sp>
      <p:sp>
        <p:nvSpPr>
          <p:cNvPr id="4" name="TextBox 3">
            <a:extLst>
              <a:ext uri="{FF2B5EF4-FFF2-40B4-BE49-F238E27FC236}">
                <a16:creationId xmlns:a16="http://schemas.microsoft.com/office/drawing/2014/main" id="{9E9F84A9-2477-B17B-673D-8B01A69FE218}"/>
              </a:ext>
            </a:extLst>
          </p:cNvPr>
          <p:cNvSpPr txBox="1"/>
          <p:nvPr/>
        </p:nvSpPr>
        <p:spPr>
          <a:xfrm>
            <a:off x="6123999" y="3511296"/>
            <a:ext cx="3030159"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1 Steganographic Model</a:t>
            </a:r>
          </a:p>
        </p:txBody>
      </p:sp>
      <p:pic>
        <p:nvPicPr>
          <p:cNvPr id="6" name="Picture 5">
            <a:extLst>
              <a:ext uri="{FF2B5EF4-FFF2-40B4-BE49-F238E27FC236}">
                <a16:creationId xmlns:a16="http://schemas.microsoft.com/office/drawing/2014/main" id="{C1D54E7A-2C6A-C152-8A5E-F91B1C3E9693}"/>
              </a:ext>
            </a:extLst>
          </p:cNvPr>
          <p:cNvPicPr>
            <a:picLocks noChangeAspect="1"/>
          </p:cNvPicPr>
          <p:nvPr/>
        </p:nvPicPr>
        <p:blipFill>
          <a:blip r:embed="rId2"/>
          <a:stretch>
            <a:fillRect/>
          </a:stretch>
        </p:blipFill>
        <p:spPr>
          <a:xfrm>
            <a:off x="4976842" y="873252"/>
            <a:ext cx="5324475" cy="2628900"/>
          </a:xfrm>
          <a:prstGeom prst="rect">
            <a:avLst/>
          </a:prstGeom>
        </p:spPr>
      </p:pic>
      <p:sp>
        <p:nvSpPr>
          <p:cNvPr id="7" name="Slide Number Placeholder 3">
            <a:extLst>
              <a:ext uri="{FF2B5EF4-FFF2-40B4-BE49-F238E27FC236}">
                <a16:creationId xmlns:a16="http://schemas.microsoft.com/office/drawing/2014/main" id="{823D3FD6-7133-3346-61E4-F92F5466E30E}"/>
              </a:ext>
            </a:extLst>
          </p:cNvPr>
          <p:cNvSpPr>
            <a:spLocks noGrp="1"/>
          </p:cNvSpPr>
          <p:nvPr>
            <p:ph type="sldNum" sz="quarter" idx="12"/>
          </p:nvPr>
        </p:nvSpPr>
        <p:spPr>
          <a:xfrm>
            <a:off x="10634135" y="6356350"/>
            <a:ext cx="1530927" cy="365125"/>
          </a:xfrm>
        </p:spPr>
        <p:txBody>
          <a:bodyPr/>
          <a:lstStyle/>
          <a:p>
            <a:fld id="{4FAB73BC-B049-4115-A692-8D63A059BFB8}" type="slidenum">
              <a:rPr lang="en-US" sz="1600" smtClean="0"/>
              <a:pPr/>
              <a:t>9</a:t>
            </a:fld>
            <a:endParaRPr lang="en-US" dirty="0"/>
          </a:p>
        </p:txBody>
      </p:sp>
    </p:spTree>
    <p:extLst>
      <p:ext uri="{BB962C8B-B14F-4D97-AF65-F5344CB8AC3E}">
        <p14:creationId xmlns:p14="http://schemas.microsoft.com/office/powerpoint/2010/main" val="126361440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1663</TotalTime>
  <Words>2019</Words>
  <Application>Microsoft Office PowerPoint</Application>
  <PresentationFormat>Widescreen</PresentationFormat>
  <Paragraphs>177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Calibri</vt:lpstr>
      <vt:lpstr>charter</vt:lpstr>
      <vt:lpstr>Consolas</vt:lpstr>
      <vt:lpstr>Corbel</vt:lpstr>
      <vt:lpstr>Open Sans</vt:lpstr>
      <vt:lpstr>Times New Roman</vt:lpstr>
      <vt:lpstr>urw-din</vt:lpstr>
      <vt:lpstr>Wingdings 2</vt:lpstr>
      <vt:lpstr>Frame</vt:lpstr>
      <vt:lpstr>Steganography</vt:lpstr>
      <vt:lpstr>Group Members</vt:lpstr>
      <vt:lpstr>Index</vt:lpstr>
      <vt:lpstr>Introduction</vt:lpstr>
      <vt:lpstr>Problem Statement</vt:lpstr>
      <vt:lpstr>Project Scope</vt:lpstr>
      <vt:lpstr>Cryptography vs Steganography</vt:lpstr>
      <vt:lpstr>The BEST way</vt:lpstr>
      <vt:lpstr>Steganographic Model</vt:lpstr>
      <vt:lpstr>Steganographic Encryption Model</vt:lpstr>
      <vt:lpstr>Steganographic Decryption Model</vt:lpstr>
      <vt:lpstr>Least Significant Bit  (LSB)</vt:lpstr>
      <vt:lpstr>Least Significant Bit  (LSB)</vt:lpstr>
      <vt:lpstr>Least Significant Bit  (LSB)</vt:lpstr>
      <vt:lpstr>Types of Steganography</vt:lpstr>
      <vt:lpstr>Image  Steganography</vt:lpstr>
      <vt:lpstr>Image  Steganography</vt:lpstr>
      <vt:lpstr>ENCRYPTION PHASE: </vt:lpstr>
      <vt:lpstr>DECRYPTION PHASE: </vt:lpstr>
      <vt:lpstr>Block Diagram</vt:lpstr>
      <vt:lpstr>PowerPoint Presentation</vt:lpstr>
      <vt:lpstr>PowerPoint Presentation</vt:lpstr>
      <vt:lpstr>Results</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dc:title>
  <dc:creator>Riddhi M Tamakuwala</dc:creator>
  <cp:lastModifiedBy>Riddhi Tamakuwala</cp:lastModifiedBy>
  <cp:revision>45</cp:revision>
  <dcterms:created xsi:type="dcterms:W3CDTF">2020-12-04T03:57:32Z</dcterms:created>
  <dcterms:modified xsi:type="dcterms:W3CDTF">2022-11-30T20:08:05Z</dcterms:modified>
</cp:coreProperties>
</file>