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3" r:id="rId9"/>
    <p:sldId id="262" r:id="rId10"/>
    <p:sldId id="266" r:id="rId11"/>
    <p:sldId id="264"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8" d="100"/>
          <a:sy n="58"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50EF641-FDA8-4115-A672-D58D18819D47}" type="datetimeFigureOut">
              <a:rPr lang="en-US" smtClean="0"/>
              <a:t>8/31/2024</a:t>
            </a:fld>
            <a:endParaRPr lang="en-US"/>
          </a:p>
        </p:txBody>
      </p:sp>
      <p:sp>
        <p:nvSpPr>
          <p:cNvPr id="16" name="Slide Number Placeholder 15"/>
          <p:cNvSpPr>
            <a:spLocks noGrp="1"/>
          </p:cNvSpPr>
          <p:nvPr>
            <p:ph type="sldNum" sz="quarter" idx="11"/>
          </p:nvPr>
        </p:nvSpPr>
        <p:spPr/>
        <p:txBody>
          <a:bodyPr/>
          <a:lstStyle/>
          <a:p>
            <a:fld id="{909D2010-2C7A-41D0-AFBA-D14AC4C20591}"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0EF641-FDA8-4115-A672-D58D18819D47}"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D2010-2C7A-41D0-AFBA-D14AC4C205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0EF641-FDA8-4115-A672-D58D18819D47}"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D2010-2C7A-41D0-AFBA-D14AC4C205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250EF641-FDA8-4115-A672-D58D18819D47}" type="datetimeFigureOut">
              <a:rPr lang="en-US" smtClean="0"/>
              <a:t>8/31/2024</a:t>
            </a:fld>
            <a:endParaRPr lang="en-US"/>
          </a:p>
        </p:txBody>
      </p:sp>
      <p:sp>
        <p:nvSpPr>
          <p:cNvPr id="15" name="Slide Number Placeholder 14"/>
          <p:cNvSpPr>
            <a:spLocks noGrp="1"/>
          </p:cNvSpPr>
          <p:nvPr>
            <p:ph type="sldNum" sz="quarter" idx="15"/>
          </p:nvPr>
        </p:nvSpPr>
        <p:spPr/>
        <p:txBody>
          <a:bodyPr/>
          <a:lstStyle>
            <a:lvl1pPr algn="ctr">
              <a:defRPr/>
            </a:lvl1pPr>
          </a:lstStyle>
          <a:p>
            <a:fld id="{909D2010-2C7A-41D0-AFBA-D14AC4C20591}"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0EF641-FDA8-4115-A672-D58D18819D47}"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D2010-2C7A-41D0-AFBA-D14AC4C20591}"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50EF641-FDA8-4115-A672-D58D18819D47}"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D2010-2C7A-41D0-AFBA-D14AC4C20591}"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09D2010-2C7A-41D0-AFBA-D14AC4C20591}"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50EF641-FDA8-4115-A672-D58D18819D47}" type="datetimeFigureOut">
              <a:rPr lang="en-US" smtClean="0"/>
              <a:t>8/31/2024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0EF641-FDA8-4115-A672-D58D18819D47}"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D2010-2C7A-41D0-AFBA-D14AC4C20591}"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EF641-FDA8-4115-A672-D58D18819D47}"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9D2010-2C7A-41D0-AFBA-D14AC4C205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250EF641-FDA8-4115-A672-D58D18819D47}" type="datetimeFigureOut">
              <a:rPr lang="en-US" smtClean="0"/>
              <a:t>8/31/2024</a:t>
            </a:fld>
            <a:endParaRPr lang="en-US"/>
          </a:p>
        </p:txBody>
      </p:sp>
      <p:sp>
        <p:nvSpPr>
          <p:cNvPr id="9" name="Slide Number Placeholder 8"/>
          <p:cNvSpPr>
            <a:spLocks noGrp="1"/>
          </p:cNvSpPr>
          <p:nvPr>
            <p:ph type="sldNum" sz="quarter" idx="15"/>
          </p:nvPr>
        </p:nvSpPr>
        <p:spPr/>
        <p:txBody>
          <a:bodyPr/>
          <a:lstStyle/>
          <a:p>
            <a:fld id="{909D2010-2C7A-41D0-AFBA-D14AC4C20591}"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50EF641-FDA8-4115-A672-D58D18819D47}" type="datetimeFigureOut">
              <a:rPr lang="en-US" smtClean="0"/>
              <a:t>8/31/2024</a:t>
            </a:fld>
            <a:endParaRPr lang="en-US"/>
          </a:p>
        </p:txBody>
      </p:sp>
      <p:sp>
        <p:nvSpPr>
          <p:cNvPr id="9" name="Slide Number Placeholder 8"/>
          <p:cNvSpPr>
            <a:spLocks noGrp="1"/>
          </p:cNvSpPr>
          <p:nvPr>
            <p:ph type="sldNum" sz="quarter" idx="11"/>
          </p:nvPr>
        </p:nvSpPr>
        <p:spPr/>
        <p:txBody>
          <a:bodyPr/>
          <a:lstStyle/>
          <a:p>
            <a:fld id="{909D2010-2C7A-41D0-AFBA-D14AC4C2059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50EF641-FDA8-4115-A672-D58D18819D47}" type="datetimeFigureOut">
              <a:rPr lang="en-US" smtClean="0"/>
              <a:t>8/31/2024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09D2010-2C7A-41D0-AFBA-D14AC4C20591}"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2400" dirty="0" smtClean="0">
                <a:solidFill>
                  <a:schemeClr val="tx1"/>
                </a:solidFill>
                <a:latin typeface="Baskerville Old Face" pitchFamily="18" charset="0"/>
              </a:rPr>
              <a:t>STUDENT NAME: G.RIDDHI</a:t>
            </a:r>
          </a:p>
          <a:p>
            <a:r>
              <a:rPr lang="en-US" sz="2400" dirty="0" smtClean="0">
                <a:solidFill>
                  <a:schemeClr val="tx1"/>
                </a:solidFill>
                <a:latin typeface="Baskerville Old Face" pitchFamily="18" charset="0"/>
              </a:rPr>
              <a:t>REGISTER NO: 312215922</a:t>
            </a:r>
          </a:p>
          <a:p>
            <a:r>
              <a:rPr lang="en-US" sz="2400" dirty="0" smtClean="0">
                <a:solidFill>
                  <a:schemeClr val="tx1"/>
                </a:solidFill>
                <a:latin typeface="Baskerville Old Face" pitchFamily="18" charset="0"/>
              </a:rPr>
              <a:t>DEPARTMENT:BCOM ACCOUNTING &amp; FINANCE</a:t>
            </a:r>
          </a:p>
          <a:p>
            <a:r>
              <a:rPr lang="en-US" sz="2400" dirty="0" smtClean="0">
                <a:solidFill>
                  <a:schemeClr val="tx1"/>
                </a:solidFill>
                <a:latin typeface="Baskerville Old Face" pitchFamily="18" charset="0"/>
              </a:rPr>
              <a:t>COLLEGE NAME:SHRI SHANKARLAL SUNDARBAI SHASUN JAIN COLLEGE FOR WOMEN</a:t>
            </a:r>
          </a:p>
        </p:txBody>
      </p:sp>
      <p:sp>
        <p:nvSpPr>
          <p:cNvPr id="2" name="Title 1"/>
          <p:cNvSpPr>
            <a:spLocks noGrp="1"/>
          </p:cNvSpPr>
          <p:nvPr>
            <p:ph type="ctrTitle"/>
          </p:nvPr>
        </p:nvSpPr>
        <p:spPr/>
        <p:txBody>
          <a:bodyPr/>
          <a:lstStyle/>
          <a:p>
            <a:r>
              <a:rPr lang="en-US" dirty="0" smtClean="0">
                <a:latin typeface="Baskerville Old Face" pitchFamily="18" charset="0"/>
              </a:rPr>
              <a:t>EMPLYOEE DATA ANALYSIS USING EXCEL </a:t>
            </a:r>
            <a:endParaRPr lang="en-US" dirty="0">
              <a:latin typeface="Baskerville Old Fac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latin typeface="Baskerville Old Face" pitchFamily="18" charset="0"/>
              </a:rPr>
              <a:t>The "Wow" factor in your employee performance analysis solution using Excel comes from its ability to transform a traditionally cumbersome and error-prone process into a streamlined, user-friendly, and impactful tool that delivers real value across the organization. Here are the standout features that create the "Wow" effect:</a:t>
            </a:r>
          </a:p>
          <a:p>
            <a:r>
              <a:rPr lang="en-US" sz="2800" dirty="0" smtClean="0">
                <a:latin typeface="Baskerville Old Face" pitchFamily="18" charset="0"/>
              </a:rPr>
              <a:t>Real-Time, Interactive Dashboards</a:t>
            </a:r>
          </a:p>
          <a:p>
            <a:r>
              <a:rPr lang="en-US" sz="2800" dirty="0" smtClean="0">
                <a:latin typeface="Baskerville Old Face" pitchFamily="18" charset="0"/>
              </a:rPr>
              <a:t>Automated Performance Reports </a:t>
            </a:r>
          </a:p>
          <a:p>
            <a:r>
              <a:rPr lang="en-US" sz="2800" dirty="0" smtClean="0">
                <a:latin typeface="Baskerville Old Face" pitchFamily="18" charset="0"/>
              </a:rPr>
              <a:t>Customizable and Scalable</a:t>
            </a:r>
          </a:p>
          <a:p>
            <a:r>
              <a:rPr lang="en-US" sz="2800" dirty="0" smtClean="0">
                <a:latin typeface="Baskerville Old Face" pitchFamily="18" charset="0"/>
              </a:rPr>
              <a:t>Seamless Integration with Existing Tools</a:t>
            </a:r>
            <a:endParaRPr lang="en-US" sz="2800" dirty="0">
              <a:latin typeface="Baskerville Old Face" pitchFamily="18" charset="0"/>
            </a:endParaRPr>
          </a:p>
        </p:txBody>
      </p:sp>
      <p:sp>
        <p:nvSpPr>
          <p:cNvPr id="2" name="Title 1"/>
          <p:cNvSpPr>
            <a:spLocks noGrp="1"/>
          </p:cNvSpPr>
          <p:nvPr>
            <p:ph type="title"/>
          </p:nvPr>
        </p:nvSpPr>
        <p:spPr/>
        <p:txBody>
          <a:bodyPr>
            <a:normAutofit/>
          </a:bodyPr>
          <a:lstStyle/>
          <a:p>
            <a:r>
              <a:rPr lang="en-US" dirty="0" smtClean="0">
                <a:latin typeface="Baskerville Old Face" pitchFamily="18" charset="0"/>
              </a:rPr>
              <a:t>THE “WOW” IN OUR SOLUTION</a:t>
            </a:r>
            <a:endParaRPr lang="en-US" dirty="0">
              <a:latin typeface="Baskerville Old Face"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Autofit/>
          </a:bodyPr>
          <a:lstStyle/>
          <a:p>
            <a:r>
              <a:rPr lang="en-US" sz="2300" dirty="0" smtClean="0">
                <a:latin typeface="Baskerville Old Face" pitchFamily="18" charset="0"/>
              </a:rPr>
              <a:t>1) DATA </a:t>
            </a:r>
            <a:r>
              <a:rPr lang="en-US" sz="2300" dirty="0" err="1" smtClean="0">
                <a:latin typeface="Baskerville Old Face" pitchFamily="18" charset="0"/>
              </a:rPr>
              <a:t>COLLECTIONThe</a:t>
            </a:r>
            <a:r>
              <a:rPr lang="en-US" sz="2300" dirty="0" smtClean="0">
                <a:latin typeface="Baskerville Old Face" pitchFamily="18" charset="0"/>
              </a:rPr>
              <a:t> data has been collected through </a:t>
            </a:r>
            <a:r>
              <a:rPr lang="en-US" sz="2300" dirty="0" err="1" smtClean="0">
                <a:latin typeface="Baskerville Old Face" pitchFamily="18" charset="0"/>
              </a:rPr>
              <a:t>Edunet</a:t>
            </a:r>
            <a:r>
              <a:rPr lang="en-US" sz="2300" dirty="0" smtClean="0">
                <a:latin typeface="Baskerville Old Face" pitchFamily="18" charset="0"/>
              </a:rPr>
              <a:t> dash board.\</a:t>
            </a:r>
          </a:p>
          <a:p>
            <a:r>
              <a:rPr lang="en-US" sz="2300" dirty="0" smtClean="0">
                <a:latin typeface="Baskerville Old Face" pitchFamily="18" charset="0"/>
              </a:rPr>
              <a:t>2) FEATURE </a:t>
            </a:r>
            <a:r>
              <a:rPr lang="en-US" sz="2300" dirty="0" err="1" smtClean="0">
                <a:latin typeface="Baskerville Old Face" pitchFamily="18" charset="0"/>
              </a:rPr>
              <a:t>COLLECTIONThe</a:t>
            </a:r>
            <a:r>
              <a:rPr lang="en-US" sz="2300" dirty="0" smtClean="0">
                <a:latin typeface="Baskerville Old Face" pitchFamily="18" charset="0"/>
              </a:rPr>
              <a:t> listed 10 features were taken for the analyses of data.</a:t>
            </a:r>
          </a:p>
          <a:p>
            <a:r>
              <a:rPr lang="en-US" sz="2300" dirty="0" smtClean="0">
                <a:latin typeface="Baskerville Old Face" pitchFamily="18" charset="0"/>
              </a:rPr>
              <a:t>3) DATA </a:t>
            </a:r>
            <a:r>
              <a:rPr lang="en-US" sz="2300" dirty="0" err="1" smtClean="0">
                <a:latin typeface="Baskerville Old Face" pitchFamily="18" charset="0"/>
              </a:rPr>
              <a:t>CLEANINGIdentifying</a:t>
            </a:r>
            <a:r>
              <a:rPr lang="en-US" sz="2300" dirty="0" smtClean="0">
                <a:latin typeface="Baskerville Old Face" pitchFamily="18" charset="0"/>
              </a:rPr>
              <a:t> the missing </a:t>
            </a:r>
            <a:r>
              <a:rPr lang="en-US" sz="2300" dirty="0" err="1" smtClean="0">
                <a:latin typeface="Baskerville Old Face" pitchFamily="18" charset="0"/>
              </a:rPr>
              <a:t>values.Filtering</a:t>
            </a:r>
            <a:r>
              <a:rPr lang="en-US" sz="2300" dirty="0" smtClean="0">
                <a:latin typeface="Baskerville Old Face" pitchFamily="18" charset="0"/>
              </a:rPr>
              <a:t> of those missing values.</a:t>
            </a:r>
          </a:p>
          <a:p>
            <a:r>
              <a:rPr lang="en-US" sz="2300" dirty="0" smtClean="0">
                <a:latin typeface="Baskerville Old Face" pitchFamily="18" charset="0"/>
              </a:rPr>
              <a:t> 4) CALCULATION OF PERFORMANCE </a:t>
            </a:r>
            <a:r>
              <a:rPr lang="en-US" sz="2300" dirty="0" err="1" smtClean="0">
                <a:latin typeface="Baskerville Old Face" pitchFamily="18" charset="0"/>
              </a:rPr>
              <a:t>LEVELBy</a:t>
            </a:r>
            <a:r>
              <a:rPr lang="en-US" sz="2300" dirty="0" smtClean="0">
                <a:latin typeface="Baskerville Old Face" pitchFamily="18" charset="0"/>
              </a:rPr>
              <a:t> considering the current employee rating, I found the performance level using the formula.</a:t>
            </a:r>
          </a:p>
          <a:p>
            <a:r>
              <a:rPr lang="en-US" sz="2300" dirty="0" smtClean="0">
                <a:latin typeface="Baskerville Old Face" pitchFamily="18" charset="0"/>
              </a:rPr>
              <a:t>5)SUMMARY OF PIVOT </a:t>
            </a:r>
            <a:r>
              <a:rPr lang="en-US" sz="2300" dirty="0" err="1" smtClean="0">
                <a:latin typeface="Baskerville Old Face" pitchFamily="18" charset="0"/>
              </a:rPr>
              <a:t>LEVELSegregating</a:t>
            </a:r>
            <a:r>
              <a:rPr lang="en-US" sz="2300" dirty="0" smtClean="0">
                <a:latin typeface="Baskerville Old Face" pitchFamily="18" charset="0"/>
              </a:rPr>
              <a:t> </a:t>
            </a:r>
            <a:r>
              <a:rPr lang="en-US" sz="2300" dirty="0" err="1" smtClean="0">
                <a:latin typeface="Baskerville Old Face" pitchFamily="18" charset="0"/>
              </a:rPr>
              <a:t>od</a:t>
            </a:r>
            <a:r>
              <a:rPr lang="en-US" sz="2300" dirty="0" smtClean="0">
                <a:latin typeface="Baskerville Old Face" pitchFamily="18" charset="0"/>
              </a:rPr>
              <a:t> certain features to rows, columns, heading and so on.</a:t>
            </a:r>
          </a:p>
          <a:p>
            <a:r>
              <a:rPr lang="en-US" sz="2300" dirty="0" smtClean="0">
                <a:latin typeface="Baskerville Old Face" pitchFamily="18" charset="0"/>
              </a:rPr>
              <a:t>6)</a:t>
            </a:r>
            <a:r>
              <a:rPr lang="en-US" sz="2300" dirty="0" err="1" smtClean="0">
                <a:latin typeface="Baskerville Old Face" pitchFamily="18" charset="0"/>
              </a:rPr>
              <a:t>VISUALIZATION:Once</a:t>
            </a:r>
            <a:r>
              <a:rPr lang="en-US" sz="2300" dirty="0" smtClean="0">
                <a:latin typeface="Baskerville Old Face" pitchFamily="18" charset="0"/>
              </a:rPr>
              <a:t> completed with pivot table, created the graph for precise visualization.</a:t>
            </a:r>
            <a:endParaRPr lang="en-US" sz="2300" dirty="0">
              <a:latin typeface="Baskerville Old Face" pitchFamily="18" charset="0"/>
            </a:endParaRPr>
          </a:p>
        </p:txBody>
      </p:sp>
      <p:sp>
        <p:nvSpPr>
          <p:cNvPr id="2" name="Title 1"/>
          <p:cNvSpPr>
            <a:spLocks noGrp="1"/>
          </p:cNvSpPr>
          <p:nvPr>
            <p:ph type="title"/>
          </p:nvPr>
        </p:nvSpPr>
        <p:spPr/>
        <p:txBody>
          <a:bodyPr>
            <a:normAutofit/>
          </a:bodyPr>
          <a:lstStyle/>
          <a:p>
            <a:r>
              <a:rPr lang="en-US" sz="6000" dirty="0" smtClean="0">
                <a:latin typeface="Baskerville Old Face" pitchFamily="18" charset="0"/>
              </a:rPr>
              <a:t>MODELLING</a:t>
            </a:r>
            <a:endParaRPr lang="en-US" sz="6000" dirty="0">
              <a:latin typeface="Baskerville Old Face"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400" dirty="0" smtClean="0">
                <a:latin typeface="Baskerville Old Face" pitchFamily="18" charset="0"/>
              </a:rPr>
              <a:t>FORMULAS:</a:t>
            </a:r>
          </a:p>
          <a:p>
            <a:pPr>
              <a:buNone/>
            </a:pPr>
            <a:r>
              <a:rPr lang="en-US" sz="4400" dirty="0">
                <a:latin typeface="Baskerville Old Face" pitchFamily="18" charset="0"/>
              </a:rPr>
              <a:t> </a:t>
            </a:r>
            <a:r>
              <a:rPr lang="en-US" sz="4400" dirty="0" smtClean="0">
                <a:latin typeface="Baskerville Old Face" pitchFamily="18" charset="0"/>
              </a:rPr>
              <a:t>                           =IF(AND(Z8&gt;-5), "VERY HIGH", IF(AND(Z8&gt;=4), "HIGH",IF(AND(Z8&gt;=3), "MED","LOW")))</a:t>
            </a:r>
            <a:endParaRPr lang="en-US" sz="4400" dirty="0">
              <a:latin typeface="Baskerville Old Face" pitchFamily="18" charset="0"/>
            </a:endParaRPr>
          </a:p>
        </p:txBody>
      </p:sp>
      <p:sp>
        <p:nvSpPr>
          <p:cNvPr id="2" name="Title 1"/>
          <p:cNvSpPr>
            <a:spLocks noGrp="1"/>
          </p:cNvSpPr>
          <p:nvPr>
            <p:ph type="title"/>
          </p:nvPr>
        </p:nvSpPr>
        <p:spPr/>
        <p:txBody>
          <a:bodyPr>
            <a:noAutofit/>
          </a:bodyPr>
          <a:lstStyle/>
          <a:p>
            <a:r>
              <a:rPr lang="en-US" sz="7200" dirty="0" smtClean="0">
                <a:latin typeface="Baskerville Old Face" pitchFamily="18" charset="0"/>
              </a:rPr>
              <a:t>RESULT</a:t>
            </a:r>
            <a:endParaRPr lang="en-US" sz="7200" dirty="0">
              <a:latin typeface="Baskerville Old Face"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Autofit/>
          </a:bodyPr>
          <a:lstStyle/>
          <a:p>
            <a:r>
              <a:rPr lang="en-US" sz="2800" dirty="0" smtClean="0">
                <a:latin typeface="Baskerville Old Face" pitchFamily="18" charset="0"/>
              </a:rPr>
              <a:t>The implementation of an employee performance analysis solution using Excel represents a significant advancement in how organizations like XYZ Corporation can manage and optimize their workforce. By leveraging the familiar and versatile capabilities of Excel, this solution offers a cost-effective, scalable, and highly customizable tool that meets the unique needs of various departments and roles. In conclusion, the Excel-based employee performance analysis tool is a powerful asset that transforms performance management from a reactive task into a proactive, strategic function</a:t>
            </a:r>
            <a:endParaRPr lang="en-US" sz="2800" dirty="0">
              <a:latin typeface="Baskerville Old Face" pitchFamily="18" charset="0"/>
            </a:endParaRPr>
          </a:p>
        </p:txBody>
      </p:sp>
      <p:sp>
        <p:nvSpPr>
          <p:cNvPr id="2" name="Title 1"/>
          <p:cNvSpPr>
            <a:spLocks noGrp="1"/>
          </p:cNvSpPr>
          <p:nvPr>
            <p:ph type="title"/>
          </p:nvPr>
        </p:nvSpPr>
        <p:spPr/>
        <p:txBody>
          <a:bodyPr>
            <a:normAutofit/>
          </a:bodyPr>
          <a:lstStyle/>
          <a:p>
            <a:r>
              <a:rPr lang="en-US" sz="6600" dirty="0" smtClean="0">
                <a:latin typeface="Baskerville Old Face" pitchFamily="18" charset="0"/>
              </a:rPr>
              <a:t>CONCLUSION</a:t>
            </a:r>
            <a:endParaRPr lang="en-US" sz="6600" dirty="0">
              <a:latin typeface="Baskerville Old Face"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600" dirty="0" smtClean="0">
                <a:latin typeface="Baskerville Old Face" pitchFamily="18" charset="0"/>
              </a:rPr>
              <a:t>EMPLOYEE PERFORMANCE ANALYSIS USING EXCEL</a:t>
            </a:r>
            <a:endParaRPr lang="en-US" sz="6600" dirty="0">
              <a:latin typeface="Baskerville Old Face" pitchFamily="18" charset="0"/>
            </a:endParaRPr>
          </a:p>
        </p:txBody>
      </p:sp>
      <p:sp>
        <p:nvSpPr>
          <p:cNvPr id="2" name="Title 1"/>
          <p:cNvSpPr>
            <a:spLocks noGrp="1"/>
          </p:cNvSpPr>
          <p:nvPr>
            <p:ph type="title"/>
          </p:nvPr>
        </p:nvSpPr>
        <p:spPr/>
        <p:txBody>
          <a:bodyPr>
            <a:normAutofit/>
          </a:bodyPr>
          <a:lstStyle/>
          <a:p>
            <a:r>
              <a:rPr lang="en-US" sz="6600" dirty="0" smtClean="0"/>
              <a:t>PROJECT TITLE </a:t>
            </a:r>
            <a:endParaRPr lang="en-US"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3600" dirty="0" smtClean="0">
                <a:latin typeface="Baskerville Old Face" pitchFamily="18" charset="0"/>
              </a:rPr>
              <a:t>Problem Statement</a:t>
            </a:r>
          </a:p>
          <a:p>
            <a:r>
              <a:rPr lang="en-US" sz="3600" dirty="0" smtClean="0">
                <a:latin typeface="Baskerville Old Face" pitchFamily="18" charset="0"/>
              </a:rPr>
              <a:t>Project Overview</a:t>
            </a:r>
          </a:p>
          <a:p>
            <a:r>
              <a:rPr lang="en-US" sz="3600" dirty="0" smtClean="0">
                <a:latin typeface="Baskerville Old Face" pitchFamily="18" charset="0"/>
              </a:rPr>
              <a:t>End Users</a:t>
            </a:r>
          </a:p>
          <a:p>
            <a:r>
              <a:rPr lang="en-US" sz="3600" dirty="0" smtClean="0">
                <a:latin typeface="Baskerville Old Face" pitchFamily="18" charset="0"/>
              </a:rPr>
              <a:t>Our Solution and Proposition</a:t>
            </a:r>
          </a:p>
          <a:p>
            <a:r>
              <a:rPr lang="en-US" sz="3600" dirty="0" smtClean="0">
                <a:latin typeface="Baskerville Old Face" pitchFamily="18" charset="0"/>
              </a:rPr>
              <a:t>Dataset Description</a:t>
            </a:r>
          </a:p>
          <a:p>
            <a:r>
              <a:rPr lang="en-US" sz="3600" dirty="0" err="1" smtClean="0">
                <a:latin typeface="Baskerville Old Face" pitchFamily="18" charset="0"/>
              </a:rPr>
              <a:t>Modelling</a:t>
            </a:r>
            <a:r>
              <a:rPr lang="en-US" sz="3600" dirty="0" smtClean="0">
                <a:latin typeface="Baskerville Old Face" pitchFamily="18" charset="0"/>
              </a:rPr>
              <a:t> Approach</a:t>
            </a:r>
          </a:p>
          <a:p>
            <a:r>
              <a:rPr lang="en-US" sz="3600" dirty="0" smtClean="0">
                <a:latin typeface="Baskerville Old Face" pitchFamily="18" charset="0"/>
              </a:rPr>
              <a:t>Results and Discussion</a:t>
            </a:r>
          </a:p>
          <a:p>
            <a:r>
              <a:rPr lang="en-US" sz="3600" dirty="0" smtClean="0">
                <a:latin typeface="Baskerville Old Face" pitchFamily="18" charset="0"/>
              </a:rPr>
              <a:t>Conclusion</a:t>
            </a:r>
            <a:endParaRPr lang="en-US" sz="3600" dirty="0">
              <a:latin typeface="Baskerville Old Face" pitchFamily="18" charset="0"/>
            </a:endParaRPr>
          </a:p>
        </p:txBody>
      </p:sp>
      <p:sp>
        <p:nvSpPr>
          <p:cNvPr id="2" name="Title 1"/>
          <p:cNvSpPr>
            <a:spLocks noGrp="1"/>
          </p:cNvSpPr>
          <p:nvPr>
            <p:ph type="title"/>
          </p:nvPr>
        </p:nvSpPr>
        <p:spPr/>
        <p:txBody>
          <a:bodyPr>
            <a:noAutofit/>
          </a:bodyPr>
          <a:lstStyle/>
          <a:p>
            <a:r>
              <a:rPr lang="en-US" sz="8000" dirty="0" smtClean="0">
                <a:latin typeface="Baskerville Old Face" pitchFamily="18" charset="0"/>
              </a:rPr>
              <a:t>AGENDA</a:t>
            </a:r>
            <a:endParaRPr lang="en-US" sz="8000" dirty="0">
              <a:latin typeface="Baskerville Old Fac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latin typeface="Baskerville Old Face" pitchFamily="18" charset="0"/>
              </a:rPr>
              <a:t>The HR department of XYZ Corporation is facing challenges in effectively analyzing and monitoring employee performance across different departments. The current manual method of assessing performance is time-consuming, prone to errors, and does not provide a comprehensive view of employee productivity, strengths, and areas for </a:t>
            </a:r>
            <a:r>
              <a:rPr lang="en-US" sz="2800" dirty="0" err="1" smtClean="0">
                <a:latin typeface="Baskerville Old Face" pitchFamily="18" charset="0"/>
              </a:rPr>
              <a:t>improvement.The</a:t>
            </a:r>
            <a:r>
              <a:rPr lang="en-US" sz="2800" dirty="0" smtClean="0">
                <a:latin typeface="Baskerville Old Face" pitchFamily="18" charset="0"/>
              </a:rPr>
              <a:t> objective is to develop an Excel-based solution that allows HR managers to Track Key Performance Indicators (KPIs), Analyze Performance Trends, Automate Data Entry and Reporting.</a:t>
            </a:r>
            <a:endParaRPr lang="en-US" sz="2800" dirty="0">
              <a:latin typeface="Baskerville Old Face" pitchFamily="18" charset="0"/>
            </a:endParaRPr>
          </a:p>
        </p:txBody>
      </p:sp>
      <p:sp>
        <p:nvSpPr>
          <p:cNvPr id="2" name="Title 1"/>
          <p:cNvSpPr>
            <a:spLocks noGrp="1"/>
          </p:cNvSpPr>
          <p:nvPr>
            <p:ph type="title"/>
          </p:nvPr>
        </p:nvSpPr>
        <p:spPr/>
        <p:txBody>
          <a:bodyPr>
            <a:normAutofit/>
          </a:bodyPr>
          <a:lstStyle/>
          <a:p>
            <a:r>
              <a:rPr lang="en-US" sz="5400" dirty="0" smtClean="0">
                <a:latin typeface="Baskerville Old Face" pitchFamily="18" charset="0"/>
              </a:rPr>
              <a:t>PROBLEM STATEMENT </a:t>
            </a:r>
            <a:endParaRPr lang="en-US" sz="5400" dirty="0">
              <a:latin typeface="Baskerville Old Face"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3600" dirty="0" smtClean="0">
                <a:latin typeface="Baskerville Old Face" pitchFamily="18" charset="0"/>
              </a:rPr>
              <a:t>The primary objective of this project is to design and implement an Excel-based solution that streamlines the process of analyzing and monitoring employee performance at XYZ Corporation. The tool will enable HR managers to efficiently assess employee productivity, identify top performers, detect underperformance, and support strategic HR decision-making.</a:t>
            </a:r>
            <a:endParaRPr lang="en-US" sz="3600" dirty="0">
              <a:latin typeface="Baskerville Old Face" pitchFamily="18" charset="0"/>
            </a:endParaRPr>
          </a:p>
        </p:txBody>
      </p:sp>
      <p:sp>
        <p:nvSpPr>
          <p:cNvPr id="2" name="Title 1"/>
          <p:cNvSpPr>
            <a:spLocks noGrp="1"/>
          </p:cNvSpPr>
          <p:nvPr>
            <p:ph type="title"/>
          </p:nvPr>
        </p:nvSpPr>
        <p:spPr/>
        <p:txBody>
          <a:bodyPr>
            <a:normAutofit/>
          </a:bodyPr>
          <a:lstStyle/>
          <a:p>
            <a:r>
              <a:rPr lang="en-US" sz="5400" dirty="0" smtClean="0">
                <a:latin typeface="Baskerville Old Face" pitchFamily="18" charset="0"/>
              </a:rPr>
              <a:t>PROJECT OVERVIEW</a:t>
            </a:r>
            <a:endParaRPr lang="en-US" sz="5400" dirty="0">
              <a:latin typeface="Baskerville Old Face"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600" dirty="0" smtClean="0">
                <a:latin typeface="Baskerville Old Face" pitchFamily="18" charset="0"/>
              </a:rPr>
              <a:t>The end users for an employee performance analysis tool using Excel would typically include the following:</a:t>
            </a:r>
          </a:p>
          <a:p>
            <a:r>
              <a:rPr lang="en-US" sz="2600" dirty="0" smtClean="0">
                <a:latin typeface="Baskerville Old Face" pitchFamily="18" charset="0"/>
              </a:rPr>
              <a:t>HR </a:t>
            </a:r>
            <a:r>
              <a:rPr lang="en-US" sz="2600" dirty="0" err="1" smtClean="0">
                <a:latin typeface="Baskerville Old Face" pitchFamily="18" charset="0"/>
              </a:rPr>
              <a:t>Managers:Primary</a:t>
            </a:r>
            <a:r>
              <a:rPr lang="en-US" sz="2600" dirty="0" smtClean="0">
                <a:latin typeface="Baskerville Old Face" pitchFamily="18" charset="0"/>
              </a:rPr>
              <a:t> users responsible for monitoring employee performance, generating reports, and making decisions on promotions, rewards, and performance improvement plans.</a:t>
            </a:r>
          </a:p>
          <a:p>
            <a:r>
              <a:rPr lang="en-US" sz="2600" dirty="0" smtClean="0">
                <a:latin typeface="Baskerville Old Face" pitchFamily="18" charset="0"/>
              </a:rPr>
              <a:t>Team Leaders/</a:t>
            </a:r>
            <a:r>
              <a:rPr lang="en-US" sz="2600" dirty="0" err="1" smtClean="0">
                <a:latin typeface="Baskerville Old Face" pitchFamily="18" charset="0"/>
              </a:rPr>
              <a:t>Supervisors:Access</a:t>
            </a:r>
            <a:r>
              <a:rPr lang="en-US" sz="2600" dirty="0" smtClean="0">
                <a:latin typeface="Baskerville Old Face" pitchFamily="18" charset="0"/>
              </a:rPr>
              <a:t> performance data to provide feedback, guide professional development, and manage daily team operations effectively.</a:t>
            </a:r>
          </a:p>
          <a:p>
            <a:r>
              <a:rPr lang="en-US" sz="2600" dirty="0" smtClean="0">
                <a:latin typeface="Baskerville Old Face" pitchFamily="18" charset="0"/>
              </a:rPr>
              <a:t>IT Support </a:t>
            </a:r>
            <a:r>
              <a:rPr lang="en-US" sz="2600" dirty="0" err="1" smtClean="0">
                <a:latin typeface="Baskerville Old Face" pitchFamily="18" charset="0"/>
              </a:rPr>
              <a:t>Staff:Provide</a:t>
            </a:r>
            <a:r>
              <a:rPr lang="en-US" sz="2600" dirty="0" smtClean="0">
                <a:latin typeface="Baskerville Old Face" pitchFamily="18" charset="0"/>
              </a:rPr>
              <a:t> technical assistance in integrating data sources and ensuring the Excel tool functions smoothly.</a:t>
            </a:r>
            <a:endParaRPr lang="en-US" sz="2600" dirty="0">
              <a:latin typeface="Baskerville Old Face" pitchFamily="18" charset="0"/>
            </a:endParaRPr>
          </a:p>
        </p:txBody>
      </p:sp>
      <p:sp>
        <p:nvSpPr>
          <p:cNvPr id="2" name="Title 1"/>
          <p:cNvSpPr>
            <a:spLocks noGrp="1"/>
          </p:cNvSpPr>
          <p:nvPr>
            <p:ph type="title"/>
          </p:nvPr>
        </p:nvSpPr>
        <p:spPr/>
        <p:txBody>
          <a:bodyPr>
            <a:normAutofit/>
          </a:bodyPr>
          <a:lstStyle/>
          <a:p>
            <a:r>
              <a:rPr lang="en-US" sz="4800" dirty="0" smtClean="0">
                <a:latin typeface="Baskerville Old Face" pitchFamily="18" charset="0"/>
              </a:rPr>
              <a:t>WHO ARE THE END USERS</a:t>
            </a:r>
            <a:endParaRPr lang="en-US" sz="4800" dirty="0">
              <a:latin typeface="Baskerville Old Face"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a:t>
            </a:r>
            <a:r>
              <a:rPr lang="en-US" sz="2400" dirty="0" smtClean="0"/>
              <a:t>he solution involves creating a comprehensive, Excel-based system that automates and simplifies the process of analyzing employee performance. This system includes:</a:t>
            </a:r>
          </a:p>
          <a:p>
            <a:r>
              <a:rPr lang="en-US" sz="2400" dirty="0" smtClean="0"/>
              <a:t>Centralized Data Management: Consolidates employee performance data from various sources into a single Excel workbook.</a:t>
            </a:r>
          </a:p>
          <a:p>
            <a:r>
              <a:rPr lang="en-US" sz="2400" dirty="0" smtClean="0"/>
              <a:t>Customizable KPI </a:t>
            </a:r>
            <a:r>
              <a:rPr lang="en-US" sz="2400" dirty="0" err="1" smtClean="0"/>
              <a:t>Framework:Defines</a:t>
            </a:r>
            <a:r>
              <a:rPr lang="en-US" sz="2400" dirty="0" smtClean="0"/>
              <a:t> and calculates key performance indicators (KPIs) tailored to different job roles and departments</a:t>
            </a:r>
          </a:p>
          <a:p>
            <a:r>
              <a:rPr lang="en-US" sz="2400" dirty="0" smtClean="0"/>
              <a:t>Comparative Analysis </a:t>
            </a:r>
            <a:r>
              <a:rPr lang="en-US" sz="2400" dirty="0" err="1" smtClean="0"/>
              <a:t>Tools:Enables</a:t>
            </a:r>
            <a:r>
              <a:rPr lang="en-US" sz="2400" dirty="0" smtClean="0"/>
              <a:t> easy comparison of performance across different teams, departments, or time periods.</a:t>
            </a:r>
            <a:endParaRPr lang="en-US" sz="2400" dirty="0"/>
          </a:p>
        </p:txBody>
      </p:sp>
      <p:sp>
        <p:nvSpPr>
          <p:cNvPr id="2" name="Title 1"/>
          <p:cNvSpPr>
            <a:spLocks noGrp="1"/>
          </p:cNvSpPr>
          <p:nvPr>
            <p:ph type="title"/>
          </p:nvPr>
        </p:nvSpPr>
        <p:spPr/>
        <p:txBody>
          <a:bodyPr>
            <a:noAutofit/>
          </a:bodyPr>
          <a:lstStyle/>
          <a:p>
            <a:r>
              <a:rPr lang="en-US" sz="4000" dirty="0" smtClean="0">
                <a:latin typeface="Baskerville Old Face" pitchFamily="18" charset="0"/>
              </a:rPr>
              <a:t>OUR SOLUTION AND ITS VALUE PROPOSITIONS</a:t>
            </a:r>
            <a:endParaRPr lang="en-US" sz="4000" dirty="0">
              <a:latin typeface="Baskerville Old Face"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z="3300" dirty="0" smtClean="0">
                <a:latin typeface="Baskerville Old Face" pitchFamily="18" charset="0"/>
              </a:rPr>
              <a:t>Efficiency </a:t>
            </a:r>
            <a:r>
              <a:rPr lang="en-US" sz="3300" dirty="0" err="1" smtClean="0">
                <a:latin typeface="Baskerville Old Face" pitchFamily="18" charset="0"/>
              </a:rPr>
              <a:t>Gains:Automates</a:t>
            </a:r>
            <a:r>
              <a:rPr lang="en-US" sz="3300" dirty="0" smtClean="0">
                <a:latin typeface="Baskerville Old Face" pitchFamily="18" charset="0"/>
              </a:rPr>
              <a:t> routine tasks like data collection and report generation, significantly reducing the time and effort required to analyze employee performance.</a:t>
            </a:r>
          </a:p>
          <a:p>
            <a:r>
              <a:rPr lang="en-US" sz="3300" dirty="0" smtClean="0">
                <a:latin typeface="Baskerville Old Face" pitchFamily="18" charset="0"/>
              </a:rPr>
              <a:t>Enhanced Decision-</a:t>
            </a:r>
            <a:r>
              <a:rPr lang="en-US" sz="3300" dirty="0" err="1" smtClean="0">
                <a:latin typeface="Baskerville Old Face" pitchFamily="18" charset="0"/>
              </a:rPr>
              <a:t>Making:Provides</a:t>
            </a:r>
            <a:r>
              <a:rPr lang="en-US" sz="3300" dirty="0" smtClean="0">
                <a:latin typeface="Baskerville Old Face" pitchFamily="18" charset="0"/>
              </a:rPr>
              <a:t> HR managers and executives with actionable insights derived from data, enabling more informed and timely decisions regarding workforce management.</a:t>
            </a:r>
          </a:p>
          <a:p>
            <a:r>
              <a:rPr lang="en-US" sz="3300" dirty="0" smtClean="0">
                <a:latin typeface="Baskerville Old Face" pitchFamily="18" charset="0"/>
              </a:rPr>
              <a:t>Improved </a:t>
            </a:r>
            <a:r>
              <a:rPr lang="en-US" sz="3300" dirty="0" err="1" smtClean="0">
                <a:latin typeface="Baskerville Old Face" pitchFamily="18" charset="0"/>
              </a:rPr>
              <a:t>Accuracy:Ensures</a:t>
            </a:r>
            <a:r>
              <a:rPr lang="en-US" sz="3300" dirty="0" smtClean="0">
                <a:latin typeface="Baskerville Old Face" pitchFamily="18" charset="0"/>
              </a:rPr>
              <a:t> consistent and objective performance evaluations through standardized KPIs and formulas, minimizing human error and bias.</a:t>
            </a:r>
          </a:p>
          <a:p>
            <a:endParaRPr lang="en-US" dirty="0"/>
          </a:p>
        </p:txBody>
      </p:sp>
      <p:sp>
        <p:nvSpPr>
          <p:cNvPr id="2" name="Title 1"/>
          <p:cNvSpPr>
            <a:spLocks noGrp="1"/>
          </p:cNvSpPr>
          <p:nvPr>
            <p:ph type="title"/>
          </p:nvPr>
        </p:nvSpPr>
        <p:spPr/>
        <p:txBody>
          <a:bodyPr>
            <a:normAutofit/>
          </a:bodyPr>
          <a:lstStyle/>
          <a:p>
            <a:r>
              <a:rPr lang="en-US" sz="5400" dirty="0" smtClean="0">
                <a:latin typeface="Baskerville Old Face" pitchFamily="18" charset="0"/>
              </a:rPr>
              <a:t>VALUE PROPOSITIONS</a:t>
            </a:r>
            <a:endParaRPr lang="en-US" sz="5400" dirty="0">
              <a:latin typeface="Baskerville Old Face"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smtClean="0">
                <a:latin typeface="Baskerville Old Face" pitchFamily="18" charset="0"/>
              </a:rPr>
              <a:t>Employee data set taken from the </a:t>
            </a:r>
            <a:r>
              <a:rPr lang="en-US" sz="2400" dirty="0" err="1" smtClean="0">
                <a:latin typeface="Baskerville Old Face" pitchFamily="18" charset="0"/>
              </a:rPr>
              <a:t>KAGGLE.In</a:t>
            </a:r>
            <a:r>
              <a:rPr lang="en-US" sz="2400" dirty="0" smtClean="0">
                <a:latin typeface="Baskerville Old Face" pitchFamily="18" charset="0"/>
              </a:rPr>
              <a:t> dataset, out of 26 data I took only 9 features out of </a:t>
            </a:r>
            <a:r>
              <a:rPr lang="en-US" sz="2400" dirty="0" err="1" smtClean="0">
                <a:latin typeface="Baskerville Old Face" pitchFamily="18" charset="0"/>
              </a:rPr>
              <a:t>it.The</a:t>
            </a:r>
            <a:r>
              <a:rPr lang="en-US" sz="2400" dirty="0" smtClean="0">
                <a:latin typeface="Baskerville Old Face" pitchFamily="18" charset="0"/>
              </a:rPr>
              <a:t> selected 10 features are listed below:</a:t>
            </a:r>
          </a:p>
          <a:p>
            <a:r>
              <a:rPr lang="en-US" sz="2400" dirty="0" smtClean="0">
                <a:latin typeface="Baskerville Old Face" pitchFamily="18" charset="0"/>
              </a:rPr>
              <a:t> Employee ID</a:t>
            </a:r>
            <a:br>
              <a:rPr lang="en-US" sz="2400" dirty="0" smtClean="0">
                <a:latin typeface="Baskerville Old Face" pitchFamily="18" charset="0"/>
              </a:rPr>
            </a:br>
            <a:r>
              <a:rPr lang="en-US" sz="2400" dirty="0" smtClean="0">
                <a:latin typeface="Baskerville Old Face" pitchFamily="18" charset="0"/>
              </a:rPr>
              <a:t>First name</a:t>
            </a:r>
            <a:br>
              <a:rPr lang="en-US" sz="2400" dirty="0" smtClean="0">
                <a:latin typeface="Baskerville Old Face" pitchFamily="18" charset="0"/>
              </a:rPr>
            </a:br>
            <a:r>
              <a:rPr lang="en-US" sz="2400" dirty="0" smtClean="0">
                <a:latin typeface="Baskerville Old Face" pitchFamily="18" charset="0"/>
              </a:rPr>
              <a:t> Last name</a:t>
            </a:r>
          </a:p>
          <a:p>
            <a:r>
              <a:rPr lang="en-US" sz="2400" dirty="0" smtClean="0">
                <a:latin typeface="Baskerville Old Face" pitchFamily="18" charset="0"/>
              </a:rPr>
              <a:t> Business unit</a:t>
            </a:r>
          </a:p>
          <a:p>
            <a:r>
              <a:rPr lang="en-US" sz="2400" dirty="0" smtClean="0">
                <a:latin typeface="Baskerville Old Face" pitchFamily="18" charset="0"/>
              </a:rPr>
              <a:t>Employee Type</a:t>
            </a:r>
          </a:p>
          <a:p>
            <a:r>
              <a:rPr lang="en-US" sz="2400" dirty="0" smtClean="0">
                <a:latin typeface="Baskerville Old Face" pitchFamily="18" charset="0"/>
              </a:rPr>
              <a:t>Employee Status</a:t>
            </a:r>
          </a:p>
          <a:p>
            <a:r>
              <a:rPr lang="en-US" sz="2400" dirty="0" smtClean="0">
                <a:latin typeface="Baskerville Old Face" pitchFamily="18" charset="0"/>
              </a:rPr>
              <a:t>Employee classification type</a:t>
            </a:r>
          </a:p>
          <a:p>
            <a:r>
              <a:rPr lang="en-US" sz="2400" dirty="0" smtClean="0">
                <a:latin typeface="Baskerville Old Face" pitchFamily="18" charset="0"/>
              </a:rPr>
              <a:t> Gender Code</a:t>
            </a:r>
          </a:p>
          <a:p>
            <a:r>
              <a:rPr lang="en-US" sz="2400" dirty="0" smtClean="0">
                <a:latin typeface="Baskerville Old Face" pitchFamily="18" charset="0"/>
              </a:rPr>
              <a:t> Performance Score</a:t>
            </a:r>
          </a:p>
          <a:p>
            <a:r>
              <a:rPr lang="en-US" sz="2400" dirty="0" smtClean="0">
                <a:latin typeface="Baskerville Old Face" pitchFamily="18" charset="0"/>
              </a:rPr>
              <a:t> Current employee rating</a:t>
            </a:r>
            <a:endParaRPr lang="en-US" sz="2400" dirty="0">
              <a:latin typeface="Baskerville Old Face" pitchFamily="18" charset="0"/>
            </a:endParaRPr>
          </a:p>
        </p:txBody>
      </p:sp>
      <p:sp>
        <p:nvSpPr>
          <p:cNvPr id="2" name="Title 1"/>
          <p:cNvSpPr>
            <a:spLocks noGrp="1"/>
          </p:cNvSpPr>
          <p:nvPr>
            <p:ph type="title"/>
          </p:nvPr>
        </p:nvSpPr>
        <p:spPr/>
        <p:txBody>
          <a:bodyPr>
            <a:normAutofit/>
          </a:bodyPr>
          <a:lstStyle/>
          <a:p>
            <a:r>
              <a:rPr lang="en-US" sz="5400" dirty="0" smtClean="0">
                <a:latin typeface="Baskerville Old Face" pitchFamily="18" charset="0"/>
              </a:rPr>
              <a:t>DATASET DESCRIPTION</a:t>
            </a:r>
            <a:endParaRPr lang="en-US" sz="5400" dirty="0">
              <a:latin typeface="Baskerville Old Face"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51</TotalTime>
  <Words>741</Words>
  <Application>Microsoft Office PowerPoint</Application>
  <PresentationFormat>On-screen Show (4:3)</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EMPLYOEE DATA ANALYSIS USING EXCEL </vt:lpstr>
      <vt:lpstr>PROJECT TITLE </vt:lpstr>
      <vt:lpstr>AGENDA</vt:lpstr>
      <vt:lpstr>PROBLEM STATEMENT </vt:lpstr>
      <vt:lpstr>PROJECT OVERVIEW</vt:lpstr>
      <vt:lpstr>WHO ARE THE END USERS</vt:lpstr>
      <vt:lpstr>OUR SOLUTION AND ITS VALUE PROPOSITIONS</vt:lpstr>
      <vt:lpstr>VALUE PROPOSITIONS</vt:lpstr>
      <vt:lpstr>DATASET DESCRIPTION</vt:lpstr>
      <vt:lpstr>THE “WOW” IN OUR SOLUTION</vt:lpstr>
      <vt:lpstr>MODELLING</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EMPLYOEE DATA ANALYSIS USING EXCEL </dc:title>
  <dc:creator>daksh</dc:creator>
  <cp:lastModifiedBy>daksh</cp:lastModifiedBy>
  <cp:revision>1</cp:revision>
  <dcterms:created xsi:type="dcterms:W3CDTF">2024-08-31T13:44:33Z</dcterms:created>
  <dcterms:modified xsi:type="dcterms:W3CDTF">2024-08-31T14:36:15Z</dcterms:modified>
</cp:coreProperties>
</file>