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78" r:id="rId5"/>
    <p:sldId id="277" r:id="rId6"/>
    <p:sldId id="297" r:id="rId7"/>
    <p:sldId id="276" r:id="rId8"/>
    <p:sldId id="275" r:id="rId9"/>
    <p:sldId id="274" r:id="rId10"/>
    <p:sldId id="273" r:id="rId11"/>
    <p:sldId id="272" r:id="rId12"/>
    <p:sldId id="271" r:id="rId13"/>
    <p:sldId id="270" r:id="rId14"/>
    <p:sldId id="295" r:id="rId15"/>
    <p:sldId id="269" r:id="rId16"/>
    <p:sldId id="268" r:id="rId17"/>
    <p:sldId id="279" r:id="rId18"/>
    <p:sldId id="267" r:id="rId19"/>
    <p:sldId id="266" r:id="rId20"/>
    <p:sldId id="265" r:id="rId21"/>
    <p:sldId id="284" r:id="rId22"/>
    <p:sldId id="298" r:id="rId23"/>
    <p:sldId id="280" r:id="rId24"/>
    <p:sldId id="287" r:id="rId25"/>
    <p:sldId id="283" r:id="rId26"/>
    <p:sldId id="281"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5C6D5-59D8-45F7-933F-4AE81839BD2F}"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9CCDBAF-6604-42D2-89D1-4F3C893277F0}">
      <dgm:prSet phldr="0"/>
      <dgm:spPr/>
      <dgm:t>
        <a:bodyPr/>
        <a:lstStyle/>
        <a:p>
          <a:pPr rtl="0"/>
          <a:r>
            <a:rPr lang="en-GB"/>
            <a:t>Sepsis is a life-threatening clinical condition that happens when the patient’s body has an excessive reaction to an infection and should be treated in short span of time(possibly in few hours sometimes).</a:t>
          </a:r>
          <a:endParaRPr lang="en-US"/>
        </a:p>
      </dgm:t>
    </dgm:pt>
    <dgm:pt modelId="{830D4476-CF94-4384-86E4-A7E8B7BC8A1E}" type="parTrans" cxnId="{744E3620-8D4B-4A00-A88E-8BB4811345EA}">
      <dgm:prSet/>
      <dgm:spPr/>
    </dgm:pt>
    <dgm:pt modelId="{FFC2C442-104E-4DD9-A5B0-481AB18093CC}" type="sibTrans" cxnId="{744E3620-8D4B-4A00-A88E-8BB4811345EA}">
      <dgm:prSet/>
      <dgm:spPr/>
      <dgm:t>
        <a:bodyPr/>
        <a:lstStyle/>
        <a:p>
          <a:endParaRPr lang="en-GB"/>
        </a:p>
      </dgm:t>
    </dgm:pt>
    <dgm:pt modelId="{EC69B9F8-D056-4442-91C3-8C0738B2B9BA}">
      <dgm:prSet phldr="0"/>
      <dgm:spPr/>
      <dgm:t>
        <a:bodyPr/>
        <a:lstStyle/>
        <a:p>
          <a:r>
            <a:rPr lang="en-GB" dirty="0"/>
            <a:t>Due to the urgency of sepsis, doctors and physicians often do not have enough time to perform laboratory tests and analyses to help them forecast the consequences of the sepsis episode. </a:t>
          </a:r>
          <a:endParaRPr lang="en-US" dirty="0"/>
        </a:p>
      </dgm:t>
    </dgm:pt>
    <dgm:pt modelId="{A088E47A-AC6F-4944-B365-6E6FD648F265}" type="parTrans" cxnId="{54FB804D-A138-4850-AC91-FDE8BD7AC73D}">
      <dgm:prSet/>
      <dgm:spPr/>
    </dgm:pt>
    <dgm:pt modelId="{F2F93312-7E7B-4ECC-9D23-329ADC2F27F2}" type="sibTrans" cxnId="{54FB804D-A138-4850-AC91-FDE8BD7AC73D}">
      <dgm:prSet/>
      <dgm:spPr/>
      <dgm:t>
        <a:bodyPr/>
        <a:lstStyle/>
        <a:p>
          <a:endParaRPr lang="en-GB"/>
        </a:p>
      </dgm:t>
    </dgm:pt>
    <dgm:pt modelId="{DD17E87A-5586-450E-B3E9-D013275BF49D}">
      <dgm:prSet phldr="0"/>
      <dgm:spPr/>
      <dgm:t>
        <a:bodyPr/>
        <a:lstStyle/>
        <a:p>
          <a:pPr rtl="0"/>
          <a:r>
            <a:rPr lang="en-GB"/>
            <a:t>In this context, machine learning can provide a fast computational prediction of sepsis severity, patient survival, and sequential organ failure by just analysing the </a:t>
          </a:r>
          <a:r>
            <a:rPr lang="en-GB">
              <a:latin typeface="Calibri Light" panose="020F0302020204030204"/>
            </a:rPr>
            <a:t>vital signs </a:t>
          </a:r>
          <a:r>
            <a:rPr lang="en-GB"/>
            <a:t>of the patients.</a:t>
          </a:r>
          <a:endParaRPr lang="en-US"/>
        </a:p>
      </dgm:t>
    </dgm:pt>
    <dgm:pt modelId="{C8492094-2A4E-49DA-984F-DA18547D1D90}" type="parTrans" cxnId="{FA91C643-E5B3-4233-8C3E-485C6597CDE3}">
      <dgm:prSet/>
      <dgm:spPr/>
    </dgm:pt>
    <dgm:pt modelId="{AFA35696-9EE8-43E2-A9FE-D05742DD5EB0}" type="sibTrans" cxnId="{FA91C643-E5B3-4233-8C3E-485C6597CDE3}">
      <dgm:prSet/>
      <dgm:spPr/>
      <dgm:t>
        <a:bodyPr/>
        <a:lstStyle/>
        <a:p>
          <a:endParaRPr lang="en-GB"/>
        </a:p>
      </dgm:t>
    </dgm:pt>
    <dgm:pt modelId="{28F11F8B-F6B1-4F62-A7BC-7369BB842550}" type="pres">
      <dgm:prSet presAssocID="{2B95C6D5-59D8-45F7-933F-4AE81839BD2F}" presName="linear" presStyleCnt="0">
        <dgm:presLayoutVars>
          <dgm:animLvl val="lvl"/>
          <dgm:resizeHandles val="exact"/>
        </dgm:presLayoutVars>
      </dgm:prSet>
      <dgm:spPr/>
    </dgm:pt>
    <dgm:pt modelId="{8991C813-07D4-4285-8512-585F66362003}" type="pres">
      <dgm:prSet presAssocID="{C9CCDBAF-6604-42D2-89D1-4F3C893277F0}" presName="parentText" presStyleLbl="node1" presStyleIdx="0" presStyleCnt="3">
        <dgm:presLayoutVars>
          <dgm:chMax val="0"/>
          <dgm:bulletEnabled val="1"/>
        </dgm:presLayoutVars>
      </dgm:prSet>
      <dgm:spPr/>
    </dgm:pt>
    <dgm:pt modelId="{64932D1C-2AD3-407C-96AE-2105D7FC1DE0}" type="pres">
      <dgm:prSet presAssocID="{FFC2C442-104E-4DD9-A5B0-481AB18093CC}" presName="spacer" presStyleCnt="0"/>
      <dgm:spPr/>
    </dgm:pt>
    <dgm:pt modelId="{305C92EB-F935-4EAC-A197-C5920E8E1C28}" type="pres">
      <dgm:prSet presAssocID="{EC69B9F8-D056-4442-91C3-8C0738B2B9BA}" presName="parentText" presStyleLbl="node1" presStyleIdx="1" presStyleCnt="3">
        <dgm:presLayoutVars>
          <dgm:chMax val="0"/>
          <dgm:bulletEnabled val="1"/>
        </dgm:presLayoutVars>
      </dgm:prSet>
      <dgm:spPr/>
    </dgm:pt>
    <dgm:pt modelId="{F131E68E-4017-4BDE-AD69-B2DEB704A041}" type="pres">
      <dgm:prSet presAssocID="{F2F93312-7E7B-4ECC-9D23-329ADC2F27F2}" presName="spacer" presStyleCnt="0"/>
      <dgm:spPr/>
    </dgm:pt>
    <dgm:pt modelId="{E689281C-1C11-40A8-86D9-5EB172794984}" type="pres">
      <dgm:prSet presAssocID="{DD17E87A-5586-450E-B3E9-D013275BF49D}" presName="parentText" presStyleLbl="node1" presStyleIdx="2" presStyleCnt="3">
        <dgm:presLayoutVars>
          <dgm:chMax val="0"/>
          <dgm:bulletEnabled val="1"/>
        </dgm:presLayoutVars>
      </dgm:prSet>
      <dgm:spPr/>
    </dgm:pt>
  </dgm:ptLst>
  <dgm:cxnLst>
    <dgm:cxn modelId="{31B6570A-13E0-439A-8418-BC99EF333D9C}" type="presOf" srcId="{2B95C6D5-59D8-45F7-933F-4AE81839BD2F}" destId="{28F11F8B-F6B1-4F62-A7BC-7369BB842550}" srcOrd="0" destOrd="0" presId="urn:microsoft.com/office/officeart/2005/8/layout/vList2"/>
    <dgm:cxn modelId="{744E3620-8D4B-4A00-A88E-8BB4811345EA}" srcId="{2B95C6D5-59D8-45F7-933F-4AE81839BD2F}" destId="{C9CCDBAF-6604-42D2-89D1-4F3C893277F0}" srcOrd="0" destOrd="0" parTransId="{830D4476-CF94-4384-86E4-A7E8B7BC8A1E}" sibTransId="{FFC2C442-104E-4DD9-A5B0-481AB18093CC}"/>
    <dgm:cxn modelId="{A5E33738-06A6-404D-BE3F-CA4BA002BE6F}" type="presOf" srcId="{DD17E87A-5586-450E-B3E9-D013275BF49D}" destId="{E689281C-1C11-40A8-86D9-5EB172794984}" srcOrd="0" destOrd="0" presId="urn:microsoft.com/office/officeart/2005/8/layout/vList2"/>
    <dgm:cxn modelId="{FA91C643-E5B3-4233-8C3E-485C6597CDE3}" srcId="{2B95C6D5-59D8-45F7-933F-4AE81839BD2F}" destId="{DD17E87A-5586-450E-B3E9-D013275BF49D}" srcOrd="2" destOrd="0" parTransId="{C8492094-2A4E-49DA-984F-DA18547D1D90}" sibTransId="{AFA35696-9EE8-43E2-A9FE-D05742DD5EB0}"/>
    <dgm:cxn modelId="{54FB804D-A138-4850-AC91-FDE8BD7AC73D}" srcId="{2B95C6D5-59D8-45F7-933F-4AE81839BD2F}" destId="{EC69B9F8-D056-4442-91C3-8C0738B2B9BA}" srcOrd="1" destOrd="0" parTransId="{A088E47A-AC6F-4944-B365-6E6FD648F265}" sibTransId="{F2F93312-7E7B-4ECC-9D23-329ADC2F27F2}"/>
    <dgm:cxn modelId="{4EA78A7B-4895-411F-9D86-284561C7D322}" type="presOf" srcId="{EC69B9F8-D056-4442-91C3-8C0738B2B9BA}" destId="{305C92EB-F935-4EAC-A197-C5920E8E1C28}" srcOrd="0" destOrd="0" presId="urn:microsoft.com/office/officeart/2005/8/layout/vList2"/>
    <dgm:cxn modelId="{CCA82CEA-8A72-44BA-B1B3-BECEEA550E11}" type="presOf" srcId="{C9CCDBAF-6604-42D2-89D1-4F3C893277F0}" destId="{8991C813-07D4-4285-8512-585F66362003}" srcOrd="0" destOrd="0" presId="urn:microsoft.com/office/officeart/2005/8/layout/vList2"/>
    <dgm:cxn modelId="{B4E94E64-4779-48E0-8F53-7D448FFBA371}" type="presParOf" srcId="{28F11F8B-F6B1-4F62-A7BC-7369BB842550}" destId="{8991C813-07D4-4285-8512-585F66362003}" srcOrd="0" destOrd="0" presId="urn:microsoft.com/office/officeart/2005/8/layout/vList2"/>
    <dgm:cxn modelId="{5B886DEE-6F59-4F44-A05B-2D49809596A1}" type="presParOf" srcId="{28F11F8B-F6B1-4F62-A7BC-7369BB842550}" destId="{64932D1C-2AD3-407C-96AE-2105D7FC1DE0}" srcOrd="1" destOrd="0" presId="urn:microsoft.com/office/officeart/2005/8/layout/vList2"/>
    <dgm:cxn modelId="{09D6CB9F-74C1-4A93-BAFA-05C3F14A7E5A}" type="presParOf" srcId="{28F11F8B-F6B1-4F62-A7BC-7369BB842550}" destId="{305C92EB-F935-4EAC-A197-C5920E8E1C28}" srcOrd="2" destOrd="0" presId="urn:microsoft.com/office/officeart/2005/8/layout/vList2"/>
    <dgm:cxn modelId="{D0C27863-504F-4138-A4C2-F2CDC18F399E}" type="presParOf" srcId="{28F11F8B-F6B1-4F62-A7BC-7369BB842550}" destId="{F131E68E-4017-4BDE-AD69-B2DEB704A041}" srcOrd="3" destOrd="0" presId="urn:microsoft.com/office/officeart/2005/8/layout/vList2"/>
    <dgm:cxn modelId="{12BF6434-49AF-4516-AC12-B9338C07572E}" type="presParOf" srcId="{28F11F8B-F6B1-4F62-A7BC-7369BB842550}" destId="{E689281C-1C11-40A8-86D9-5EB17279498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47C272-744E-4AE4-AA35-35B1E3E55FF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09180B-8AB7-4F8A-B887-BF60A415B76D}">
      <dgm:prSet/>
      <dgm:spPr/>
      <dgm:t>
        <a:bodyPr/>
        <a:lstStyle/>
        <a:p>
          <a:pPr>
            <a:lnSpc>
              <a:spcPct val="100000"/>
            </a:lnSpc>
          </a:pPr>
          <a:r>
            <a:rPr lang="en-US" dirty="0"/>
            <a:t>Extract the Data.</a:t>
          </a:r>
        </a:p>
      </dgm:t>
    </dgm:pt>
    <dgm:pt modelId="{DBD363AD-4166-44C6-B0F8-94C8A30C0214}" type="parTrans" cxnId="{0087F842-F29D-4674-A69D-6C501E8E4823}">
      <dgm:prSet/>
      <dgm:spPr/>
      <dgm:t>
        <a:bodyPr/>
        <a:lstStyle/>
        <a:p>
          <a:endParaRPr lang="en-US"/>
        </a:p>
      </dgm:t>
    </dgm:pt>
    <dgm:pt modelId="{0BAEC74A-AB80-4C9A-87C9-82B35FEA4353}" type="sibTrans" cxnId="{0087F842-F29D-4674-A69D-6C501E8E4823}">
      <dgm:prSet/>
      <dgm:spPr/>
      <dgm:t>
        <a:bodyPr/>
        <a:lstStyle/>
        <a:p>
          <a:pPr>
            <a:lnSpc>
              <a:spcPct val="100000"/>
            </a:lnSpc>
          </a:pPr>
          <a:endParaRPr lang="en-US"/>
        </a:p>
      </dgm:t>
    </dgm:pt>
    <dgm:pt modelId="{1653428B-3485-439E-AD47-B5CD37705FF1}">
      <dgm:prSet/>
      <dgm:spPr/>
      <dgm:t>
        <a:bodyPr/>
        <a:lstStyle/>
        <a:p>
          <a:pPr>
            <a:lnSpc>
              <a:spcPct val="100000"/>
            </a:lnSpc>
          </a:pPr>
          <a:r>
            <a:rPr lang="en-US" dirty="0"/>
            <a:t>Transform the Data.</a:t>
          </a:r>
        </a:p>
      </dgm:t>
    </dgm:pt>
    <dgm:pt modelId="{66D96B88-AD6A-4312-8FE1-C3ACE5F05ADC}" type="parTrans" cxnId="{726638FC-4283-4BF6-8B20-622D806E3D05}">
      <dgm:prSet/>
      <dgm:spPr/>
      <dgm:t>
        <a:bodyPr/>
        <a:lstStyle/>
        <a:p>
          <a:endParaRPr lang="en-US"/>
        </a:p>
      </dgm:t>
    </dgm:pt>
    <dgm:pt modelId="{F19870FD-F945-4F23-B851-8609BE419EFA}" type="sibTrans" cxnId="{726638FC-4283-4BF6-8B20-622D806E3D05}">
      <dgm:prSet/>
      <dgm:spPr/>
      <dgm:t>
        <a:bodyPr/>
        <a:lstStyle/>
        <a:p>
          <a:pPr>
            <a:lnSpc>
              <a:spcPct val="100000"/>
            </a:lnSpc>
          </a:pPr>
          <a:endParaRPr lang="en-US"/>
        </a:p>
      </dgm:t>
    </dgm:pt>
    <dgm:pt modelId="{D7E41BEF-5D85-4CE7-A23F-65E720EFBA38}">
      <dgm:prSet/>
      <dgm:spPr/>
      <dgm:t>
        <a:bodyPr/>
        <a:lstStyle/>
        <a:p>
          <a:pPr>
            <a:lnSpc>
              <a:spcPct val="100000"/>
            </a:lnSpc>
          </a:pPr>
          <a:r>
            <a:rPr lang="en-US" dirty="0"/>
            <a:t>Analyse the Data.</a:t>
          </a:r>
        </a:p>
      </dgm:t>
    </dgm:pt>
    <dgm:pt modelId="{256191CE-D17C-40A0-8759-F3C9DDA24473}" type="parTrans" cxnId="{C3922B6A-C9C1-4109-86B6-B76D3322BC12}">
      <dgm:prSet/>
      <dgm:spPr/>
      <dgm:t>
        <a:bodyPr/>
        <a:lstStyle/>
        <a:p>
          <a:endParaRPr lang="en-US"/>
        </a:p>
      </dgm:t>
    </dgm:pt>
    <dgm:pt modelId="{DFB9B7E9-1955-4B83-9D35-B579CBFC3964}" type="sibTrans" cxnId="{C3922B6A-C9C1-4109-86B6-B76D3322BC12}">
      <dgm:prSet/>
      <dgm:spPr/>
      <dgm:t>
        <a:bodyPr/>
        <a:lstStyle/>
        <a:p>
          <a:pPr>
            <a:lnSpc>
              <a:spcPct val="100000"/>
            </a:lnSpc>
          </a:pPr>
          <a:endParaRPr lang="en-US"/>
        </a:p>
      </dgm:t>
    </dgm:pt>
    <dgm:pt modelId="{3F7559BF-BEA3-452A-AA35-B7B6A0F86F1A}">
      <dgm:prSet/>
      <dgm:spPr/>
      <dgm:t>
        <a:bodyPr/>
        <a:lstStyle/>
        <a:p>
          <a:pPr>
            <a:lnSpc>
              <a:spcPct val="100000"/>
            </a:lnSpc>
          </a:pPr>
          <a:r>
            <a:rPr lang="en-US" dirty="0"/>
            <a:t>Pick the feature variables with Co-relation.</a:t>
          </a:r>
        </a:p>
      </dgm:t>
    </dgm:pt>
    <dgm:pt modelId="{66BF5164-DE91-43CB-A409-36D507655E96}" type="parTrans" cxnId="{EE665D26-19AA-474B-8F8C-E762B3846D0C}">
      <dgm:prSet/>
      <dgm:spPr/>
      <dgm:t>
        <a:bodyPr/>
        <a:lstStyle/>
        <a:p>
          <a:endParaRPr lang="en-US"/>
        </a:p>
      </dgm:t>
    </dgm:pt>
    <dgm:pt modelId="{2EEC46B0-1E18-4C1A-8C25-D2F5B8AFA439}" type="sibTrans" cxnId="{EE665D26-19AA-474B-8F8C-E762B3846D0C}">
      <dgm:prSet/>
      <dgm:spPr/>
      <dgm:t>
        <a:bodyPr/>
        <a:lstStyle/>
        <a:p>
          <a:pPr>
            <a:lnSpc>
              <a:spcPct val="100000"/>
            </a:lnSpc>
          </a:pPr>
          <a:endParaRPr lang="en-US"/>
        </a:p>
      </dgm:t>
    </dgm:pt>
    <dgm:pt modelId="{54044F8C-89EF-42D3-BC87-F2C4033DAB3C}">
      <dgm:prSet/>
      <dgm:spPr/>
      <dgm:t>
        <a:bodyPr/>
        <a:lstStyle/>
        <a:p>
          <a:pPr>
            <a:lnSpc>
              <a:spcPct val="100000"/>
            </a:lnSpc>
          </a:pPr>
          <a:r>
            <a:rPr lang="en-US" dirty="0"/>
            <a:t>Visualize the Data.</a:t>
          </a:r>
        </a:p>
      </dgm:t>
    </dgm:pt>
    <dgm:pt modelId="{87C28980-70B4-426E-B520-534C9EFBF3CE}" type="parTrans" cxnId="{77544066-8528-412B-9FB7-FA5A490DB29B}">
      <dgm:prSet/>
      <dgm:spPr/>
      <dgm:t>
        <a:bodyPr/>
        <a:lstStyle/>
        <a:p>
          <a:endParaRPr lang="en-US"/>
        </a:p>
      </dgm:t>
    </dgm:pt>
    <dgm:pt modelId="{F115D7B0-9DB8-4386-A255-F1404E896187}" type="sibTrans" cxnId="{77544066-8528-412B-9FB7-FA5A490DB29B}">
      <dgm:prSet/>
      <dgm:spPr/>
      <dgm:t>
        <a:bodyPr/>
        <a:lstStyle/>
        <a:p>
          <a:pPr>
            <a:lnSpc>
              <a:spcPct val="100000"/>
            </a:lnSpc>
          </a:pPr>
          <a:endParaRPr lang="en-US"/>
        </a:p>
      </dgm:t>
    </dgm:pt>
    <dgm:pt modelId="{F9E5600C-7D35-4A93-AA5F-0C23F1F0E23A}">
      <dgm:prSet phldr="0"/>
      <dgm:spPr/>
      <dgm:t>
        <a:bodyPr/>
        <a:lstStyle/>
        <a:p>
          <a:pPr>
            <a:lnSpc>
              <a:spcPct val="100000"/>
            </a:lnSpc>
          </a:pPr>
          <a:r>
            <a:rPr lang="en-US" dirty="0">
              <a:latin typeface="Calibri Light" panose="020F0302020204030204"/>
            </a:rPr>
            <a:t>Pick and Build the ML model.</a:t>
          </a:r>
        </a:p>
      </dgm:t>
    </dgm:pt>
    <dgm:pt modelId="{4D3D3540-309A-41B8-947F-813FFE8CEE7F}" type="parTrans" cxnId="{1A764F78-BD8B-4A06-888F-3C2377535EFE}">
      <dgm:prSet/>
      <dgm:spPr/>
    </dgm:pt>
    <dgm:pt modelId="{C96A0E98-806E-428E-A4D4-22FAF12AEE94}" type="sibTrans" cxnId="{1A764F78-BD8B-4A06-888F-3C2377535EFE}">
      <dgm:prSet/>
      <dgm:spPr/>
      <dgm:t>
        <a:bodyPr/>
        <a:lstStyle/>
        <a:p>
          <a:endParaRPr lang="en-US"/>
        </a:p>
      </dgm:t>
    </dgm:pt>
    <dgm:pt modelId="{DB4AC2EE-DFE5-4986-BB21-1254C9B1DABC}" type="pres">
      <dgm:prSet presAssocID="{8E47C272-744E-4AE4-AA35-35B1E3E55FF8}" presName="root" presStyleCnt="0">
        <dgm:presLayoutVars>
          <dgm:dir/>
          <dgm:resizeHandles val="exact"/>
        </dgm:presLayoutVars>
      </dgm:prSet>
      <dgm:spPr/>
    </dgm:pt>
    <dgm:pt modelId="{A5F08608-46D7-4E67-836C-660F8520044A}" type="pres">
      <dgm:prSet presAssocID="{7F09180B-8AB7-4F8A-B887-BF60A415B76D}" presName="compNode" presStyleCnt="0"/>
      <dgm:spPr/>
    </dgm:pt>
    <dgm:pt modelId="{122CBFDD-B610-4CA7-A9F1-ABFA8A927448}" type="pres">
      <dgm:prSet presAssocID="{7F09180B-8AB7-4F8A-B887-BF60A415B76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D9074201-EB03-45C9-9D2A-0EB644375D14}" type="pres">
      <dgm:prSet presAssocID="{7F09180B-8AB7-4F8A-B887-BF60A415B76D}" presName="spaceRect" presStyleCnt="0"/>
      <dgm:spPr/>
    </dgm:pt>
    <dgm:pt modelId="{2E94C7A1-C6DB-448F-A207-088D92FD5130}" type="pres">
      <dgm:prSet presAssocID="{7F09180B-8AB7-4F8A-B887-BF60A415B76D}" presName="textRect" presStyleLbl="revTx" presStyleIdx="0" presStyleCnt="6">
        <dgm:presLayoutVars>
          <dgm:chMax val="1"/>
          <dgm:chPref val="1"/>
        </dgm:presLayoutVars>
      </dgm:prSet>
      <dgm:spPr/>
    </dgm:pt>
    <dgm:pt modelId="{70F6B2F2-9D08-45D2-B050-710D0E63D49D}" type="pres">
      <dgm:prSet presAssocID="{0BAEC74A-AB80-4C9A-87C9-82B35FEA4353}" presName="sibTrans" presStyleCnt="0"/>
      <dgm:spPr/>
    </dgm:pt>
    <dgm:pt modelId="{F80CA393-818C-494F-9ADA-018CF66239B8}" type="pres">
      <dgm:prSet presAssocID="{1653428B-3485-439E-AD47-B5CD37705FF1}" presName="compNode" presStyleCnt="0"/>
      <dgm:spPr/>
    </dgm:pt>
    <dgm:pt modelId="{727179B8-25A3-4204-BAE5-6380D2BACEF9}" type="pres">
      <dgm:prSet presAssocID="{1653428B-3485-439E-AD47-B5CD37705FF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AB1125A-EFD9-4C4D-9A57-1A6298EF1D24}" type="pres">
      <dgm:prSet presAssocID="{1653428B-3485-439E-AD47-B5CD37705FF1}" presName="spaceRect" presStyleCnt="0"/>
      <dgm:spPr/>
    </dgm:pt>
    <dgm:pt modelId="{E3EA92E7-248B-46D4-93FE-7531A76A554C}" type="pres">
      <dgm:prSet presAssocID="{1653428B-3485-439E-AD47-B5CD37705FF1}" presName="textRect" presStyleLbl="revTx" presStyleIdx="1" presStyleCnt="6">
        <dgm:presLayoutVars>
          <dgm:chMax val="1"/>
          <dgm:chPref val="1"/>
        </dgm:presLayoutVars>
      </dgm:prSet>
      <dgm:spPr/>
    </dgm:pt>
    <dgm:pt modelId="{32D797DE-5FCC-48B2-93E7-9DB4FE3B1E8B}" type="pres">
      <dgm:prSet presAssocID="{F19870FD-F945-4F23-B851-8609BE419EFA}" presName="sibTrans" presStyleCnt="0"/>
      <dgm:spPr/>
    </dgm:pt>
    <dgm:pt modelId="{D8123EDD-8676-4B0C-B76A-1784091D614B}" type="pres">
      <dgm:prSet presAssocID="{D7E41BEF-5D85-4CE7-A23F-65E720EFBA38}" presName="compNode" presStyleCnt="0"/>
      <dgm:spPr/>
    </dgm:pt>
    <dgm:pt modelId="{0951598F-902A-4C39-ACAA-FAAF8B46CE50}" type="pres">
      <dgm:prSet presAssocID="{D7E41BEF-5D85-4CE7-A23F-65E720EFBA3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BD264E7-03F2-4191-B06F-D74EDBCC5653}" type="pres">
      <dgm:prSet presAssocID="{D7E41BEF-5D85-4CE7-A23F-65E720EFBA38}" presName="spaceRect" presStyleCnt="0"/>
      <dgm:spPr/>
    </dgm:pt>
    <dgm:pt modelId="{EE551826-29C7-4584-9C22-9C78740B143B}" type="pres">
      <dgm:prSet presAssocID="{D7E41BEF-5D85-4CE7-A23F-65E720EFBA38}" presName="textRect" presStyleLbl="revTx" presStyleIdx="2" presStyleCnt="6">
        <dgm:presLayoutVars>
          <dgm:chMax val="1"/>
          <dgm:chPref val="1"/>
        </dgm:presLayoutVars>
      </dgm:prSet>
      <dgm:spPr/>
    </dgm:pt>
    <dgm:pt modelId="{ACEB141C-4969-4A60-B1B8-8EF4C0A273C2}" type="pres">
      <dgm:prSet presAssocID="{DFB9B7E9-1955-4B83-9D35-B579CBFC3964}" presName="sibTrans" presStyleCnt="0"/>
      <dgm:spPr/>
    </dgm:pt>
    <dgm:pt modelId="{D39A5C39-0EA4-41F0-A2C3-C0706A6E4232}" type="pres">
      <dgm:prSet presAssocID="{3F7559BF-BEA3-452A-AA35-B7B6A0F86F1A}" presName="compNode" presStyleCnt="0"/>
      <dgm:spPr/>
    </dgm:pt>
    <dgm:pt modelId="{2663D3C9-FEDD-49B1-9AC2-A22E320F7982}" type="pres">
      <dgm:prSet presAssocID="{3F7559BF-BEA3-452A-AA35-B7B6A0F86F1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988C03AD-2FCC-4979-8882-F8AD11E3AE20}" type="pres">
      <dgm:prSet presAssocID="{3F7559BF-BEA3-452A-AA35-B7B6A0F86F1A}" presName="spaceRect" presStyleCnt="0"/>
      <dgm:spPr/>
    </dgm:pt>
    <dgm:pt modelId="{2F55534A-292E-4D71-985A-7771D947BB46}" type="pres">
      <dgm:prSet presAssocID="{3F7559BF-BEA3-452A-AA35-B7B6A0F86F1A}" presName="textRect" presStyleLbl="revTx" presStyleIdx="3" presStyleCnt="6">
        <dgm:presLayoutVars>
          <dgm:chMax val="1"/>
          <dgm:chPref val="1"/>
        </dgm:presLayoutVars>
      </dgm:prSet>
      <dgm:spPr/>
    </dgm:pt>
    <dgm:pt modelId="{D5F6C01C-3BFC-4F29-BD17-C994908F1889}" type="pres">
      <dgm:prSet presAssocID="{2EEC46B0-1E18-4C1A-8C25-D2F5B8AFA439}" presName="sibTrans" presStyleCnt="0"/>
      <dgm:spPr/>
    </dgm:pt>
    <dgm:pt modelId="{8582F772-C923-4271-8ACA-830D743B4AF4}" type="pres">
      <dgm:prSet presAssocID="{54044F8C-89EF-42D3-BC87-F2C4033DAB3C}" presName="compNode" presStyleCnt="0"/>
      <dgm:spPr/>
    </dgm:pt>
    <dgm:pt modelId="{460DFEBE-BCBB-4D57-B9E2-05BB49201A8F}" type="pres">
      <dgm:prSet presAssocID="{54044F8C-89EF-42D3-BC87-F2C4033DAB3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161A02B4-682F-499E-AF88-6657FCB153DA}" type="pres">
      <dgm:prSet presAssocID="{54044F8C-89EF-42D3-BC87-F2C4033DAB3C}" presName="spaceRect" presStyleCnt="0"/>
      <dgm:spPr/>
    </dgm:pt>
    <dgm:pt modelId="{3B19A55C-0557-493D-8CD6-AA28921B4609}" type="pres">
      <dgm:prSet presAssocID="{54044F8C-89EF-42D3-BC87-F2C4033DAB3C}" presName="textRect" presStyleLbl="revTx" presStyleIdx="4" presStyleCnt="6">
        <dgm:presLayoutVars>
          <dgm:chMax val="1"/>
          <dgm:chPref val="1"/>
        </dgm:presLayoutVars>
      </dgm:prSet>
      <dgm:spPr/>
    </dgm:pt>
    <dgm:pt modelId="{CA16E093-A115-45F3-91B6-3A1908A4D66F}" type="pres">
      <dgm:prSet presAssocID="{F115D7B0-9DB8-4386-A255-F1404E896187}" presName="sibTrans" presStyleCnt="0"/>
      <dgm:spPr/>
    </dgm:pt>
    <dgm:pt modelId="{2BA3A723-E135-4FF1-A5E2-C10F58A6978E}" type="pres">
      <dgm:prSet presAssocID="{F9E5600C-7D35-4A93-AA5F-0C23F1F0E23A}" presName="compNode" presStyleCnt="0"/>
      <dgm:spPr/>
    </dgm:pt>
    <dgm:pt modelId="{3BE85850-4B00-4B1C-80A6-D13F606684C5}" type="pres">
      <dgm:prSet presAssocID="{F9E5600C-7D35-4A93-AA5F-0C23F1F0E23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884778D1-8A1C-4187-8B41-0FCAFCD69431}" type="pres">
      <dgm:prSet presAssocID="{F9E5600C-7D35-4A93-AA5F-0C23F1F0E23A}" presName="spaceRect" presStyleCnt="0"/>
      <dgm:spPr/>
    </dgm:pt>
    <dgm:pt modelId="{C4D61975-6D19-4A3D-9572-D9BCD381E70D}" type="pres">
      <dgm:prSet presAssocID="{F9E5600C-7D35-4A93-AA5F-0C23F1F0E23A}" presName="textRect" presStyleLbl="revTx" presStyleIdx="5" presStyleCnt="6">
        <dgm:presLayoutVars>
          <dgm:chMax val="1"/>
          <dgm:chPref val="1"/>
        </dgm:presLayoutVars>
      </dgm:prSet>
      <dgm:spPr/>
    </dgm:pt>
  </dgm:ptLst>
  <dgm:cxnLst>
    <dgm:cxn modelId="{39B4E607-CCA4-4EA0-8242-31B5B9D9667F}" type="presOf" srcId="{D7E41BEF-5D85-4CE7-A23F-65E720EFBA38}" destId="{EE551826-29C7-4584-9C22-9C78740B143B}" srcOrd="0" destOrd="0" presId="urn:microsoft.com/office/officeart/2018/2/layout/IconLabelList"/>
    <dgm:cxn modelId="{5FEE3209-CE65-4867-961B-588FE79EDC25}" type="presOf" srcId="{1653428B-3485-439E-AD47-B5CD37705FF1}" destId="{E3EA92E7-248B-46D4-93FE-7531A76A554C}" srcOrd="0" destOrd="0" presId="urn:microsoft.com/office/officeart/2018/2/layout/IconLabelList"/>
    <dgm:cxn modelId="{9452BF1C-A40B-4A2B-BC90-1B2F73EE7052}" type="presOf" srcId="{8E47C272-744E-4AE4-AA35-35B1E3E55FF8}" destId="{DB4AC2EE-DFE5-4986-BB21-1254C9B1DABC}" srcOrd="0" destOrd="0" presId="urn:microsoft.com/office/officeart/2018/2/layout/IconLabelList"/>
    <dgm:cxn modelId="{EE665D26-19AA-474B-8F8C-E762B3846D0C}" srcId="{8E47C272-744E-4AE4-AA35-35B1E3E55FF8}" destId="{3F7559BF-BEA3-452A-AA35-B7B6A0F86F1A}" srcOrd="3" destOrd="0" parTransId="{66BF5164-DE91-43CB-A409-36D507655E96}" sibTransId="{2EEC46B0-1E18-4C1A-8C25-D2F5B8AFA439}"/>
    <dgm:cxn modelId="{0087F842-F29D-4674-A69D-6C501E8E4823}" srcId="{8E47C272-744E-4AE4-AA35-35B1E3E55FF8}" destId="{7F09180B-8AB7-4F8A-B887-BF60A415B76D}" srcOrd="0" destOrd="0" parTransId="{DBD363AD-4166-44C6-B0F8-94C8A30C0214}" sibTransId="{0BAEC74A-AB80-4C9A-87C9-82B35FEA4353}"/>
    <dgm:cxn modelId="{77544066-8528-412B-9FB7-FA5A490DB29B}" srcId="{8E47C272-744E-4AE4-AA35-35B1E3E55FF8}" destId="{54044F8C-89EF-42D3-BC87-F2C4033DAB3C}" srcOrd="4" destOrd="0" parTransId="{87C28980-70B4-426E-B520-534C9EFBF3CE}" sibTransId="{F115D7B0-9DB8-4386-A255-F1404E896187}"/>
    <dgm:cxn modelId="{68101667-1CEA-4BBD-A24F-3C33CA741BCA}" type="presOf" srcId="{7F09180B-8AB7-4F8A-B887-BF60A415B76D}" destId="{2E94C7A1-C6DB-448F-A207-088D92FD5130}" srcOrd="0" destOrd="0" presId="urn:microsoft.com/office/officeart/2018/2/layout/IconLabelList"/>
    <dgm:cxn modelId="{C3922B6A-C9C1-4109-86B6-B76D3322BC12}" srcId="{8E47C272-744E-4AE4-AA35-35B1E3E55FF8}" destId="{D7E41BEF-5D85-4CE7-A23F-65E720EFBA38}" srcOrd="2" destOrd="0" parTransId="{256191CE-D17C-40A0-8759-F3C9DDA24473}" sibTransId="{DFB9B7E9-1955-4B83-9D35-B579CBFC3964}"/>
    <dgm:cxn modelId="{1A764F78-BD8B-4A06-888F-3C2377535EFE}" srcId="{8E47C272-744E-4AE4-AA35-35B1E3E55FF8}" destId="{F9E5600C-7D35-4A93-AA5F-0C23F1F0E23A}" srcOrd="5" destOrd="0" parTransId="{4D3D3540-309A-41B8-947F-813FFE8CEE7F}" sibTransId="{C96A0E98-806E-428E-A4D4-22FAF12AEE94}"/>
    <dgm:cxn modelId="{28CC5287-A717-44C3-86DB-6F67B06A0790}" type="presOf" srcId="{3F7559BF-BEA3-452A-AA35-B7B6A0F86F1A}" destId="{2F55534A-292E-4D71-985A-7771D947BB46}" srcOrd="0" destOrd="0" presId="urn:microsoft.com/office/officeart/2018/2/layout/IconLabelList"/>
    <dgm:cxn modelId="{0BD773AA-C151-4BF3-AA99-D752CBC344BD}" type="presOf" srcId="{54044F8C-89EF-42D3-BC87-F2C4033DAB3C}" destId="{3B19A55C-0557-493D-8CD6-AA28921B4609}" srcOrd="0" destOrd="0" presId="urn:microsoft.com/office/officeart/2018/2/layout/IconLabelList"/>
    <dgm:cxn modelId="{E641F8FA-3DE2-4018-AD93-1F356A95A5C2}" type="presOf" srcId="{F9E5600C-7D35-4A93-AA5F-0C23F1F0E23A}" destId="{C4D61975-6D19-4A3D-9572-D9BCD381E70D}" srcOrd="0" destOrd="0" presId="urn:microsoft.com/office/officeart/2018/2/layout/IconLabelList"/>
    <dgm:cxn modelId="{726638FC-4283-4BF6-8B20-622D806E3D05}" srcId="{8E47C272-744E-4AE4-AA35-35B1E3E55FF8}" destId="{1653428B-3485-439E-AD47-B5CD37705FF1}" srcOrd="1" destOrd="0" parTransId="{66D96B88-AD6A-4312-8FE1-C3ACE5F05ADC}" sibTransId="{F19870FD-F945-4F23-B851-8609BE419EFA}"/>
    <dgm:cxn modelId="{66BBC92F-DD5B-4335-9317-BA5FAE4E51B0}" type="presParOf" srcId="{DB4AC2EE-DFE5-4986-BB21-1254C9B1DABC}" destId="{A5F08608-46D7-4E67-836C-660F8520044A}" srcOrd="0" destOrd="0" presId="urn:microsoft.com/office/officeart/2018/2/layout/IconLabelList"/>
    <dgm:cxn modelId="{63373179-8184-427D-B315-821DEB97D676}" type="presParOf" srcId="{A5F08608-46D7-4E67-836C-660F8520044A}" destId="{122CBFDD-B610-4CA7-A9F1-ABFA8A927448}" srcOrd="0" destOrd="0" presId="urn:microsoft.com/office/officeart/2018/2/layout/IconLabelList"/>
    <dgm:cxn modelId="{60D0EB5A-73F7-4E17-83F3-E24F55A3B437}" type="presParOf" srcId="{A5F08608-46D7-4E67-836C-660F8520044A}" destId="{D9074201-EB03-45C9-9D2A-0EB644375D14}" srcOrd="1" destOrd="0" presId="urn:microsoft.com/office/officeart/2018/2/layout/IconLabelList"/>
    <dgm:cxn modelId="{A3D86278-4AC4-4EA8-B8F8-4FA8EDCBDB45}" type="presParOf" srcId="{A5F08608-46D7-4E67-836C-660F8520044A}" destId="{2E94C7A1-C6DB-448F-A207-088D92FD5130}" srcOrd="2" destOrd="0" presId="urn:microsoft.com/office/officeart/2018/2/layout/IconLabelList"/>
    <dgm:cxn modelId="{24E8B6EF-ECEF-4D49-A98D-A9897E66C644}" type="presParOf" srcId="{DB4AC2EE-DFE5-4986-BB21-1254C9B1DABC}" destId="{70F6B2F2-9D08-45D2-B050-710D0E63D49D}" srcOrd="1" destOrd="0" presId="urn:microsoft.com/office/officeart/2018/2/layout/IconLabelList"/>
    <dgm:cxn modelId="{F90B1668-F343-4F6F-929D-C05D89E12C04}" type="presParOf" srcId="{DB4AC2EE-DFE5-4986-BB21-1254C9B1DABC}" destId="{F80CA393-818C-494F-9ADA-018CF66239B8}" srcOrd="2" destOrd="0" presId="urn:microsoft.com/office/officeart/2018/2/layout/IconLabelList"/>
    <dgm:cxn modelId="{546E9BEB-3CFC-4D2E-8A42-4B67895C9A6A}" type="presParOf" srcId="{F80CA393-818C-494F-9ADA-018CF66239B8}" destId="{727179B8-25A3-4204-BAE5-6380D2BACEF9}" srcOrd="0" destOrd="0" presId="urn:microsoft.com/office/officeart/2018/2/layout/IconLabelList"/>
    <dgm:cxn modelId="{D32141C2-27A2-4822-AC00-3E8FAE3B533A}" type="presParOf" srcId="{F80CA393-818C-494F-9ADA-018CF66239B8}" destId="{1AB1125A-EFD9-4C4D-9A57-1A6298EF1D24}" srcOrd="1" destOrd="0" presId="urn:microsoft.com/office/officeart/2018/2/layout/IconLabelList"/>
    <dgm:cxn modelId="{EFC9F18F-8BE5-420A-B2BE-95471A554DEA}" type="presParOf" srcId="{F80CA393-818C-494F-9ADA-018CF66239B8}" destId="{E3EA92E7-248B-46D4-93FE-7531A76A554C}" srcOrd="2" destOrd="0" presId="urn:microsoft.com/office/officeart/2018/2/layout/IconLabelList"/>
    <dgm:cxn modelId="{06565B89-BF54-4799-B3B5-D9B87A1BCF4F}" type="presParOf" srcId="{DB4AC2EE-DFE5-4986-BB21-1254C9B1DABC}" destId="{32D797DE-5FCC-48B2-93E7-9DB4FE3B1E8B}" srcOrd="3" destOrd="0" presId="urn:microsoft.com/office/officeart/2018/2/layout/IconLabelList"/>
    <dgm:cxn modelId="{B9A6ECAB-F3BD-4DC6-B259-0B7FAC7AC1E8}" type="presParOf" srcId="{DB4AC2EE-DFE5-4986-BB21-1254C9B1DABC}" destId="{D8123EDD-8676-4B0C-B76A-1784091D614B}" srcOrd="4" destOrd="0" presId="urn:microsoft.com/office/officeart/2018/2/layout/IconLabelList"/>
    <dgm:cxn modelId="{6AB01FCC-4A35-45BE-B3AA-8D0AFD6C1DFF}" type="presParOf" srcId="{D8123EDD-8676-4B0C-B76A-1784091D614B}" destId="{0951598F-902A-4C39-ACAA-FAAF8B46CE50}" srcOrd="0" destOrd="0" presId="urn:microsoft.com/office/officeart/2018/2/layout/IconLabelList"/>
    <dgm:cxn modelId="{507090CC-C6DF-4198-BF99-F7159B46F32C}" type="presParOf" srcId="{D8123EDD-8676-4B0C-B76A-1784091D614B}" destId="{CBD264E7-03F2-4191-B06F-D74EDBCC5653}" srcOrd="1" destOrd="0" presId="urn:microsoft.com/office/officeart/2018/2/layout/IconLabelList"/>
    <dgm:cxn modelId="{E8B64395-BC6D-4EF4-9077-3A674ED0D1B3}" type="presParOf" srcId="{D8123EDD-8676-4B0C-B76A-1784091D614B}" destId="{EE551826-29C7-4584-9C22-9C78740B143B}" srcOrd="2" destOrd="0" presId="urn:microsoft.com/office/officeart/2018/2/layout/IconLabelList"/>
    <dgm:cxn modelId="{D1A9A314-89AF-45D1-B5E4-18DFDF488FFC}" type="presParOf" srcId="{DB4AC2EE-DFE5-4986-BB21-1254C9B1DABC}" destId="{ACEB141C-4969-4A60-B1B8-8EF4C0A273C2}" srcOrd="5" destOrd="0" presId="urn:microsoft.com/office/officeart/2018/2/layout/IconLabelList"/>
    <dgm:cxn modelId="{03DC5736-19CD-47BE-AD2D-8988FDD83B76}" type="presParOf" srcId="{DB4AC2EE-DFE5-4986-BB21-1254C9B1DABC}" destId="{D39A5C39-0EA4-41F0-A2C3-C0706A6E4232}" srcOrd="6" destOrd="0" presId="urn:microsoft.com/office/officeart/2018/2/layout/IconLabelList"/>
    <dgm:cxn modelId="{064DB4CC-87A0-4F01-A8DC-AFC1F903971B}" type="presParOf" srcId="{D39A5C39-0EA4-41F0-A2C3-C0706A6E4232}" destId="{2663D3C9-FEDD-49B1-9AC2-A22E320F7982}" srcOrd="0" destOrd="0" presId="urn:microsoft.com/office/officeart/2018/2/layout/IconLabelList"/>
    <dgm:cxn modelId="{90685EB0-4E73-4AD5-B5D9-DFEBB9677865}" type="presParOf" srcId="{D39A5C39-0EA4-41F0-A2C3-C0706A6E4232}" destId="{988C03AD-2FCC-4979-8882-F8AD11E3AE20}" srcOrd="1" destOrd="0" presId="urn:microsoft.com/office/officeart/2018/2/layout/IconLabelList"/>
    <dgm:cxn modelId="{E4706B5D-B12E-46FF-8663-83EBFDC4CF2A}" type="presParOf" srcId="{D39A5C39-0EA4-41F0-A2C3-C0706A6E4232}" destId="{2F55534A-292E-4D71-985A-7771D947BB46}" srcOrd="2" destOrd="0" presId="urn:microsoft.com/office/officeart/2018/2/layout/IconLabelList"/>
    <dgm:cxn modelId="{CA1A8DAC-C56F-4E29-B6F6-22FA1640B786}" type="presParOf" srcId="{DB4AC2EE-DFE5-4986-BB21-1254C9B1DABC}" destId="{D5F6C01C-3BFC-4F29-BD17-C994908F1889}" srcOrd="7" destOrd="0" presId="urn:microsoft.com/office/officeart/2018/2/layout/IconLabelList"/>
    <dgm:cxn modelId="{AB665047-D8EF-404A-B765-603F5E78BE93}" type="presParOf" srcId="{DB4AC2EE-DFE5-4986-BB21-1254C9B1DABC}" destId="{8582F772-C923-4271-8ACA-830D743B4AF4}" srcOrd="8" destOrd="0" presId="urn:microsoft.com/office/officeart/2018/2/layout/IconLabelList"/>
    <dgm:cxn modelId="{69749E78-7F65-4492-AD19-C893BB03DD43}" type="presParOf" srcId="{8582F772-C923-4271-8ACA-830D743B4AF4}" destId="{460DFEBE-BCBB-4D57-B9E2-05BB49201A8F}" srcOrd="0" destOrd="0" presId="urn:microsoft.com/office/officeart/2018/2/layout/IconLabelList"/>
    <dgm:cxn modelId="{11FFED3A-3A82-4449-BB3F-6B7D76E64682}" type="presParOf" srcId="{8582F772-C923-4271-8ACA-830D743B4AF4}" destId="{161A02B4-682F-499E-AF88-6657FCB153DA}" srcOrd="1" destOrd="0" presId="urn:microsoft.com/office/officeart/2018/2/layout/IconLabelList"/>
    <dgm:cxn modelId="{0377BC37-5766-4EAB-9949-761D0F0695F6}" type="presParOf" srcId="{8582F772-C923-4271-8ACA-830D743B4AF4}" destId="{3B19A55C-0557-493D-8CD6-AA28921B4609}" srcOrd="2" destOrd="0" presId="urn:microsoft.com/office/officeart/2018/2/layout/IconLabelList"/>
    <dgm:cxn modelId="{F39867F5-2D6A-4B65-A723-EC31CBA4D743}" type="presParOf" srcId="{DB4AC2EE-DFE5-4986-BB21-1254C9B1DABC}" destId="{CA16E093-A115-45F3-91B6-3A1908A4D66F}" srcOrd="9" destOrd="0" presId="urn:microsoft.com/office/officeart/2018/2/layout/IconLabelList"/>
    <dgm:cxn modelId="{A89BDDA8-497E-42E6-A126-733F4D6CB55F}" type="presParOf" srcId="{DB4AC2EE-DFE5-4986-BB21-1254C9B1DABC}" destId="{2BA3A723-E135-4FF1-A5E2-C10F58A6978E}" srcOrd="10" destOrd="0" presId="urn:microsoft.com/office/officeart/2018/2/layout/IconLabelList"/>
    <dgm:cxn modelId="{99F523BB-1566-43AD-BFA4-AF8640A3E76F}" type="presParOf" srcId="{2BA3A723-E135-4FF1-A5E2-C10F58A6978E}" destId="{3BE85850-4B00-4B1C-80A6-D13F606684C5}" srcOrd="0" destOrd="0" presId="urn:microsoft.com/office/officeart/2018/2/layout/IconLabelList"/>
    <dgm:cxn modelId="{8249C9DD-8CCE-4102-8D19-B2A02DCC5035}" type="presParOf" srcId="{2BA3A723-E135-4FF1-A5E2-C10F58A6978E}" destId="{884778D1-8A1C-4187-8B41-0FCAFCD69431}" srcOrd="1" destOrd="0" presId="urn:microsoft.com/office/officeart/2018/2/layout/IconLabelList"/>
    <dgm:cxn modelId="{BF031CBE-6DBC-40BA-B329-00BFD0AC78EB}" type="presParOf" srcId="{2BA3A723-E135-4FF1-A5E2-C10F58A6978E}" destId="{C4D61975-6D19-4A3D-9572-D9BCD381E70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E7CC8-A4B9-4870-9843-F7B39BA587F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DBA9077-44A9-4FAA-A89E-98E08F5FBE28}">
      <dgm:prSet/>
      <dgm:spPr/>
      <dgm:t>
        <a:bodyPr/>
        <a:lstStyle/>
        <a:p>
          <a:r>
            <a:rPr lang="en-GB" dirty="0"/>
            <a:t>criterion=entropy</a:t>
          </a:r>
          <a:endParaRPr lang="en-US" dirty="0"/>
        </a:p>
      </dgm:t>
    </dgm:pt>
    <dgm:pt modelId="{DDC7A9D5-0C07-4895-B99A-8E026D0D6E6E}" type="parTrans" cxnId="{FC862F62-2800-405E-A52A-9FFB92486761}">
      <dgm:prSet/>
      <dgm:spPr/>
      <dgm:t>
        <a:bodyPr/>
        <a:lstStyle/>
        <a:p>
          <a:endParaRPr lang="en-US"/>
        </a:p>
      </dgm:t>
    </dgm:pt>
    <dgm:pt modelId="{2E8B5158-03C2-4F75-9B3F-F059109F92D7}" type="sibTrans" cxnId="{FC862F62-2800-405E-A52A-9FFB92486761}">
      <dgm:prSet/>
      <dgm:spPr/>
      <dgm:t>
        <a:bodyPr/>
        <a:lstStyle/>
        <a:p>
          <a:endParaRPr lang="en-US"/>
        </a:p>
      </dgm:t>
    </dgm:pt>
    <dgm:pt modelId="{7CC0DB9F-8726-4FFA-966F-7A38A0ACBF33}">
      <dgm:prSet/>
      <dgm:spPr/>
      <dgm:t>
        <a:bodyPr/>
        <a:lstStyle/>
        <a:p>
          <a:r>
            <a:rPr lang="en-GB" dirty="0" err="1"/>
            <a:t>max_depth</a:t>
          </a:r>
          <a:r>
            <a:rPr lang="en-GB" dirty="0"/>
            <a:t>=3</a:t>
          </a:r>
          <a:endParaRPr lang="en-US" dirty="0"/>
        </a:p>
      </dgm:t>
    </dgm:pt>
    <dgm:pt modelId="{0F563891-0E0D-4AA4-AEC1-4628FF175CAA}" type="parTrans" cxnId="{9360D2E5-2FCC-462A-8CB6-0D515FD32E92}">
      <dgm:prSet/>
      <dgm:spPr/>
      <dgm:t>
        <a:bodyPr/>
        <a:lstStyle/>
        <a:p>
          <a:endParaRPr lang="en-US"/>
        </a:p>
      </dgm:t>
    </dgm:pt>
    <dgm:pt modelId="{2E342941-E4CF-4FC9-8CE8-26A538F098F4}" type="sibTrans" cxnId="{9360D2E5-2FCC-462A-8CB6-0D515FD32E92}">
      <dgm:prSet/>
      <dgm:spPr/>
      <dgm:t>
        <a:bodyPr/>
        <a:lstStyle/>
        <a:p>
          <a:endParaRPr lang="en-US"/>
        </a:p>
      </dgm:t>
    </dgm:pt>
    <dgm:pt modelId="{ED94C4A2-83E8-44ED-882E-04D46D482DB8}">
      <dgm:prSet phldr="0"/>
      <dgm:spPr/>
      <dgm:t>
        <a:bodyPr/>
        <a:lstStyle/>
        <a:p>
          <a:pPr rtl="0"/>
          <a:r>
            <a:rPr lang="en-US" dirty="0">
              <a:latin typeface="Calibri Light" panose="020F0302020204030204"/>
            </a:rPr>
            <a:t>Achieved an Accuracy of 98%. </a:t>
          </a:r>
          <a:endParaRPr lang="en-GB" dirty="0">
            <a:latin typeface="Calibri Light" panose="020F0302020204030204"/>
          </a:endParaRPr>
        </a:p>
      </dgm:t>
    </dgm:pt>
    <dgm:pt modelId="{D7CE9BB9-6CCA-4F9E-A41F-1389041A08F8}" type="parTrans" cxnId="{CD97587C-00A3-455F-ADDB-757C39E19F10}">
      <dgm:prSet/>
      <dgm:spPr/>
      <dgm:t>
        <a:bodyPr/>
        <a:lstStyle/>
        <a:p>
          <a:endParaRPr lang="en-AU"/>
        </a:p>
      </dgm:t>
    </dgm:pt>
    <dgm:pt modelId="{469ACC35-3DBB-48EC-BDC7-0F8F8BB25BED}" type="sibTrans" cxnId="{CD97587C-00A3-455F-ADDB-757C39E19F10}">
      <dgm:prSet/>
      <dgm:spPr/>
      <dgm:t>
        <a:bodyPr/>
        <a:lstStyle/>
        <a:p>
          <a:endParaRPr lang="en-US"/>
        </a:p>
      </dgm:t>
    </dgm:pt>
    <dgm:pt modelId="{8FE5E6D3-E288-4B6A-82C8-65436EFAC8FA}" type="pres">
      <dgm:prSet presAssocID="{F53E7CC8-A4B9-4870-9843-F7B39BA587F1}" presName="outerComposite" presStyleCnt="0">
        <dgm:presLayoutVars>
          <dgm:chMax val="5"/>
          <dgm:dir/>
          <dgm:resizeHandles val="exact"/>
        </dgm:presLayoutVars>
      </dgm:prSet>
      <dgm:spPr/>
    </dgm:pt>
    <dgm:pt modelId="{DDFF73CA-1E66-407A-8C29-0D3239B1F7C4}" type="pres">
      <dgm:prSet presAssocID="{F53E7CC8-A4B9-4870-9843-F7B39BA587F1}" presName="dummyMaxCanvas" presStyleCnt="0">
        <dgm:presLayoutVars/>
      </dgm:prSet>
      <dgm:spPr/>
    </dgm:pt>
    <dgm:pt modelId="{D76936AA-8428-4C06-9C16-CCA697B513AE}" type="pres">
      <dgm:prSet presAssocID="{F53E7CC8-A4B9-4870-9843-F7B39BA587F1}" presName="ThreeNodes_1" presStyleLbl="node1" presStyleIdx="0" presStyleCnt="3">
        <dgm:presLayoutVars>
          <dgm:bulletEnabled val="1"/>
        </dgm:presLayoutVars>
      </dgm:prSet>
      <dgm:spPr/>
    </dgm:pt>
    <dgm:pt modelId="{5CB46FCF-914B-4997-BD6C-9E1EEFD7E2F4}" type="pres">
      <dgm:prSet presAssocID="{F53E7CC8-A4B9-4870-9843-F7B39BA587F1}" presName="ThreeNodes_2" presStyleLbl="node1" presStyleIdx="1" presStyleCnt="3">
        <dgm:presLayoutVars>
          <dgm:bulletEnabled val="1"/>
        </dgm:presLayoutVars>
      </dgm:prSet>
      <dgm:spPr/>
    </dgm:pt>
    <dgm:pt modelId="{20C7EB15-8FB0-4EE9-B8F4-099FB87354DF}" type="pres">
      <dgm:prSet presAssocID="{F53E7CC8-A4B9-4870-9843-F7B39BA587F1}" presName="ThreeNodes_3" presStyleLbl="node1" presStyleIdx="2" presStyleCnt="3">
        <dgm:presLayoutVars>
          <dgm:bulletEnabled val="1"/>
        </dgm:presLayoutVars>
      </dgm:prSet>
      <dgm:spPr/>
    </dgm:pt>
    <dgm:pt modelId="{DC5918FF-34D4-42CE-853C-08A25FF9CF6A}" type="pres">
      <dgm:prSet presAssocID="{F53E7CC8-A4B9-4870-9843-F7B39BA587F1}" presName="ThreeConn_1-2" presStyleLbl="fgAccFollowNode1" presStyleIdx="0" presStyleCnt="2">
        <dgm:presLayoutVars>
          <dgm:bulletEnabled val="1"/>
        </dgm:presLayoutVars>
      </dgm:prSet>
      <dgm:spPr/>
    </dgm:pt>
    <dgm:pt modelId="{7367A54C-5136-4E12-934C-6BD42B8450FC}" type="pres">
      <dgm:prSet presAssocID="{F53E7CC8-A4B9-4870-9843-F7B39BA587F1}" presName="ThreeConn_2-3" presStyleLbl="fgAccFollowNode1" presStyleIdx="1" presStyleCnt="2">
        <dgm:presLayoutVars>
          <dgm:bulletEnabled val="1"/>
        </dgm:presLayoutVars>
      </dgm:prSet>
      <dgm:spPr/>
    </dgm:pt>
    <dgm:pt modelId="{7A8ECF01-482C-4048-99D8-7671AC055F02}" type="pres">
      <dgm:prSet presAssocID="{F53E7CC8-A4B9-4870-9843-F7B39BA587F1}" presName="ThreeNodes_1_text" presStyleLbl="node1" presStyleIdx="2" presStyleCnt="3">
        <dgm:presLayoutVars>
          <dgm:bulletEnabled val="1"/>
        </dgm:presLayoutVars>
      </dgm:prSet>
      <dgm:spPr/>
    </dgm:pt>
    <dgm:pt modelId="{EE2DAFF5-A899-457C-992B-ED267339C6ED}" type="pres">
      <dgm:prSet presAssocID="{F53E7CC8-A4B9-4870-9843-F7B39BA587F1}" presName="ThreeNodes_2_text" presStyleLbl="node1" presStyleIdx="2" presStyleCnt="3">
        <dgm:presLayoutVars>
          <dgm:bulletEnabled val="1"/>
        </dgm:presLayoutVars>
      </dgm:prSet>
      <dgm:spPr/>
    </dgm:pt>
    <dgm:pt modelId="{99F417CB-936C-4560-93BB-C5F63659CF95}" type="pres">
      <dgm:prSet presAssocID="{F53E7CC8-A4B9-4870-9843-F7B39BA587F1}" presName="ThreeNodes_3_text" presStyleLbl="node1" presStyleIdx="2" presStyleCnt="3">
        <dgm:presLayoutVars>
          <dgm:bulletEnabled val="1"/>
        </dgm:presLayoutVars>
      </dgm:prSet>
      <dgm:spPr/>
    </dgm:pt>
  </dgm:ptLst>
  <dgm:cxnLst>
    <dgm:cxn modelId="{EF18C217-87FB-4B93-8002-08ABF617AE82}" type="presOf" srcId="{F53E7CC8-A4B9-4870-9843-F7B39BA587F1}" destId="{8FE5E6D3-E288-4B6A-82C8-65436EFAC8FA}" srcOrd="0" destOrd="0" presId="urn:microsoft.com/office/officeart/2005/8/layout/vProcess5"/>
    <dgm:cxn modelId="{8B5D2F2D-A8FA-4DB6-A281-60C2F489165E}" type="presOf" srcId="{2E342941-E4CF-4FC9-8CE8-26A538F098F4}" destId="{7367A54C-5136-4E12-934C-6BD42B8450FC}" srcOrd="0" destOrd="0" presId="urn:microsoft.com/office/officeart/2005/8/layout/vProcess5"/>
    <dgm:cxn modelId="{FC862F62-2800-405E-A52A-9FFB92486761}" srcId="{F53E7CC8-A4B9-4870-9843-F7B39BA587F1}" destId="{5DBA9077-44A9-4FAA-A89E-98E08F5FBE28}" srcOrd="0" destOrd="0" parTransId="{DDC7A9D5-0C07-4895-B99A-8E026D0D6E6E}" sibTransId="{2E8B5158-03C2-4F75-9B3F-F059109F92D7}"/>
    <dgm:cxn modelId="{22698F71-85C6-46CA-884C-BCD735F45921}" type="presOf" srcId="{2E8B5158-03C2-4F75-9B3F-F059109F92D7}" destId="{DC5918FF-34D4-42CE-853C-08A25FF9CF6A}" srcOrd="0" destOrd="0" presId="urn:microsoft.com/office/officeart/2005/8/layout/vProcess5"/>
    <dgm:cxn modelId="{9BB89D53-5555-40DF-8E16-33B73910F5E8}" type="presOf" srcId="{5DBA9077-44A9-4FAA-A89E-98E08F5FBE28}" destId="{7A8ECF01-482C-4048-99D8-7671AC055F02}" srcOrd="1" destOrd="0" presId="urn:microsoft.com/office/officeart/2005/8/layout/vProcess5"/>
    <dgm:cxn modelId="{86DE8275-30B5-4630-8735-72367CF5E402}" type="presOf" srcId="{5DBA9077-44A9-4FAA-A89E-98E08F5FBE28}" destId="{D76936AA-8428-4C06-9C16-CCA697B513AE}" srcOrd="0" destOrd="0" presId="urn:microsoft.com/office/officeart/2005/8/layout/vProcess5"/>
    <dgm:cxn modelId="{CD97587C-00A3-455F-ADDB-757C39E19F10}" srcId="{F53E7CC8-A4B9-4870-9843-F7B39BA587F1}" destId="{ED94C4A2-83E8-44ED-882E-04D46D482DB8}" srcOrd="2" destOrd="0" parTransId="{D7CE9BB9-6CCA-4F9E-A41F-1389041A08F8}" sibTransId="{469ACC35-3DBB-48EC-BDC7-0F8F8BB25BED}"/>
    <dgm:cxn modelId="{D520A193-1234-4065-93A0-4674F1C00245}" type="presOf" srcId="{ED94C4A2-83E8-44ED-882E-04D46D482DB8}" destId="{99F417CB-936C-4560-93BB-C5F63659CF95}" srcOrd="1" destOrd="0" presId="urn:microsoft.com/office/officeart/2005/8/layout/vProcess5"/>
    <dgm:cxn modelId="{EAA4489C-6804-4C87-B35C-8EAA585A46E7}" type="presOf" srcId="{7CC0DB9F-8726-4FFA-966F-7A38A0ACBF33}" destId="{EE2DAFF5-A899-457C-992B-ED267339C6ED}" srcOrd="1" destOrd="0" presId="urn:microsoft.com/office/officeart/2005/8/layout/vProcess5"/>
    <dgm:cxn modelId="{7A47F2CE-C7F0-4482-892A-FDCB6934C7AC}" type="presOf" srcId="{ED94C4A2-83E8-44ED-882E-04D46D482DB8}" destId="{20C7EB15-8FB0-4EE9-B8F4-099FB87354DF}" srcOrd="0" destOrd="0" presId="urn:microsoft.com/office/officeart/2005/8/layout/vProcess5"/>
    <dgm:cxn modelId="{9360D2E5-2FCC-462A-8CB6-0D515FD32E92}" srcId="{F53E7CC8-A4B9-4870-9843-F7B39BA587F1}" destId="{7CC0DB9F-8726-4FFA-966F-7A38A0ACBF33}" srcOrd="1" destOrd="0" parTransId="{0F563891-0E0D-4AA4-AEC1-4628FF175CAA}" sibTransId="{2E342941-E4CF-4FC9-8CE8-26A538F098F4}"/>
    <dgm:cxn modelId="{8D6847F2-EFA8-4CB6-9B40-4456983A4CDD}" type="presOf" srcId="{7CC0DB9F-8726-4FFA-966F-7A38A0ACBF33}" destId="{5CB46FCF-914B-4997-BD6C-9E1EEFD7E2F4}" srcOrd="0" destOrd="0" presId="urn:microsoft.com/office/officeart/2005/8/layout/vProcess5"/>
    <dgm:cxn modelId="{C97434A3-DB6E-4AC9-9712-0062B1840209}" type="presParOf" srcId="{8FE5E6D3-E288-4B6A-82C8-65436EFAC8FA}" destId="{DDFF73CA-1E66-407A-8C29-0D3239B1F7C4}" srcOrd="0" destOrd="0" presId="urn:microsoft.com/office/officeart/2005/8/layout/vProcess5"/>
    <dgm:cxn modelId="{F65A4DF7-36AE-4A69-B613-E30EA800CA08}" type="presParOf" srcId="{8FE5E6D3-E288-4B6A-82C8-65436EFAC8FA}" destId="{D76936AA-8428-4C06-9C16-CCA697B513AE}" srcOrd="1" destOrd="0" presId="urn:microsoft.com/office/officeart/2005/8/layout/vProcess5"/>
    <dgm:cxn modelId="{7ACD15A1-F352-4EC9-8082-147F67088460}" type="presParOf" srcId="{8FE5E6D3-E288-4B6A-82C8-65436EFAC8FA}" destId="{5CB46FCF-914B-4997-BD6C-9E1EEFD7E2F4}" srcOrd="2" destOrd="0" presId="urn:microsoft.com/office/officeart/2005/8/layout/vProcess5"/>
    <dgm:cxn modelId="{2C133B33-8D70-41A0-A991-89279AC0D622}" type="presParOf" srcId="{8FE5E6D3-E288-4B6A-82C8-65436EFAC8FA}" destId="{20C7EB15-8FB0-4EE9-B8F4-099FB87354DF}" srcOrd="3" destOrd="0" presId="urn:microsoft.com/office/officeart/2005/8/layout/vProcess5"/>
    <dgm:cxn modelId="{696C0CB6-3454-4C9B-88EC-29EB3115308E}" type="presParOf" srcId="{8FE5E6D3-E288-4B6A-82C8-65436EFAC8FA}" destId="{DC5918FF-34D4-42CE-853C-08A25FF9CF6A}" srcOrd="4" destOrd="0" presId="urn:microsoft.com/office/officeart/2005/8/layout/vProcess5"/>
    <dgm:cxn modelId="{338BC13D-3C82-4894-825A-851DCA1D7F6F}" type="presParOf" srcId="{8FE5E6D3-E288-4B6A-82C8-65436EFAC8FA}" destId="{7367A54C-5136-4E12-934C-6BD42B8450FC}" srcOrd="5" destOrd="0" presId="urn:microsoft.com/office/officeart/2005/8/layout/vProcess5"/>
    <dgm:cxn modelId="{C43D2AAD-9607-4523-B1A9-64C26B4607A6}" type="presParOf" srcId="{8FE5E6D3-E288-4B6A-82C8-65436EFAC8FA}" destId="{7A8ECF01-482C-4048-99D8-7671AC055F02}" srcOrd="6" destOrd="0" presId="urn:microsoft.com/office/officeart/2005/8/layout/vProcess5"/>
    <dgm:cxn modelId="{27B93A72-CC4F-4E2E-BF1E-7425AF658BD7}" type="presParOf" srcId="{8FE5E6D3-E288-4B6A-82C8-65436EFAC8FA}" destId="{EE2DAFF5-A899-457C-992B-ED267339C6ED}" srcOrd="7" destOrd="0" presId="urn:microsoft.com/office/officeart/2005/8/layout/vProcess5"/>
    <dgm:cxn modelId="{8E7FE220-7011-4813-97C8-7D4F1CD3774A}" type="presParOf" srcId="{8FE5E6D3-E288-4B6A-82C8-65436EFAC8FA}" destId="{99F417CB-936C-4560-93BB-C5F63659CF9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238A5B-71C6-4F45-AD15-DB84F6979A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5B1AC3-3D0D-4209-8B1F-FB9B4F46717E}">
      <dgm:prSet/>
      <dgm:spPr/>
      <dgm:t>
        <a:bodyPr/>
        <a:lstStyle/>
        <a:p>
          <a:pPr rtl="0"/>
          <a:r>
            <a:rPr lang="en-US" dirty="0"/>
            <a:t>Future work can </a:t>
          </a:r>
          <a:r>
            <a:rPr lang="en-US" dirty="0">
              <a:latin typeface="Calibri Light" panose="020F0302020204030204"/>
            </a:rPr>
            <a:t>include</a:t>
          </a:r>
          <a:r>
            <a:rPr lang="en-US" dirty="0"/>
            <a:t> performing prospective clinical trials to validate </a:t>
          </a:r>
          <a:r>
            <a:rPr lang="en-US" dirty="0">
              <a:latin typeface="Calibri Light" panose="020F0302020204030204"/>
            </a:rPr>
            <a:t>and use ML</a:t>
          </a:r>
          <a:r>
            <a:rPr lang="en-US" dirty="0"/>
            <a:t> Model predictions in a real-time clinical setting.</a:t>
          </a:r>
        </a:p>
      </dgm:t>
    </dgm:pt>
    <dgm:pt modelId="{3375A2B1-641D-42FB-8AAC-5ADD66EF70F9}" type="parTrans" cxnId="{8558F910-AEEB-4F67-87F6-E01282B2B9E6}">
      <dgm:prSet/>
      <dgm:spPr/>
      <dgm:t>
        <a:bodyPr/>
        <a:lstStyle/>
        <a:p>
          <a:endParaRPr lang="en-US"/>
        </a:p>
      </dgm:t>
    </dgm:pt>
    <dgm:pt modelId="{1A7DCE34-02ED-4DF2-A942-463EE2293FB1}" type="sibTrans" cxnId="{8558F910-AEEB-4F67-87F6-E01282B2B9E6}">
      <dgm:prSet/>
      <dgm:spPr/>
      <dgm:t>
        <a:bodyPr/>
        <a:lstStyle/>
        <a:p>
          <a:endParaRPr lang="en-US"/>
        </a:p>
      </dgm:t>
    </dgm:pt>
    <dgm:pt modelId="{173A9931-E8F9-4708-875C-9539CECE9FFB}">
      <dgm:prSet/>
      <dgm:spPr/>
      <dgm:t>
        <a:bodyPr/>
        <a:lstStyle/>
        <a:p>
          <a:pPr rtl="0"/>
          <a:r>
            <a:rPr lang="en-US" dirty="0"/>
            <a:t>Develop an application</a:t>
          </a:r>
          <a:r>
            <a:rPr lang="en-US" dirty="0">
              <a:latin typeface="Calibri Light" panose="020F0302020204030204"/>
            </a:rPr>
            <a:t> </a:t>
          </a:r>
          <a:r>
            <a:rPr lang="en-US" dirty="0"/>
            <a:t>interface </a:t>
          </a:r>
          <a:r>
            <a:rPr lang="en-US" dirty="0">
              <a:latin typeface="Calibri Light" panose="020F0302020204030204"/>
            </a:rPr>
            <a:t>using Flask /AWS Simplify integrating</a:t>
          </a:r>
          <a:r>
            <a:rPr lang="en-US" dirty="0"/>
            <a:t> </a:t>
          </a:r>
          <a:r>
            <a:rPr lang="en-US" dirty="0">
              <a:latin typeface="Calibri Light" panose="020F0302020204030204"/>
            </a:rPr>
            <a:t>ML to predict sepsis outcome which can be used in Real-time clinical setting.</a:t>
          </a:r>
          <a:endParaRPr lang="en-US" dirty="0"/>
        </a:p>
      </dgm:t>
    </dgm:pt>
    <dgm:pt modelId="{307760F8-7363-45C7-AEC6-E4110181F4A7}" type="parTrans" cxnId="{8A8A55EA-4D94-4418-A3E8-4E78F32C42E7}">
      <dgm:prSet/>
      <dgm:spPr/>
      <dgm:t>
        <a:bodyPr/>
        <a:lstStyle/>
        <a:p>
          <a:endParaRPr lang="en-US"/>
        </a:p>
      </dgm:t>
    </dgm:pt>
    <dgm:pt modelId="{275E559A-1F07-4819-8EBB-2FEC934AA545}" type="sibTrans" cxnId="{8A8A55EA-4D94-4418-A3E8-4E78F32C42E7}">
      <dgm:prSet/>
      <dgm:spPr/>
      <dgm:t>
        <a:bodyPr/>
        <a:lstStyle/>
        <a:p>
          <a:endParaRPr lang="en-US"/>
        </a:p>
      </dgm:t>
    </dgm:pt>
    <dgm:pt modelId="{273265C6-99B2-45A5-AF3A-AD0062435D9D}" type="pres">
      <dgm:prSet presAssocID="{3C238A5B-71C6-4F45-AD15-DB84F6979A5A}" presName="root" presStyleCnt="0">
        <dgm:presLayoutVars>
          <dgm:dir/>
          <dgm:resizeHandles val="exact"/>
        </dgm:presLayoutVars>
      </dgm:prSet>
      <dgm:spPr/>
    </dgm:pt>
    <dgm:pt modelId="{55172C08-CDE2-4662-8F1E-0DDEC50082DE}" type="pres">
      <dgm:prSet presAssocID="{745B1AC3-3D0D-4209-8B1F-FB9B4F46717E}" presName="compNode" presStyleCnt="0"/>
      <dgm:spPr/>
    </dgm:pt>
    <dgm:pt modelId="{3FE951D6-059D-467B-9BFF-F60548C31292}" type="pres">
      <dgm:prSet presAssocID="{745B1AC3-3D0D-4209-8B1F-FB9B4F46717E}" presName="bgRect" presStyleLbl="bgShp" presStyleIdx="0" presStyleCnt="2"/>
      <dgm:spPr/>
    </dgm:pt>
    <dgm:pt modelId="{EDD43384-379A-4B72-94B6-29214A1FEAD8}" type="pres">
      <dgm:prSet presAssocID="{745B1AC3-3D0D-4209-8B1F-FB9B4F4671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C65594B0-D2A6-4B4F-8B85-7F0E951C1318}" type="pres">
      <dgm:prSet presAssocID="{745B1AC3-3D0D-4209-8B1F-FB9B4F46717E}" presName="spaceRect" presStyleCnt="0"/>
      <dgm:spPr/>
    </dgm:pt>
    <dgm:pt modelId="{857C70EC-8F8C-4FB9-B5C1-E7A5A69015C5}" type="pres">
      <dgm:prSet presAssocID="{745B1AC3-3D0D-4209-8B1F-FB9B4F46717E}" presName="parTx" presStyleLbl="revTx" presStyleIdx="0" presStyleCnt="2">
        <dgm:presLayoutVars>
          <dgm:chMax val="0"/>
          <dgm:chPref val="0"/>
        </dgm:presLayoutVars>
      </dgm:prSet>
      <dgm:spPr/>
    </dgm:pt>
    <dgm:pt modelId="{605AE9F8-B08A-44BB-9885-67F22CBC148E}" type="pres">
      <dgm:prSet presAssocID="{1A7DCE34-02ED-4DF2-A942-463EE2293FB1}" presName="sibTrans" presStyleCnt="0"/>
      <dgm:spPr/>
    </dgm:pt>
    <dgm:pt modelId="{B2291DE6-F5A7-41C0-95B8-8AD4933BACD3}" type="pres">
      <dgm:prSet presAssocID="{173A9931-E8F9-4708-875C-9539CECE9FFB}" presName="compNode" presStyleCnt="0"/>
      <dgm:spPr/>
    </dgm:pt>
    <dgm:pt modelId="{02850855-F40B-426B-92EF-B71D39DB9D20}" type="pres">
      <dgm:prSet presAssocID="{173A9931-E8F9-4708-875C-9539CECE9FFB}" presName="bgRect" presStyleLbl="bgShp" presStyleIdx="1" presStyleCnt="2"/>
      <dgm:spPr/>
    </dgm:pt>
    <dgm:pt modelId="{FAEF85EF-72F5-458A-9EF5-0E2C6FD74C4E}" type="pres">
      <dgm:prSet presAssocID="{173A9931-E8F9-4708-875C-9539CECE9F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F32EB60A-873C-4087-8524-D67FD398894B}" type="pres">
      <dgm:prSet presAssocID="{173A9931-E8F9-4708-875C-9539CECE9FFB}" presName="spaceRect" presStyleCnt="0"/>
      <dgm:spPr/>
    </dgm:pt>
    <dgm:pt modelId="{9E8756DF-441C-4937-A11D-96E1AF9F833B}" type="pres">
      <dgm:prSet presAssocID="{173A9931-E8F9-4708-875C-9539CECE9FFB}" presName="parTx" presStyleLbl="revTx" presStyleIdx="1" presStyleCnt="2">
        <dgm:presLayoutVars>
          <dgm:chMax val="0"/>
          <dgm:chPref val="0"/>
        </dgm:presLayoutVars>
      </dgm:prSet>
      <dgm:spPr/>
    </dgm:pt>
  </dgm:ptLst>
  <dgm:cxnLst>
    <dgm:cxn modelId="{8558F910-AEEB-4F67-87F6-E01282B2B9E6}" srcId="{3C238A5B-71C6-4F45-AD15-DB84F6979A5A}" destId="{745B1AC3-3D0D-4209-8B1F-FB9B4F46717E}" srcOrd="0" destOrd="0" parTransId="{3375A2B1-641D-42FB-8AAC-5ADD66EF70F9}" sibTransId="{1A7DCE34-02ED-4DF2-A942-463EE2293FB1}"/>
    <dgm:cxn modelId="{27C5A61E-3753-4631-9EB0-311867E4838D}" type="presOf" srcId="{173A9931-E8F9-4708-875C-9539CECE9FFB}" destId="{9E8756DF-441C-4937-A11D-96E1AF9F833B}" srcOrd="0" destOrd="0" presId="urn:microsoft.com/office/officeart/2018/2/layout/IconVerticalSolidList"/>
    <dgm:cxn modelId="{911CC26C-2F50-485B-B242-1D55472F8D89}" type="presOf" srcId="{3C238A5B-71C6-4F45-AD15-DB84F6979A5A}" destId="{273265C6-99B2-45A5-AF3A-AD0062435D9D}" srcOrd="0" destOrd="0" presId="urn:microsoft.com/office/officeart/2018/2/layout/IconVerticalSolidList"/>
    <dgm:cxn modelId="{AE081B8E-D2F2-4802-9D29-3D0615CAD51E}" type="presOf" srcId="{745B1AC3-3D0D-4209-8B1F-FB9B4F46717E}" destId="{857C70EC-8F8C-4FB9-B5C1-E7A5A69015C5}" srcOrd="0" destOrd="0" presId="urn:microsoft.com/office/officeart/2018/2/layout/IconVerticalSolidList"/>
    <dgm:cxn modelId="{8A8A55EA-4D94-4418-A3E8-4E78F32C42E7}" srcId="{3C238A5B-71C6-4F45-AD15-DB84F6979A5A}" destId="{173A9931-E8F9-4708-875C-9539CECE9FFB}" srcOrd="1" destOrd="0" parTransId="{307760F8-7363-45C7-AEC6-E4110181F4A7}" sibTransId="{275E559A-1F07-4819-8EBB-2FEC934AA545}"/>
    <dgm:cxn modelId="{68338471-1C45-4116-9A8E-C297820FF53B}" type="presParOf" srcId="{273265C6-99B2-45A5-AF3A-AD0062435D9D}" destId="{55172C08-CDE2-4662-8F1E-0DDEC50082DE}" srcOrd="0" destOrd="0" presId="urn:microsoft.com/office/officeart/2018/2/layout/IconVerticalSolidList"/>
    <dgm:cxn modelId="{6A4496E5-AAAB-4A10-9263-823D83C57C6E}" type="presParOf" srcId="{55172C08-CDE2-4662-8F1E-0DDEC50082DE}" destId="{3FE951D6-059D-467B-9BFF-F60548C31292}" srcOrd="0" destOrd="0" presId="urn:microsoft.com/office/officeart/2018/2/layout/IconVerticalSolidList"/>
    <dgm:cxn modelId="{3BBD6D3C-BF9A-4DA6-8653-01910F78E468}" type="presParOf" srcId="{55172C08-CDE2-4662-8F1E-0DDEC50082DE}" destId="{EDD43384-379A-4B72-94B6-29214A1FEAD8}" srcOrd="1" destOrd="0" presId="urn:microsoft.com/office/officeart/2018/2/layout/IconVerticalSolidList"/>
    <dgm:cxn modelId="{A57592E7-7E2A-40B0-B3DC-F04032840631}" type="presParOf" srcId="{55172C08-CDE2-4662-8F1E-0DDEC50082DE}" destId="{C65594B0-D2A6-4B4F-8B85-7F0E951C1318}" srcOrd="2" destOrd="0" presId="urn:microsoft.com/office/officeart/2018/2/layout/IconVerticalSolidList"/>
    <dgm:cxn modelId="{EADF5893-1569-40F3-9455-A1EFAFEBCBA5}" type="presParOf" srcId="{55172C08-CDE2-4662-8F1E-0DDEC50082DE}" destId="{857C70EC-8F8C-4FB9-B5C1-E7A5A69015C5}" srcOrd="3" destOrd="0" presId="urn:microsoft.com/office/officeart/2018/2/layout/IconVerticalSolidList"/>
    <dgm:cxn modelId="{01A468A5-C4AC-4B87-B2B4-EBB62F7B30AF}" type="presParOf" srcId="{273265C6-99B2-45A5-AF3A-AD0062435D9D}" destId="{605AE9F8-B08A-44BB-9885-67F22CBC148E}" srcOrd="1" destOrd="0" presId="urn:microsoft.com/office/officeart/2018/2/layout/IconVerticalSolidList"/>
    <dgm:cxn modelId="{A4B59A48-07F6-4A41-911A-4FB624B4C0DF}" type="presParOf" srcId="{273265C6-99B2-45A5-AF3A-AD0062435D9D}" destId="{B2291DE6-F5A7-41C0-95B8-8AD4933BACD3}" srcOrd="2" destOrd="0" presId="urn:microsoft.com/office/officeart/2018/2/layout/IconVerticalSolidList"/>
    <dgm:cxn modelId="{A2277623-C27C-427B-9BE1-A56DE5198A2E}" type="presParOf" srcId="{B2291DE6-F5A7-41C0-95B8-8AD4933BACD3}" destId="{02850855-F40B-426B-92EF-B71D39DB9D20}" srcOrd="0" destOrd="0" presId="urn:microsoft.com/office/officeart/2018/2/layout/IconVerticalSolidList"/>
    <dgm:cxn modelId="{91B6219C-7F55-479F-A362-7509BADA912C}" type="presParOf" srcId="{B2291DE6-F5A7-41C0-95B8-8AD4933BACD3}" destId="{FAEF85EF-72F5-458A-9EF5-0E2C6FD74C4E}" srcOrd="1" destOrd="0" presId="urn:microsoft.com/office/officeart/2018/2/layout/IconVerticalSolidList"/>
    <dgm:cxn modelId="{1BE202CF-3E3A-4BFD-9FC0-EC10A20A9BA6}" type="presParOf" srcId="{B2291DE6-F5A7-41C0-95B8-8AD4933BACD3}" destId="{F32EB60A-873C-4087-8524-D67FD398894B}" srcOrd="2" destOrd="0" presId="urn:microsoft.com/office/officeart/2018/2/layout/IconVerticalSolidList"/>
    <dgm:cxn modelId="{A3E3F4C0-4E5A-4DC9-9D1F-A938F6CE73CE}" type="presParOf" srcId="{B2291DE6-F5A7-41C0-95B8-8AD4933BACD3}" destId="{9E8756DF-441C-4937-A11D-96E1AF9F83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1C813-07D4-4285-8512-585F66362003}">
      <dsp:nvSpPr>
        <dsp:cNvPr id="0" name=""/>
        <dsp:cNvSpPr/>
      </dsp:nvSpPr>
      <dsp:spPr>
        <a:xfrm>
          <a:off x="0" y="21152"/>
          <a:ext cx="6377769" cy="15701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Sepsis is a life-threatening clinical condition that happens when the patient’s body has an excessive reaction to an infection and should be treated in short span of time(possibly in few hours sometimes).</a:t>
          </a:r>
          <a:endParaRPr lang="en-US" sz="2200" kern="1200"/>
        </a:p>
      </dsp:txBody>
      <dsp:txXfrm>
        <a:off x="76648" y="97800"/>
        <a:ext cx="6224473" cy="1416844"/>
      </dsp:txXfrm>
    </dsp:sp>
    <dsp:sp modelId="{305C92EB-F935-4EAC-A197-C5920E8E1C28}">
      <dsp:nvSpPr>
        <dsp:cNvPr id="0" name=""/>
        <dsp:cNvSpPr/>
      </dsp:nvSpPr>
      <dsp:spPr>
        <a:xfrm>
          <a:off x="0" y="1654652"/>
          <a:ext cx="6377769" cy="15701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Due to the urgency of sepsis, doctors and physicians often do not have enough time to perform laboratory tests and analyses to help them forecast the consequences of the sepsis episode. </a:t>
          </a:r>
          <a:endParaRPr lang="en-US" sz="2200" kern="1200" dirty="0"/>
        </a:p>
      </dsp:txBody>
      <dsp:txXfrm>
        <a:off x="76648" y="1731300"/>
        <a:ext cx="6224473" cy="1416844"/>
      </dsp:txXfrm>
    </dsp:sp>
    <dsp:sp modelId="{E689281C-1C11-40A8-86D9-5EB172794984}">
      <dsp:nvSpPr>
        <dsp:cNvPr id="0" name=""/>
        <dsp:cNvSpPr/>
      </dsp:nvSpPr>
      <dsp:spPr>
        <a:xfrm>
          <a:off x="0" y="3288153"/>
          <a:ext cx="6377769" cy="15701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In this context, machine learning can provide a fast computational prediction of sepsis severity, patient survival, and sequential organ failure by just analysing the </a:t>
          </a:r>
          <a:r>
            <a:rPr lang="en-GB" sz="2200" kern="1200">
              <a:latin typeface="Calibri Light" panose="020F0302020204030204"/>
            </a:rPr>
            <a:t>vital signs </a:t>
          </a:r>
          <a:r>
            <a:rPr lang="en-GB" sz="2200" kern="1200"/>
            <a:t>of the patients.</a:t>
          </a:r>
          <a:endParaRPr lang="en-US" sz="2200" kern="1200"/>
        </a:p>
      </dsp:txBody>
      <dsp:txXfrm>
        <a:off x="76648" y="3364801"/>
        <a:ext cx="6224473" cy="1416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CBFDD-B610-4CA7-A9F1-ABFA8A927448}">
      <dsp:nvSpPr>
        <dsp:cNvPr id="0" name=""/>
        <dsp:cNvSpPr/>
      </dsp:nvSpPr>
      <dsp:spPr>
        <a:xfrm>
          <a:off x="436884" y="974624"/>
          <a:ext cx="709541" cy="70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4C7A1-C6DB-448F-A207-088D92FD5130}">
      <dsp:nvSpPr>
        <dsp:cNvPr id="0" name=""/>
        <dsp:cNvSpPr/>
      </dsp:nvSpPr>
      <dsp:spPr>
        <a:xfrm>
          <a:off x="3276" y="1920727"/>
          <a:ext cx="1576757"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Extract the Data.</a:t>
          </a:r>
        </a:p>
      </dsp:txBody>
      <dsp:txXfrm>
        <a:off x="3276" y="1920727"/>
        <a:ext cx="1576757" cy="630703"/>
      </dsp:txXfrm>
    </dsp:sp>
    <dsp:sp modelId="{727179B8-25A3-4204-BAE5-6380D2BACEF9}">
      <dsp:nvSpPr>
        <dsp:cNvPr id="0" name=""/>
        <dsp:cNvSpPr/>
      </dsp:nvSpPr>
      <dsp:spPr>
        <a:xfrm>
          <a:off x="2289574" y="974624"/>
          <a:ext cx="709541" cy="70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EA92E7-248B-46D4-93FE-7531A76A554C}">
      <dsp:nvSpPr>
        <dsp:cNvPr id="0" name=""/>
        <dsp:cNvSpPr/>
      </dsp:nvSpPr>
      <dsp:spPr>
        <a:xfrm>
          <a:off x="1855966" y="1920727"/>
          <a:ext cx="1576757"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Transform the Data.</a:t>
          </a:r>
        </a:p>
      </dsp:txBody>
      <dsp:txXfrm>
        <a:off x="1855966" y="1920727"/>
        <a:ext cx="1576757" cy="630703"/>
      </dsp:txXfrm>
    </dsp:sp>
    <dsp:sp modelId="{0951598F-902A-4C39-ACAA-FAAF8B46CE50}">
      <dsp:nvSpPr>
        <dsp:cNvPr id="0" name=""/>
        <dsp:cNvSpPr/>
      </dsp:nvSpPr>
      <dsp:spPr>
        <a:xfrm>
          <a:off x="4142265" y="974624"/>
          <a:ext cx="709541" cy="70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551826-29C7-4584-9C22-9C78740B143B}">
      <dsp:nvSpPr>
        <dsp:cNvPr id="0" name=""/>
        <dsp:cNvSpPr/>
      </dsp:nvSpPr>
      <dsp:spPr>
        <a:xfrm>
          <a:off x="3708656" y="1920727"/>
          <a:ext cx="1576757"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Analyse the Data.</a:t>
          </a:r>
        </a:p>
      </dsp:txBody>
      <dsp:txXfrm>
        <a:off x="3708656" y="1920727"/>
        <a:ext cx="1576757" cy="630703"/>
      </dsp:txXfrm>
    </dsp:sp>
    <dsp:sp modelId="{2663D3C9-FEDD-49B1-9AC2-A22E320F7982}">
      <dsp:nvSpPr>
        <dsp:cNvPr id="0" name=""/>
        <dsp:cNvSpPr/>
      </dsp:nvSpPr>
      <dsp:spPr>
        <a:xfrm>
          <a:off x="5994955" y="974624"/>
          <a:ext cx="709541" cy="70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5534A-292E-4D71-985A-7771D947BB46}">
      <dsp:nvSpPr>
        <dsp:cNvPr id="0" name=""/>
        <dsp:cNvSpPr/>
      </dsp:nvSpPr>
      <dsp:spPr>
        <a:xfrm>
          <a:off x="5561347" y="1920727"/>
          <a:ext cx="1576757"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Pick the feature variables with Co-relation.</a:t>
          </a:r>
        </a:p>
      </dsp:txBody>
      <dsp:txXfrm>
        <a:off x="5561347" y="1920727"/>
        <a:ext cx="1576757" cy="630703"/>
      </dsp:txXfrm>
    </dsp:sp>
    <dsp:sp modelId="{460DFEBE-BCBB-4D57-B9E2-05BB49201A8F}">
      <dsp:nvSpPr>
        <dsp:cNvPr id="0" name=""/>
        <dsp:cNvSpPr/>
      </dsp:nvSpPr>
      <dsp:spPr>
        <a:xfrm>
          <a:off x="7847646" y="974624"/>
          <a:ext cx="709541" cy="70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19A55C-0557-493D-8CD6-AA28921B4609}">
      <dsp:nvSpPr>
        <dsp:cNvPr id="0" name=""/>
        <dsp:cNvSpPr/>
      </dsp:nvSpPr>
      <dsp:spPr>
        <a:xfrm>
          <a:off x="7414037" y="1920727"/>
          <a:ext cx="1576757"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Visualize the Data.</a:t>
          </a:r>
        </a:p>
      </dsp:txBody>
      <dsp:txXfrm>
        <a:off x="7414037" y="1920727"/>
        <a:ext cx="1576757" cy="630703"/>
      </dsp:txXfrm>
    </dsp:sp>
    <dsp:sp modelId="{3BE85850-4B00-4B1C-80A6-D13F606684C5}">
      <dsp:nvSpPr>
        <dsp:cNvPr id="0" name=""/>
        <dsp:cNvSpPr/>
      </dsp:nvSpPr>
      <dsp:spPr>
        <a:xfrm>
          <a:off x="9700336" y="974624"/>
          <a:ext cx="709541" cy="7095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D61975-6D19-4A3D-9572-D9BCD381E70D}">
      <dsp:nvSpPr>
        <dsp:cNvPr id="0" name=""/>
        <dsp:cNvSpPr/>
      </dsp:nvSpPr>
      <dsp:spPr>
        <a:xfrm>
          <a:off x="9266728" y="1920727"/>
          <a:ext cx="1576757"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latin typeface="Calibri Light" panose="020F0302020204030204"/>
            </a:rPr>
            <a:t>Pick and Build the ML model.</a:t>
          </a:r>
        </a:p>
      </dsp:txBody>
      <dsp:txXfrm>
        <a:off x="9266728" y="1920727"/>
        <a:ext cx="1576757" cy="630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936AA-8428-4C06-9C16-CCA697B513AE}">
      <dsp:nvSpPr>
        <dsp:cNvPr id="0" name=""/>
        <dsp:cNvSpPr/>
      </dsp:nvSpPr>
      <dsp:spPr>
        <a:xfrm>
          <a:off x="0" y="0"/>
          <a:ext cx="3732370" cy="8046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criterion=entropy</a:t>
          </a:r>
          <a:endParaRPr lang="en-US" sz="2100" kern="1200" dirty="0"/>
        </a:p>
      </dsp:txBody>
      <dsp:txXfrm>
        <a:off x="23566" y="23566"/>
        <a:ext cx="2864144" cy="757468"/>
      </dsp:txXfrm>
    </dsp:sp>
    <dsp:sp modelId="{5CB46FCF-914B-4997-BD6C-9E1EEFD7E2F4}">
      <dsp:nvSpPr>
        <dsp:cNvPr id="0" name=""/>
        <dsp:cNvSpPr/>
      </dsp:nvSpPr>
      <dsp:spPr>
        <a:xfrm>
          <a:off x="329326" y="938699"/>
          <a:ext cx="3732370" cy="8046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err="1"/>
            <a:t>max_depth</a:t>
          </a:r>
          <a:r>
            <a:rPr lang="en-GB" sz="2100" kern="1200" dirty="0"/>
            <a:t>=3</a:t>
          </a:r>
          <a:endParaRPr lang="en-US" sz="2100" kern="1200" dirty="0"/>
        </a:p>
      </dsp:txBody>
      <dsp:txXfrm>
        <a:off x="352892" y="962265"/>
        <a:ext cx="2832921" cy="757468"/>
      </dsp:txXfrm>
    </dsp:sp>
    <dsp:sp modelId="{20C7EB15-8FB0-4EE9-B8F4-099FB87354DF}">
      <dsp:nvSpPr>
        <dsp:cNvPr id="0" name=""/>
        <dsp:cNvSpPr/>
      </dsp:nvSpPr>
      <dsp:spPr>
        <a:xfrm>
          <a:off x="658653" y="1877399"/>
          <a:ext cx="3732370" cy="8046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Calibri Light" panose="020F0302020204030204"/>
            </a:rPr>
            <a:t>Achieved an Accuracy of 98%. </a:t>
          </a:r>
          <a:endParaRPr lang="en-GB" sz="2100" kern="1200" dirty="0">
            <a:latin typeface="Calibri Light" panose="020F0302020204030204"/>
          </a:endParaRPr>
        </a:p>
      </dsp:txBody>
      <dsp:txXfrm>
        <a:off x="682219" y="1900965"/>
        <a:ext cx="2832921" cy="757468"/>
      </dsp:txXfrm>
    </dsp:sp>
    <dsp:sp modelId="{DC5918FF-34D4-42CE-853C-08A25FF9CF6A}">
      <dsp:nvSpPr>
        <dsp:cNvPr id="0" name=""/>
        <dsp:cNvSpPr/>
      </dsp:nvSpPr>
      <dsp:spPr>
        <a:xfrm>
          <a:off x="3209380" y="610155"/>
          <a:ext cx="522990" cy="5229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327053" y="610155"/>
        <a:ext cx="287644" cy="393550"/>
      </dsp:txXfrm>
    </dsp:sp>
    <dsp:sp modelId="{7367A54C-5136-4E12-934C-6BD42B8450FC}">
      <dsp:nvSpPr>
        <dsp:cNvPr id="0" name=""/>
        <dsp:cNvSpPr/>
      </dsp:nvSpPr>
      <dsp:spPr>
        <a:xfrm>
          <a:off x="3538707" y="1543491"/>
          <a:ext cx="522990" cy="52299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656380" y="1543491"/>
        <a:ext cx="287644" cy="393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951D6-059D-467B-9BFF-F60548C31292}">
      <dsp:nvSpPr>
        <dsp:cNvPr id="0" name=""/>
        <dsp:cNvSpPr/>
      </dsp:nvSpPr>
      <dsp:spPr>
        <a:xfrm>
          <a:off x="0" y="768019"/>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D43384-379A-4B72-94B6-29214A1FEAD8}">
      <dsp:nvSpPr>
        <dsp:cNvPr id="0" name=""/>
        <dsp:cNvSpPr/>
      </dsp:nvSpPr>
      <dsp:spPr>
        <a:xfrm>
          <a:off x="428909" y="1087043"/>
          <a:ext cx="779835" cy="77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7C70EC-8F8C-4FB9-B5C1-E7A5A69015C5}">
      <dsp:nvSpPr>
        <dsp:cNvPr id="0" name=""/>
        <dsp:cNvSpPr/>
      </dsp:nvSpPr>
      <dsp:spPr>
        <a:xfrm>
          <a:off x="1637654" y="768019"/>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844550" rtl="0">
            <a:lnSpc>
              <a:spcPct val="90000"/>
            </a:lnSpc>
            <a:spcBef>
              <a:spcPct val="0"/>
            </a:spcBef>
            <a:spcAft>
              <a:spcPct val="35000"/>
            </a:spcAft>
            <a:buNone/>
          </a:pPr>
          <a:r>
            <a:rPr lang="en-US" sz="1900" kern="1200" dirty="0"/>
            <a:t>Future work can </a:t>
          </a:r>
          <a:r>
            <a:rPr lang="en-US" sz="1900" kern="1200" dirty="0">
              <a:latin typeface="Calibri Light" panose="020F0302020204030204"/>
            </a:rPr>
            <a:t>include</a:t>
          </a:r>
          <a:r>
            <a:rPr lang="en-US" sz="1900" kern="1200" dirty="0"/>
            <a:t> performing prospective clinical trials to validate </a:t>
          </a:r>
          <a:r>
            <a:rPr lang="en-US" sz="1900" kern="1200" dirty="0">
              <a:latin typeface="Calibri Light" panose="020F0302020204030204"/>
            </a:rPr>
            <a:t>and use ML</a:t>
          </a:r>
          <a:r>
            <a:rPr lang="en-US" sz="1900" kern="1200" dirty="0"/>
            <a:t> Model predictions in a real-time clinical setting.</a:t>
          </a:r>
        </a:p>
      </dsp:txBody>
      <dsp:txXfrm>
        <a:off x="1637654" y="768019"/>
        <a:ext cx="4107030" cy="1417882"/>
      </dsp:txXfrm>
    </dsp:sp>
    <dsp:sp modelId="{02850855-F40B-426B-92EF-B71D39DB9D20}">
      <dsp:nvSpPr>
        <dsp:cNvPr id="0" name=""/>
        <dsp:cNvSpPr/>
      </dsp:nvSpPr>
      <dsp:spPr>
        <a:xfrm>
          <a:off x="0" y="2540373"/>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F85EF-72F5-458A-9EF5-0E2C6FD74C4E}">
      <dsp:nvSpPr>
        <dsp:cNvPr id="0" name=""/>
        <dsp:cNvSpPr/>
      </dsp:nvSpPr>
      <dsp:spPr>
        <a:xfrm>
          <a:off x="428909" y="2859396"/>
          <a:ext cx="779835" cy="77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8756DF-441C-4937-A11D-96E1AF9F833B}">
      <dsp:nvSpPr>
        <dsp:cNvPr id="0" name=""/>
        <dsp:cNvSpPr/>
      </dsp:nvSpPr>
      <dsp:spPr>
        <a:xfrm>
          <a:off x="1637654" y="2540373"/>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844550" rtl="0">
            <a:lnSpc>
              <a:spcPct val="90000"/>
            </a:lnSpc>
            <a:spcBef>
              <a:spcPct val="0"/>
            </a:spcBef>
            <a:spcAft>
              <a:spcPct val="35000"/>
            </a:spcAft>
            <a:buNone/>
          </a:pPr>
          <a:r>
            <a:rPr lang="en-US" sz="1900" kern="1200" dirty="0"/>
            <a:t>Develop an application</a:t>
          </a:r>
          <a:r>
            <a:rPr lang="en-US" sz="1900" kern="1200" dirty="0">
              <a:latin typeface="Calibri Light" panose="020F0302020204030204"/>
            </a:rPr>
            <a:t> </a:t>
          </a:r>
          <a:r>
            <a:rPr lang="en-US" sz="1900" kern="1200" dirty="0"/>
            <a:t>interface </a:t>
          </a:r>
          <a:r>
            <a:rPr lang="en-US" sz="1900" kern="1200" dirty="0">
              <a:latin typeface="Calibri Light" panose="020F0302020204030204"/>
            </a:rPr>
            <a:t>using Flask /AWS Simplify integrating</a:t>
          </a:r>
          <a:r>
            <a:rPr lang="en-US" sz="1900" kern="1200" dirty="0"/>
            <a:t> </a:t>
          </a:r>
          <a:r>
            <a:rPr lang="en-US" sz="1900" kern="1200" dirty="0">
              <a:latin typeface="Calibri Light" panose="020F0302020204030204"/>
            </a:rPr>
            <a:t>ML to predict sepsis outcome which can be used in Real-time clinical setting.</a:t>
          </a:r>
          <a:endParaRPr lang="en-US" sz="1900" kern="1200" dirty="0"/>
        </a:p>
      </dsp:txBody>
      <dsp:txXfrm>
        <a:off x="1637654" y="2540373"/>
        <a:ext cx="4107030" cy="14178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292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093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146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7404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8781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3134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3717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298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1653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6792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60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6972169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archive.physionet.org/challenge/2019/" TargetMode="External"/><Relationship Id="rId7" Type="http://schemas.openxmlformats.org/officeDocument/2006/relationships/hyperlink" Target="https://www.nature.com/articles/s41746-021-00504-6" TargetMode="External"/><Relationship Id="rId2" Type="http://schemas.openxmlformats.org/officeDocument/2006/relationships/hyperlink" Target="https://physionet.org/content/challenge-2019/1.0.0/" TargetMode="External"/><Relationship Id="rId1" Type="http://schemas.openxmlformats.org/officeDocument/2006/relationships/slideLayout" Target="../slideLayouts/slideLayout2.xml"/><Relationship Id="rId6" Type="http://schemas.openxmlformats.org/officeDocument/2006/relationships/hyperlink" Target="https://www.hindawi.com/journals/cin/2021/6522633/" TargetMode="External"/><Relationship Id="rId5" Type="http://schemas.openxmlformats.org/officeDocument/2006/relationships/hyperlink" Target="https://www.frontiersin.org/articles/10.3389/fmed.2021.607952/full" TargetMode="External"/><Relationship Id="rId4" Type="http://schemas.openxmlformats.org/officeDocument/2006/relationships/hyperlink" Target="https://journals.lww.com/ccmjournal/fulltext/2020/02000/early_prediction_of_sepsis_from_clinical_data__the.10.aspx"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67">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6" descr="Background pattern&#10;&#10;Description automatically generated">
            <a:extLst>
              <a:ext uri="{FF2B5EF4-FFF2-40B4-BE49-F238E27FC236}">
                <a16:creationId xmlns:a16="http://schemas.microsoft.com/office/drawing/2014/main" id="{96760284-5F84-4254-BE60-B7011A4CA417}"/>
              </a:ext>
            </a:extLst>
          </p:cNvPr>
          <p:cNvPicPr>
            <a:picLocks noChangeAspect="1"/>
          </p:cNvPicPr>
          <p:nvPr/>
        </p:nvPicPr>
        <p:blipFill rotWithShape="1">
          <a:blip r:embed="rId2">
            <a:alphaModFix/>
          </a:blip>
          <a:srcRect l="28387" r="6173" b="-1"/>
          <a:stretch/>
        </p:blipFill>
        <p:spPr>
          <a:xfrm>
            <a:off x="4283902" y="10"/>
            <a:ext cx="7908098" cy="6857992"/>
          </a:xfrm>
          <a:prstGeom prst="rect">
            <a:avLst/>
          </a:prstGeom>
        </p:spPr>
      </p:pic>
      <p:sp>
        <p:nvSpPr>
          <p:cNvPr id="80" name="Rectangle 69">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8663" y="1115219"/>
            <a:ext cx="5505449" cy="2387600"/>
          </a:xfrm>
        </p:spPr>
        <p:txBody>
          <a:bodyPr>
            <a:normAutofit/>
          </a:bodyPr>
          <a:lstStyle/>
          <a:p>
            <a:pPr algn="l"/>
            <a:r>
              <a:rPr lang="en-GB" sz="5000" dirty="0">
                <a:solidFill>
                  <a:schemeClr val="bg1"/>
                </a:solidFill>
                <a:cs typeface="Calibri Light"/>
              </a:rPr>
              <a:t>Health Care Analytics  - Project Presentation</a:t>
            </a:r>
          </a:p>
        </p:txBody>
      </p:sp>
      <p:cxnSp>
        <p:nvCxnSpPr>
          <p:cNvPr id="81" name="Straight Connector 71">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FA2145-C0B0-49FC-8614-700C6D9AF3DB}"/>
              </a:ext>
            </a:extLst>
          </p:cNvPr>
          <p:cNvSpPr txBox="1"/>
          <p:nvPr/>
        </p:nvSpPr>
        <p:spPr>
          <a:xfrm>
            <a:off x="1277303" y="3956495"/>
            <a:ext cx="401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cs typeface="Calibri"/>
              </a:rPr>
              <a:t>Section # 2 : Group # 3</a:t>
            </a:r>
          </a:p>
          <a:p>
            <a:endParaRPr lang="en-GB" dirty="0">
              <a:solidFill>
                <a:schemeClr val="bg1"/>
              </a:solidFill>
              <a:cs typeface="Calibri"/>
            </a:endParaRPr>
          </a:p>
          <a:p>
            <a:r>
              <a:rPr lang="en-GB" dirty="0">
                <a:solidFill>
                  <a:schemeClr val="bg1"/>
                </a:solidFill>
                <a:cs typeface="Calibri"/>
              </a:rPr>
              <a:t>Rakesh Baggu</a:t>
            </a:r>
          </a:p>
          <a:p>
            <a:r>
              <a:rPr lang="en-GB" dirty="0">
                <a:solidFill>
                  <a:schemeClr val="bg1"/>
                </a:solidFill>
                <a:cs typeface="Calibri"/>
              </a:rPr>
              <a:t>Riddhi Deshpande</a:t>
            </a:r>
          </a:p>
          <a:p>
            <a:r>
              <a:rPr lang="en-GB" dirty="0" err="1">
                <a:solidFill>
                  <a:schemeClr val="bg1"/>
                </a:solidFill>
                <a:cs typeface="Calibri"/>
              </a:rPr>
              <a:t>Sarabjeet</a:t>
            </a:r>
            <a:endParaRPr lang="en-GB" dirty="0">
              <a:solidFill>
                <a:schemeClr val="bg1"/>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E58DCA1-BC2D-4D25-B395-04E500AE2CB0}"/>
              </a:ext>
            </a:extLst>
          </p:cNvPr>
          <p:cNvSpPr>
            <a:spLocks noGrp="1"/>
          </p:cNvSpPr>
          <p:nvPr>
            <p:ph type="title"/>
          </p:nvPr>
        </p:nvSpPr>
        <p:spPr>
          <a:xfrm>
            <a:off x="838200" y="448721"/>
            <a:ext cx="4707671" cy="1225650"/>
          </a:xfrm>
        </p:spPr>
        <p:txBody>
          <a:bodyPr anchor="b">
            <a:normAutofit/>
          </a:bodyPr>
          <a:lstStyle/>
          <a:p>
            <a:r>
              <a:rPr lang="en-GB" sz="3800">
                <a:solidFill>
                  <a:schemeClr val="bg1"/>
                </a:solidFill>
                <a:cs typeface="Calibri Light"/>
              </a:rPr>
              <a:t>Data Visualization</a:t>
            </a:r>
            <a:endParaRPr lang="en-GB" sz="3800">
              <a:solidFill>
                <a:schemeClr val="bg1"/>
              </a:solidFill>
            </a:endParaRPr>
          </a:p>
        </p:txBody>
      </p:sp>
      <p:cxnSp>
        <p:nvCxnSpPr>
          <p:cNvPr id="52" name="Straight Connector 5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Content Placeholder 15">
            <a:extLst>
              <a:ext uri="{FF2B5EF4-FFF2-40B4-BE49-F238E27FC236}">
                <a16:creationId xmlns:a16="http://schemas.microsoft.com/office/drawing/2014/main" id="{EA815A32-9127-431B-BD4A-A9156C3A1868}"/>
              </a:ext>
            </a:extLst>
          </p:cNvPr>
          <p:cNvSpPr>
            <a:spLocks noGrp="1"/>
          </p:cNvSpPr>
          <p:nvPr>
            <p:ph idx="1"/>
          </p:nvPr>
        </p:nvSpPr>
        <p:spPr>
          <a:xfrm>
            <a:off x="897769" y="1909192"/>
            <a:ext cx="4586513" cy="3647710"/>
          </a:xfrm>
        </p:spPr>
        <p:txBody>
          <a:bodyPr vert="horz" lIns="91440" tIns="45720" rIns="91440" bIns="45720" rtlCol="0">
            <a:normAutofit/>
          </a:bodyPr>
          <a:lstStyle/>
          <a:p>
            <a:r>
              <a:rPr lang="en-US" sz="2000" dirty="0">
                <a:solidFill>
                  <a:schemeClr val="bg1"/>
                </a:solidFill>
                <a:cs typeface="Calibri"/>
              </a:rPr>
              <a:t>Observation :                   </a:t>
            </a:r>
          </a:p>
          <a:p>
            <a:pPr marL="0" indent="0">
              <a:buNone/>
            </a:pPr>
            <a:r>
              <a:rPr lang="en-US" sz="2000" dirty="0">
                <a:solidFill>
                  <a:schemeClr val="bg1"/>
                </a:solidFill>
                <a:cs typeface="Calibri"/>
              </a:rPr>
              <a:t>      Males -56% </a:t>
            </a:r>
            <a:endParaRPr lang="en-US" sz="2000">
              <a:solidFill>
                <a:schemeClr val="bg1"/>
              </a:solidFill>
              <a:cs typeface="Calibri"/>
            </a:endParaRPr>
          </a:p>
          <a:p>
            <a:pPr marL="0" indent="0">
              <a:buNone/>
            </a:pPr>
            <a:r>
              <a:rPr lang="en-US" sz="2000" dirty="0">
                <a:solidFill>
                  <a:schemeClr val="bg1"/>
                </a:solidFill>
                <a:cs typeface="Calibri"/>
              </a:rPr>
              <a:t>     Females - 43% </a:t>
            </a:r>
            <a:endParaRPr lang="en-US" sz="2000">
              <a:solidFill>
                <a:schemeClr val="bg1"/>
              </a:solidFill>
              <a:cs typeface="Calibri"/>
            </a:endParaRPr>
          </a:p>
        </p:txBody>
      </p:sp>
      <p:cxnSp>
        <p:nvCxnSpPr>
          <p:cNvPr id="53" name="Straight Connector 5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Chart, pie chart&#10;&#10;Description automatically generated">
            <a:extLst>
              <a:ext uri="{FF2B5EF4-FFF2-40B4-BE49-F238E27FC236}">
                <a16:creationId xmlns:a16="http://schemas.microsoft.com/office/drawing/2014/main" id="{053F2B24-855C-4822-9866-C8AB8E0841A8}"/>
              </a:ext>
            </a:extLst>
          </p:cNvPr>
          <p:cNvPicPr>
            <a:picLocks noChangeAspect="1"/>
          </p:cNvPicPr>
          <p:nvPr/>
        </p:nvPicPr>
        <p:blipFill>
          <a:blip r:embed="rId2"/>
          <a:stretch>
            <a:fillRect/>
          </a:stretch>
        </p:blipFill>
        <p:spPr>
          <a:xfrm>
            <a:off x="6525453" y="699086"/>
            <a:ext cx="5666547" cy="5459827"/>
          </a:xfrm>
          <a:prstGeom prst="rect">
            <a:avLst/>
          </a:prstGeom>
        </p:spPr>
      </p:pic>
    </p:spTree>
    <p:extLst>
      <p:ext uri="{BB962C8B-B14F-4D97-AF65-F5344CB8AC3E}">
        <p14:creationId xmlns:p14="http://schemas.microsoft.com/office/powerpoint/2010/main" val="374613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histogram&#10;&#10;Description automatically generated">
            <a:extLst>
              <a:ext uri="{FF2B5EF4-FFF2-40B4-BE49-F238E27FC236}">
                <a16:creationId xmlns:a16="http://schemas.microsoft.com/office/drawing/2014/main" id="{2900D8BE-AA6A-4812-B9F2-099B80E2EBF2}"/>
              </a:ext>
            </a:extLst>
          </p:cNvPr>
          <p:cNvPicPr>
            <a:picLocks noGrp="1" noChangeAspect="1"/>
          </p:cNvPicPr>
          <p:nvPr>
            <p:ph idx="1"/>
          </p:nvPr>
        </p:nvPicPr>
        <p:blipFill>
          <a:blip r:embed="rId2"/>
          <a:stretch>
            <a:fillRect/>
          </a:stretch>
        </p:blipFill>
        <p:spPr>
          <a:xfrm>
            <a:off x="451830" y="113887"/>
            <a:ext cx="12149732" cy="6493771"/>
          </a:xfrm>
        </p:spPr>
      </p:pic>
    </p:spTree>
    <p:extLst>
      <p:ext uri="{BB962C8B-B14F-4D97-AF65-F5344CB8AC3E}">
        <p14:creationId xmlns:p14="http://schemas.microsoft.com/office/powerpoint/2010/main" val="12202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10;&#10;Description automatically generated">
            <a:extLst>
              <a:ext uri="{FF2B5EF4-FFF2-40B4-BE49-F238E27FC236}">
                <a16:creationId xmlns:a16="http://schemas.microsoft.com/office/drawing/2014/main" id="{5F933B49-29C2-48A9-BDC9-8CE6D97E237A}"/>
              </a:ext>
            </a:extLst>
          </p:cNvPr>
          <p:cNvPicPr>
            <a:picLocks noGrp="1" noChangeAspect="1"/>
          </p:cNvPicPr>
          <p:nvPr>
            <p:ph idx="1"/>
          </p:nvPr>
        </p:nvPicPr>
        <p:blipFill>
          <a:blip r:embed="rId2"/>
          <a:stretch>
            <a:fillRect/>
          </a:stretch>
        </p:blipFill>
        <p:spPr>
          <a:xfrm>
            <a:off x="121253" y="113888"/>
            <a:ext cx="12137234" cy="6747770"/>
          </a:xfrm>
          <a:prstGeom prst="rect">
            <a:avLst/>
          </a:prstGeom>
          <a:ln>
            <a:noFill/>
          </a:ln>
          <a:effectLst>
            <a:softEdge rad="112500"/>
          </a:effectLst>
        </p:spPr>
      </p:pic>
      <p:sp>
        <p:nvSpPr>
          <p:cNvPr id="3" name="TextBox 2">
            <a:extLst>
              <a:ext uri="{FF2B5EF4-FFF2-40B4-BE49-F238E27FC236}">
                <a16:creationId xmlns:a16="http://schemas.microsoft.com/office/drawing/2014/main" id="{0200E60A-70DB-48D1-A760-89EE5CDACA89}"/>
              </a:ext>
            </a:extLst>
          </p:cNvPr>
          <p:cNvSpPr txBox="1"/>
          <p:nvPr/>
        </p:nvSpPr>
        <p:spPr>
          <a:xfrm>
            <a:off x="7401113" y="5506720"/>
            <a:ext cx="2799527" cy="415498"/>
          </a:xfrm>
          <a:prstGeom prst="rect">
            <a:avLst/>
          </a:prstGeom>
          <a:noFill/>
        </p:spPr>
        <p:txBody>
          <a:bodyPr wrap="square" rtlCol="0">
            <a:spAutoFit/>
          </a:bodyPr>
          <a:lstStyle/>
          <a:p>
            <a:r>
              <a:rPr lang="en-US" sz="1050" dirty="0">
                <a:solidFill>
                  <a:schemeClr val="bg1"/>
                </a:solidFill>
              </a:rPr>
              <a:t>Normal Body Temp - </a:t>
            </a:r>
            <a:r>
              <a:rPr lang="en-AU" sz="1050" b="0" i="0" dirty="0">
                <a:solidFill>
                  <a:schemeClr val="bg1"/>
                </a:solidFill>
                <a:effectLst/>
                <a:latin typeface="arial" panose="020B0604020202020204" pitchFamily="34" charset="0"/>
              </a:rPr>
              <a:t>98.6°F (37°C)</a:t>
            </a:r>
          </a:p>
          <a:p>
            <a:r>
              <a:rPr lang="en-AU" sz="1050" dirty="0">
                <a:solidFill>
                  <a:schemeClr val="bg1"/>
                </a:solidFill>
                <a:latin typeface="arial" panose="020B0604020202020204" pitchFamily="34" charset="0"/>
              </a:rPr>
              <a:t>Normal HR - 60 to 100 beats per minute </a:t>
            </a:r>
            <a:endParaRPr lang="en-AU" sz="1050" dirty="0">
              <a:solidFill>
                <a:schemeClr val="bg1"/>
              </a:solidFill>
            </a:endParaRPr>
          </a:p>
        </p:txBody>
      </p:sp>
    </p:spTree>
    <p:extLst>
      <p:ext uri="{BB962C8B-B14F-4D97-AF65-F5344CB8AC3E}">
        <p14:creationId xmlns:p14="http://schemas.microsoft.com/office/powerpoint/2010/main" val="331270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Chart, line chart&#10;&#10;Description automatically generated">
            <a:extLst>
              <a:ext uri="{FF2B5EF4-FFF2-40B4-BE49-F238E27FC236}">
                <a16:creationId xmlns:a16="http://schemas.microsoft.com/office/drawing/2014/main" id="{1BD46483-72F1-4401-8449-6BE6D0784E65}"/>
              </a:ext>
            </a:extLst>
          </p:cNvPr>
          <p:cNvPicPr>
            <a:picLocks noGrp="1" noChangeAspect="1"/>
          </p:cNvPicPr>
          <p:nvPr>
            <p:ph idx="1"/>
          </p:nvPr>
        </p:nvPicPr>
        <p:blipFill>
          <a:blip r:embed="rId2"/>
          <a:stretch>
            <a:fillRect/>
          </a:stretch>
        </p:blipFill>
        <p:spPr>
          <a:xfrm>
            <a:off x="-9052" y="3453"/>
            <a:ext cx="12298453" cy="6858206"/>
          </a:xfrm>
        </p:spPr>
      </p:pic>
    </p:spTree>
    <p:extLst>
      <p:ext uri="{BB962C8B-B14F-4D97-AF65-F5344CB8AC3E}">
        <p14:creationId xmlns:p14="http://schemas.microsoft.com/office/powerpoint/2010/main" val="308527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46F2CF-B2C3-4A06-A93C-A7B02A7F94C3}"/>
              </a:ext>
            </a:extLst>
          </p:cNvPr>
          <p:cNvSpPr>
            <a:spLocks noGrp="1"/>
          </p:cNvSpPr>
          <p:nvPr>
            <p:ph type="title"/>
          </p:nvPr>
        </p:nvSpPr>
        <p:spPr>
          <a:xfrm>
            <a:off x="838200" y="669925"/>
            <a:ext cx="4508946" cy="1325563"/>
          </a:xfrm>
        </p:spPr>
        <p:txBody>
          <a:bodyPr anchor="b">
            <a:normAutofit/>
          </a:bodyPr>
          <a:lstStyle/>
          <a:p>
            <a:pPr algn="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Chart, histogram&#10;&#10;Description automatically generated">
            <a:extLst>
              <a:ext uri="{FF2B5EF4-FFF2-40B4-BE49-F238E27FC236}">
                <a16:creationId xmlns:a16="http://schemas.microsoft.com/office/drawing/2014/main" id="{6376D2FB-2298-44B0-93DA-9D59F86CD042}"/>
              </a:ext>
            </a:extLst>
          </p:cNvPr>
          <p:cNvPicPr>
            <a:picLocks noGrp="1" noChangeAspect="1"/>
          </p:cNvPicPr>
          <p:nvPr>
            <p:ph idx="1"/>
          </p:nvPr>
        </p:nvPicPr>
        <p:blipFill>
          <a:blip r:embed="rId2"/>
          <a:stretch>
            <a:fillRect/>
          </a:stretch>
        </p:blipFill>
        <p:spPr>
          <a:xfrm>
            <a:off x="315548" y="201307"/>
            <a:ext cx="12356036" cy="6651446"/>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04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AABBF7C3-A881-47D9-B410-C413194411EB}"/>
              </a:ext>
            </a:extLst>
          </p:cNvPr>
          <p:cNvPicPr>
            <a:picLocks noGrp="1" noChangeAspect="1"/>
          </p:cNvPicPr>
          <p:nvPr>
            <p:ph idx="1"/>
          </p:nvPr>
        </p:nvPicPr>
        <p:blipFill>
          <a:blip r:embed="rId2"/>
          <a:stretch>
            <a:fillRect/>
          </a:stretch>
        </p:blipFill>
        <p:spPr>
          <a:xfrm>
            <a:off x="359029" y="333827"/>
            <a:ext cx="11484985" cy="6187621"/>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56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30B02C4-7D53-44D0-9CA2-B3FDFC47F982}"/>
              </a:ext>
            </a:extLst>
          </p:cNvPr>
          <p:cNvSpPr txBox="1"/>
          <p:nvPr/>
        </p:nvSpPr>
        <p:spPr>
          <a:xfrm>
            <a:off x="1046746" y="586822"/>
            <a:ext cx="356025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kern="1200" dirty="0">
                <a:solidFill>
                  <a:schemeClr val="tx1"/>
                </a:solidFill>
                <a:latin typeface="+mj-lt"/>
                <a:ea typeface="+mj-ea"/>
                <a:cs typeface="+mj-cs"/>
              </a:rPr>
              <a:t>Machine Learning Model/s:</a:t>
            </a:r>
          </a:p>
        </p:txBody>
      </p:sp>
      <p:sp>
        <p:nvSpPr>
          <p:cNvPr id="62" name="Rectangle 6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4" name="Rectangle 63">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20852609-F58A-40C4-BAD6-402ED93D6C0B}"/>
              </a:ext>
            </a:extLst>
          </p:cNvPr>
          <p:cNvSpPr>
            <a:spLocks noGrp="1"/>
          </p:cNvSpPr>
          <p:nvPr>
            <p:ph idx="1"/>
          </p:nvPr>
        </p:nvSpPr>
        <p:spPr>
          <a:xfrm>
            <a:off x="5351164" y="586822"/>
            <a:ext cx="6002636" cy="1645920"/>
          </a:xfrm>
        </p:spPr>
        <p:txBody>
          <a:bodyPr vert="horz" lIns="91440" tIns="45720" rIns="91440" bIns="45720" rtlCol="0" anchor="ctr">
            <a:normAutofit/>
          </a:bodyPr>
          <a:lstStyle/>
          <a:p>
            <a:pPr marL="0" indent="0">
              <a:spcAft>
                <a:spcPts val="600"/>
              </a:spcAft>
              <a:buNone/>
            </a:pPr>
            <a:r>
              <a:rPr lang="en-US" sz="1800" dirty="0">
                <a:cs typeface="Calibri"/>
              </a:rPr>
              <a:t> Split Ratio - 80:20</a:t>
            </a:r>
          </a:p>
        </p:txBody>
      </p:sp>
      <p:graphicFrame>
        <p:nvGraphicFramePr>
          <p:cNvPr id="9" name="Content Placeholder 3">
            <a:extLst>
              <a:ext uri="{FF2B5EF4-FFF2-40B4-BE49-F238E27FC236}">
                <a16:creationId xmlns:a16="http://schemas.microsoft.com/office/drawing/2014/main" id="{73158D0B-2BB0-4F86-A1C8-489205B1DDEF}"/>
              </a:ext>
            </a:extLst>
          </p:cNvPr>
          <p:cNvGraphicFramePr>
            <a:graphicFrameLocks/>
          </p:cNvGraphicFramePr>
          <p:nvPr>
            <p:extLst>
              <p:ext uri="{D42A27DB-BD31-4B8C-83A1-F6EECF244321}">
                <p14:modId xmlns:p14="http://schemas.microsoft.com/office/powerpoint/2010/main" val="2663017183"/>
              </p:ext>
            </p:extLst>
          </p:nvPr>
        </p:nvGraphicFramePr>
        <p:xfrm>
          <a:off x="416559" y="2812843"/>
          <a:ext cx="11215408" cy="3458335"/>
        </p:xfrm>
        <a:graphic>
          <a:graphicData uri="http://schemas.openxmlformats.org/drawingml/2006/table">
            <a:tbl>
              <a:tblPr firstRow="1" bandRow="1">
                <a:solidFill>
                  <a:schemeClr val="bg1">
                    <a:lumMod val="95000"/>
                  </a:schemeClr>
                </a:solidFill>
                <a:tableStyleId>{3B4B98B0-60AC-42C2-AFA5-B58CD77FA1E5}</a:tableStyleId>
              </a:tblPr>
              <a:tblGrid>
                <a:gridCol w="6308035">
                  <a:extLst>
                    <a:ext uri="{9D8B030D-6E8A-4147-A177-3AD203B41FA5}">
                      <a16:colId xmlns:a16="http://schemas.microsoft.com/office/drawing/2014/main" val="357046698"/>
                    </a:ext>
                  </a:extLst>
                </a:gridCol>
                <a:gridCol w="1070656">
                  <a:extLst>
                    <a:ext uri="{9D8B030D-6E8A-4147-A177-3AD203B41FA5}">
                      <a16:colId xmlns:a16="http://schemas.microsoft.com/office/drawing/2014/main" val="1262793718"/>
                    </a:ext>
                  </a:extLst>
                </a:gridCol>
                <a:gridCol w="815158">
                  <a:extLst>
                    <a:ext uri="{9D8B030D-6E8A-4147-A177-3AD203B41FA5}">
                      <a16:colId xmlns:a16="http://schemas.microsoft.com/office/drawing/2014/main" val="295042290"/>
                    </a:ext>
                  </a:extLst>
                </a:gridCol>
                <a:gridCol w="1070656">
                  <a:extLst>
                    <a:ext uri="{9D8B030D-6E8A-4147-A177-3AD203B41FA5}">
                      <a16:colId xmlns:a16="http://schemas.microsoft.com/office/drawing/2014/main" val="4196630462"/>
                    </a:ext>
                  </a:extLst>
                </a:gridCol>
                <a:gridCol w="989451">
                  <a:extLst>
                    <a:ext uri="{9D8B030D-6E8A-4147-A177-3AD203B41FA5}">
                      <a16:colId xmlns:a16="http://schemas.microsoft.com/office/drawing/2014/main" val="2201265294"/>
                    </a:ext>
                  </a:extLst>
                </a:gridCol>
                <a:gridCol w="961452">
                  <a:extLst>
                    <a:ext uri="{9D8B030D-6E8A-4147-A177-3AD203B41FA5}">
                      <a16:colId xmlns:a16="http://schemas.microsoft.com/office/drawing/2014/main" val="1566937446"/>
                    </a:ext>
                  </a:extLst>
                </a:gridCol>
              </a:tblGrid>
              <a:tr h="366075">
                <a:tc>
                  <a:txBody>
                    <a:bodyPr/>
                    <a:lstStyle/>
                    <a:p>
                      <a:r>
                        <a:rPr lang="en-GB" sz="1400" b="0" cap="none" spc="0" dirty="0">
                          <a:solidFill>
                            <a:schemeClr val="bg1"/>
                          </a:solidFill>
                          <a:effectLst/>
                        </a:rPr>
                        <a:t>Machine Learning Models </a:t>
                      </a:r>
                    </a:p>
                  </a:txBody>
                  <a:tcPr marL="88159" marR="0" marT="69978" marB="48557"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gridSpan="4">
                  <a:txBody>
                    <a:bodyPr/>
                    <a:lstStyle/>
                    <a:p>
                      <a:r>
                        <a:rPr lang="en-GB" sz="1400" b="0" cap="none" spc="0" dirty="0">
                          <a:solidFill>
                            <a:schemeClr val="bg1"/>
                          </a:solidFill>
                          <a:effectLst/>
                        </a:rPr>
                        <a:t>                                    Metrics</a:t>
                      </a:r>
                    </a:p>
                  </a:txBody>
                  <a:tcPr marL="88159" marR="0" marT="69978" marB="48557"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endParaRPr lang="en-GB" sz="1400" b="0" cap="none" spc="0">
                        <a:solidFill>
                          <a:schemeClr val="bg1"/>
                        </a:solidFill>
                        <a:effectLst/>
                      </a:endParaRPr>
                    </a:p>
                  </a:txBody>
                  <a:tcPr marL="88159" marR="0" marT="69978" marB="48557"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extLst>
                  <a:ext uri="{0D108BD9-81ED-4DB2-BD59-A6C34878D82A}">
                    <a16:rowId xmlns:a16="http://schemas.microsoft.com/office/drawing/2014/main" val="3562605785"/>
                  </a:ext>
                </a:extLst>
              </a:tr>
              <a:tr h="329672">
                <a:tc>
                  <a:txBody>
                    <a:bodyPr/>
                    <a:lstStyle/>
                    <a:p>
                      <a:pPr algn="l"/>
                      <a:r>
                        <a:rPr lang="en-GB" sz="1200" b="1" cap="none" spc="0" dirty="0">
                          <a:solidFill>
                            <a:schemeClr val="tx1"/>
                          </a:solidFill>
                          <a:effectLst/>
                        </a:rPr>
                        <a:t>ML Model Type</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b="1" cap="none" spc="0" dirty="0">
                          <a:solidFill>
                            <a:schemeClr val="tx1"/>
                          </a:solidFill>
                          <a:effectLst/>
                        </a:rPr>
                        <a:t>Accuracy</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b="1" cap="none" spc="0" dirty="0">
                          <a:solidFill>
                            <a:schemeClr val="tx1"/>
                          </a:solidFill>
                          <a:effectLst/>
                        </a:rPr>
                        <a:t>Recall</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b="1" cap="none" spc="0" dirty="0">
                          <a:solidFill>
                            <a:schemeClr val="tx1"/>
                          </a:solidFill>
                          <a:effectLst/>
                        </a:rPr>
                        <a:t>Precision</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b="1" cap="none" spc="0" dirty="0">
                          <a:solidFill>
                            <a:schemeClr val="tx1"/>
                          </a:solidFill>
                          <a:effectLst/>
                        </a:rPr>
                        <a:t>F1 Score</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b="1" cap="none" spc="0" dirty="0" err="1">
                          <a:solidFill>
                            <a:schemeClr val="tx1"/>
                          </a:solidFill>
                          <a:effectLst/>
                        </a:rPr>
                        <a:t>Roc_auc</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3875428"/>
                  </a:ext>
                </a:extLst>
              </a:tr>
              <a:tr h="329672">
                <a:tc>
                  <a:txBody>
                    <a:bodyPr/>
                    <a:lstStyle/>
                    <a:p>
                      <a:pPr algn="l"/>
                      <a:r>
                        <a:rPr lang="en-GB" sz="1200" cap="none" spc="0" dirty="0" err="1">
                          <a:solidFill>
                            <a:schemeClr val="tx1"/>
                          </a:solidFill>
                          <a:effectLst/>
                        </a:rPr>
                        <a:t>DummyClassifier</a:t>
                      </a:r>
                      <a:endParaRPr lang="en-GB" sz="1200" cap="none" spc="0" dirty="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0.981</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0.019</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0.495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37506276"/>
                  </a:ext>
                </a:extLst>
              </a:tr>
              <a:tr h="329672">
                <a:tc>
                  <a:txBody>
                    <a:bodyPr/>
                    <a:lstStyle/>
                    <a:p>
                      <a:pPr algn="l"/>
                      <a:r>
                        <a:rPr lang="en-GB" sz="1200" cap="none" spc="0" dirty="0" err="1">
                          <a:solidFill>
                            <a:schemeClr val="tx1"/>
                          </a:solidFill>
                          <a:effectLst/>
                        </a:rPr>
                        <a:t>GaussianNB</a:t>
                      </a:r>
                      <a:endParaRPr lang="en-GB" sz="1200" cap="none" spc="0" dirty="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0.966</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0.516</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0.032</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0.517</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0.614</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684208112"/>
                  </a:ext>
                </a:extLst>
              </a:tr>
              <a:tr h="329672">
                <a:tc>
                  <a:txBody>
                    <a:bodyPr/>
                    <a:lstStyle/>
                    <a:p>
                      <a:pPr algn="l"/>
                      <a:r>
                        <a:rPr lang="en-GB" sz="1200" cap="none" spc="0" err="1">
                          <a:solidFill>
                            <a:schemeClr val="tx1"/>
                          </a:solidFill>
                          <a:effectLst/>
                        </a:rPr>
                        <a:t>MultinomialNB</a:t>
                      </a:r>
                      <a:endParaRPr lang="en-GB" sz="1200" cap="none" spc="0" dirty="0" err="1">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0.981</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0.03</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0.495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0.597</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52665518"/>
                  </a:ext>
                </a:extLst>
              </a:tr>
              <a:tr h="329672">
                <a:tc>
                  <a:txBody>
                    <a:bodyPr/>
                    <a:lstStyle/>
                    <a:p>
                      <a:pPr algn="l"/>
                      <a:r>
                        <a:rPr lang="en-GB" sz="1200" cap="none" spc="0" dirty="0" err="1">
                          <a:solidFill>
                            <a:schemeClr val="tx1"/>
                          </a:solidFill>
                          <a:effectLst/>
                        </a:rPr>
                        <a:t>DecisionTreeClassifier-Max_depth</a:t>
                      </a:r>
                      <a:r>
                        <a:rPr lang="en-GB" sz="1200" cap="none" spc="0" dirty="0">
                          <a:solidFill>
                            <a:schemeClr val="tx1"/>
                          </a:solidFill>
                          <a:effectLst/>
                        </a:rPr>
                        <a:t> : 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0.696</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0.595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0.033</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0.438</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0.619</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63266847"/>
                  </a:ext>
                </a:extLst>
              </a:tr>
              <a:tr h="329672">
                <a:tc>
                  <a:txBody>
                    <a:bodyPr/>
                    <a:lstStyle/>
                    <a:p>
                      <a:pPr algn="l"/>
                      <a:r>
                        <a:rPr lang="en-GB" sz="1200" cap="none" spc="0" dirty="0" err="1">
                          <a:solidFill>
                            <a:schemeClr val="tx1"/>
                          </a:solidFill>
                          <a:effectLst/>
                        </a:rPr>
                        <a:t>DecisionTreeClassifier-min_impurity_decrease</a:t>
                      </a:r>
                      <a:r>
                        <a:rPr lang="en-GB" sz="1200" cap="none" spc="0" dirty="0">
                          <a:solidFill>
                            <a:schemeClr val="tx1"/>
                          </a:solidFill>
                          <a:effectLst/>
                        </a:rPr>
                        <a:t>=0.01</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0.831</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0.545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0.022</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0.474</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0.545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91970522"/>
                  </a:ext>
                </a:extLst>
              </a:tr>
              <a:tr h="329672">
                <a:tc>
                  <a:txBody>
                    <a:bodyPr/>
                    <a:lstStyle/>
                    <a:p>
                      <a:pPr algn="l"/>
                      <a:r>
                        <a:rPr lang="en-GB" sz="1200" cap="none" spc="0" dirty="0">
                          <a:solidFill>
                            <a:schemeClr val="tx1"/>
                          </a:solidFill>
                          <a:effectLst/>
                        </a:rPr>
                        <a:t>Logistic Regression, C=0.1, </a:t>
                      </a:r>
                      <a:r>
                        <a:rPr lang="en-GB" sz="1200" cap="none" spc="0" dirty="0" err="1">
                          <a:solidFill>
                            <a:schemeClr val="tx1"/>
                          </a:solidFill>
                          <a:effectLst/>
                        </a:rPr>
                        <a:t>max_iter</a:t>
                      </a:r>
                      <a:r>
                        <a:rPr lang="en-GB" sz="1200" cap="none" spc="0" dirty="0">
                          <a:solidFill>
                            <a:schemeClr val="tx1"/>
                          </a:solidFill>
                          <a:effectLst/>
                        </a:rPr>
                        <a:t>=1000</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0.648</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0.585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0.033</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0.418</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1200" cap="none" spc="0" dirty="0">
                          <a:solidFill>
                            <a:schemeClr val="tx1"/>
                          </a:solidFill>
                          <a:effectLst/>
                        </a:rPr>
                        <a:t>0.615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44774080"/>
                  </a:ext>
                </a:extLst>
              </a:tr>
              <a:tr h="361221">
                <a:tc>
                  <a:txBody>
                    <a:bodyPr/>
                    <a:lstStyle/>
                    <a:p>
                      <a:endParaRPr lang="en-GB" sz="1200" cap="none" spc="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GB" sz="1200" cap="none" spc="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GB" sz="1200" cap="none" spc="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GB" sz="1200" cap="none" spc="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GB" sz="1200" cap="none" spc="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GB" sz="1200" cap="none" spc="0">
                        <a:solidFill>
                          <a:schemeClr val="tx1"/>
                        </a:solidFill>
                        <a:effectLst/>
                      </a:endParaRP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63076441"/>
                  </a:ext>
                </a:extLst>
              </a:tr>
              <a:tr h="329672">
                <a:tc>
                  <a:txBody>
                    <a:bodyPr/>
                    <a:lstStyle/>
                    <a:p>
                      <a:r>
                        <a:rPr lang="en-GB" sz="2000" cap="none" spc="0" dirty="0">
                          <a:solidFill>
                            <a:schemeClr val="tx1"/>
                          </a:solidFill>
                          <a:effectLst/>
                        </a:rPr>
                        <a:t>Best Model :Decision Tree Classifier</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2000" cap="none" spc="0" dirty="0">
                          <a:solidFill>
                            <a:schemeClr val="tx1"/>
                          </a:solidFill>
                          <a:effectLst/>
                        </a:rPr>
                        <a:t>0.696</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2000" cap="none" spc="0" dirty="0">
                          <a:solidFill>
                            <a:schemeClr val="tx1"/>
                          </a:solidFill>
                          <a:effectLst/>
                        </a:rPr>
                        <a:t>0.595</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2000" cap="none" spc="0" dirty="0">
                          <a:solidFill>
                            <a:schemeClr val="tx1"/>
                          </a:solidFill>
                          <a:effectLst/>
                        </a:rPr>
                        <a:t>0.033</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2000" cap="none" spc="0" dirty="0">
                          <a:solidFill>
                            <a:schemeClr val="tx1"/>
                          </a:solidFill>
                          <a:effectLst/>
                        </a:rPr>
                        <a:t>0.438</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GB" sz="2000" cap="none" spc="0" dirty="0">
                          <a:solidFill>
                            <a:schemeClr val="tx1"/>
                          </a:solidFill>
                          <a:effectLst/>
                        </a:rPr>
                        <a:t>0.619</a:t>
                      </a:r>
                    </a:p>
                  </a:txBody>
                  <a:tcPr marL="88159" marR="0" marT="69978" marB="4855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39526960"/>
                  </a:ext>
                </a:extLst>
              </a:tr>
            </a:tbl>
          </a:graphicData>
        </a:graphic>
      </p:graphicFrame>
    </p:spTree>
    <p:extLst>
      <p:ext uri="{BB962C8B-B14F-4D97-AF65-F5344CB8AC3E}">
        <p14:creationId xmlns:p14="http://schemas.microsoft.com/office/powerpoint/2010/main" val="88339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760B032-E2D8-431A-9C27-360AB04B4068}"/>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cs typeface="Calibri Light"/>
              </a:rPr>
              <a:t>Base Line Model Metrics</a:t>
            </a:r>
            <a:endParaRPr lang="en-GB" sz="7400">
              <a:solidFill>
                <a:schemeClr val="bg1"/>
              </a:solidFill>
            </a:endParaRPr>
          </a:p>
        </p:txBody>
      </p:sp>
      <p:cxnSp>
        <p:nvCxnSpPr>
          <p:cNvPr id="15"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FA1C4-6369-4954-85B5-601442A77370}"/>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GB" sz="2000" dirty="0">
                <a:solidFill>
                  <a:schemeClr val="bg1"/>
                </a:solidFill>
                <a:latin typeface="Consolas"/>
              </a:rPr>
              <a:t>Accuracy: 0.964584044223026</a:t>
            </a:r>
            <a:endParaRPr lang="en-GB" sz="2000" dirty="0">
              <a:solidFill>
                <a:schemeClr val="bg1"/>
              </a:solidFill>
              <a:latin typeface="Calibri" panose="020F0502020204030204"/>
              <a:cs typeface="Calibri" panose="020F0502020204030204"/>
            </a:endParaRPr>
          </a:p>
          <a:p>
            <a:r>
              <a:rPr lang="en-GB" sz="2000">
                <a:solidFill>
                  <a:schemeClr val="bg1"/>
                </a:solidFill>
                <a:latin typeface="Consolas"/>
              </a:rPr>
              <a:t>Precision_score</a:t>
            </a:r>
            <a:r>
              <a:rPr lang="en-GB" sz="2000" dirty="0">
                <a:solidFill>
                  <a:schemeClr val="bg1"/>
                </a:solidFill>
                <a:latin typeface="Consolas"/>
              </a:rPr>
              <a:t>: 0.1302149178255373</a:t>
            </a:r>
            <a:endParaRPr lang="en-GB" sz="2000" dirty="0">
              <a:solidFill>
                <a:schemeClr val="bg1"/>
              </a:solidFill>
              <a:latin typeface="Calibri" panose="020F0502020204030204"/>
              <a:cs typeface="Calibri" panose="020F0502020204030204"/>
            </a:endParaRPr>
          </a:p>
          <a:p>
            <a:r>
              <a:rPr lang="en-GB" sz="2000" dirty="0">
                <a:solidFill>
                  <a:schemeClr val="bg1"/>
                </a:solidFill>
                <a:latin typeface="Consolas"/>
              </a:rPr>
              <a:t>Recall score: 0.14458676960870329</a:t>
            </a:r>
            <a:endParaRPr lang="en-GB" sz="2000" dirty="0">
              <a:solidFill>
                <a:schemeClr val="bg1"/>
              </a:solidFill>
              <a:latin typeface="Calibri" panose="020F0502020204030204"/>
              <a:cs typeface="Calibri" panose="020F0502020204030204"/>
            </a:endParaRPr>
          </a:p>
          <a:p>
            <a:r>
              <a:rPr lang="en-GB" sz="2000" dirty="0">
                <a:solidFill>
                  <a:schemeClr val="bg1"/>
                </a:solidFill>
                <a:latin typeface="Consolas"/>
              </a:rPr>
              <a:t>F1 score: 0.1370250270225</a:t>
            </a:r>
            <a:r>
              <a:rPr lang="en-GB" sz="2000">
                <a:solidFill>
                  <a:schemeClr val="bg1"/>
                </a:solidFill>
                <a:latin typeface="Consolas"/>
              </a:rPr>
              <a:t>326</a:t>
            </a:r>
            <a:endParaRPr lang="en-GB" sz="2000">
              <a:solidFill>
                <a:schemeClr val="bg1"/>
              </a:solidFill>
              <a:cs typeface="Calibri" panose="020F0502020204030204"/>
            </a:endParaRPr>
          </a:p>
        </p:txBody>
      </p:sp>
      <p:sp>
        <p:nvSpPr>
          <p:cNvPr id="5" name="TextBox 4">
            <a:extLst>
              <a:ext uri="{FF2B5EF4-FFF2-40B4-BE49-F238E27FC236}">
                <a16:creationId xmlns:a16="http://schemas.microsoft.com/office/drawing/2014/main" id="{EB6B780C-E96A-4BB3-B1AA-DD0276DA2407}"/>
              </a:ext>
            </a:extLst>
          </p:cNvPr>
          <p:cNvSpPr txBox="1"/>
          <p:nvPr/>
        </p:nvSpPr>
        <p:spPr>
          <a:xfrm>
            <a:off x="6246651" y="4684070"/>
            <a:ext cx="4795520" cy="1446550"/>
          </a:xfrm>
          <a:prstGeom prst="rect">
            <a:avLst/>
          </a:prstGeom>
          <a:noFill/>
        </p:spPr>
        <p:txBody>
          <a:bodyPr wrap="square" rtlCol="0">
            <a:spAutoFit/>
          </a:bodyPr>
          <a:lstStyle/>
          <a:p>
            <a:r>
              <a:rPr lang="en-AU" sz="1100" dirty="0">
                <a:solidFill>
                  <a:schemeClr val="bg1"/>
                </a:solidFill>
              </a:rPr>
              <a:t>Higher precision means that an model returns more relevant results than irrelevant ones, and high recall means that a model returns most of the relevant results.</a:t>
            </a:r>
          </a:p>
          <a:p>
            <a:endParaRPr lang="en-AU" sz="1100" dirty="0">
              <a:solidFill>
                <a:schemeClr val="bg1"/>
              </a:solidFill>
            </a:endParaRPr>
          </a:p>
          <a:p>
            <a:r>
              <a:rPr lang="en-AU" sz="1100" dirty="0">
                <a:solidFill>
                  <a:schemeClr val="bg1"/>
                </a:solidFill>
              </a:rPr>
              <a:t>Accuracy : The number of classifications a model correctly predicts divided by the total number of predictions made.</a:t>
            </a:r>
          </a:p>
          <a:p>
            <a:endParaRPr lang="en-AU" sz="1100" dirty="0">
              <a:solidFill>
                <a:schemeClr val="bg1"/>
              </a:solidFill>
            </a:endParaRPr>
          </a:p>
          <a:p>
            <a:r>
              <a:rPr lang="en-AU" sz="1100" dirty="0">
                <a:solidFill>
                  <a:schemeClr val="bg1"/>
                </a:solidFill>
              </a:rPr>
              <a:t>Higher Recall score means that every result retrieved by a search was relevant.</a:t>
            </a:r>
          </a:p>
        </p:txBody>
      </p:sp>
    </p:spTree>
    <p:extLst>
      <p:ext uri="{BB962C8B-B14F-4D97-AF65-F5344CB8AC3E}">
        <p14:creationId xmlns:p14="http://schemas.microsoft.com/office/powerpoint/2010/main" val="246193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 name="Title 1">
            <a:extLst>
              <a:ext uri="{FF2B5EF4-FFF2-40B4-BE49-F238E27FC236}">
                <a16:creationId xmlns:a16="http://schemas.microsoft.com/office/drawing/2014/main" id="{9EA7A808-B5C6-42E5-A7FE-022967679807}"/>
              </a:ext>
            </a:extLst>
          </p:cNvPr>
          <p:cNvSpPr>
            <a:spLocks noGrp="1"/>
          </p:cNvSpPr>
          <p:nvPr>
            <p:ph type="title"/>
          </p:nvPr>
        </p:nvSpPr>
        <p:spPr>
          <a:xfrm>
            <a:off x="450315" y="2388103"/>
            <a:ext cx="4605204" cy="1337297"/>
          </a:xfrm>
        </p:spPr>
        <p:txBody>
          <a:bodyPr vert="horz" lIns="91440" tIns="45720" rIns="91440" bIns="45720" rtlCol="0" anchor="b">
            <a:normAutofit fontScale="90000"/>
          </a:bodyPr>
          <a:lstStyle/>
          <a:p>
            <a:pPr algn="ctr"/>
            <a:r>
              <a:rPr lang="en-US" sz="5200" dirty="0">
                <a:solidFill>
                  <a:srgbClr val="FFFFFF"/>
                </a:solidFill>
              </a:rPr>
              <a:t>Tuning the ML </a:t>
            </a:r>
            <a:br>
              <a:rPr lang="en-US" sz="5200" dirty="0">
                <a:solidFill>
                  <a:srgbClr val="FFFFFF"/>
                </a:solidFill>
              </a:rPr>
            </a:br>
            <a:r>
              <a:rPr lang="en-US" sz="5200" dirty="0">
                <a:solidFill>
                  <a:srgbClr val="FFFFFF"/>
                </a:solidFill>
              </a:rPr>
              <a:t>Model</a:t>
            </a:r>
          </a:p>
        </p:txBody>
      </p:sp>
      <p:graphicFrame>
        <p:nvGraphicFramePr>
          <p:cNvPr id="25" name="Content Placeholder 2">
            <a:extLst>
              <a:ext uri="{FF2B5EF4-FFF2-40B4-BE49-F238E27FC236}">
                <a16:creationId xmlns:a16="http://schemas.microsoft.com/office/drawing/2014/main" id="{C502D13C-3C8B-44B8-A68E-1845714C8167}"/>
              </a:ext>
            </a:extLst>
          </p:cNvPr>
          <p:cNvGraphicFramePr>
            <a:graphicFrameLocks noGrp="1"/>
          </p:cNvGraphicFramePr>
          <p:nvPr>
            <p:ph idx="1"/>
            <p:extLst>
              <p:ext uri="{D42A27DB-BD31-4B8C-83A1-F6EECF244321}">
                <p14:modId xmlns:p14="http://schemas.microsoft.com/office/powerpoint/2010/main" val="104844216"/>
              </p:ext>
            </p:extLst>
          </p:nvPr>
        </p:nvGraphicFramePr>
        <p:xfrm>
          <a:off x="5801941" y="2088000"/>
          <a:ext cx="4391024" cy="268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8E1B9E0-8CC2-4648-BD20-647AF4A7DBCB}"/>
              </a:ext>
            </a:extLst>
          </p:cNvPr>
          <p:cNvSpPr txBox="1"/>
          <p:nvPr/>
        </p:nvSpPr>
        <p:spPr>
          <a:xfrm>
            <a:off x="1087120" y="5335954"/>
            <a:ext cx="988568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urw-din"/>
              </a:rPr>
              <a:t>Tree depth is a measure of how many splits a tree can make before coming to a prediction.</a:t>
            </a:r>
          </a:p>
          <a:p>
            <a:pPr marL="285750" indent="-285750">
              <a:buFont typeface="Arial" panose="020B0604020202020204" pitchFamily="34" charset="0"/>
              <a:buChar char="•"/>
            </a:pPr>
            <a:r>
              <a:rPr lang="en-AU" dirty="0">
                <a:solidFill>
                  <a:schemeClr val="bg1"/>
                </a:solidFill>
                <a:latin typeface="urw-din"/>
              </a:rPr>
              <a:t>Entropy helps us to build an appropriate decision tree for selecting the best splitter. Entropy can be defined as a measure of the purity of the sub split. Entropy always lies between 0 to 1.</a:t>
            </a:r>
          </a:p>
          <a:p>
            <a:endParaRPr lang="en-AU" dirty="0">
              <a:solidFill>
                <a:schemeClr val="bg1"/>
              </a:solidFill>
              <a:latin typeface="urw-din"/>
            </a:endParaRPr>
          </a:p>
        </p:txBody>
      </p:sp>
    </p:spTree>
    <p:extLst>
      <p:ext uri="{BB962C8B-B14F-4D97-AF65-F5344CB8AC3E}">
        <p14:creationId xmlns:p14="http://schemas.microsoft.com/office/powerpoint/2010/main" val="181876905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9F467F4-B078-4005-88A9-81D60A7D0029}"/>
              </a:ext>
            </a:extLst>
          </p:cNvPr>
          <p:cNvSpPr>
            <a:spLocks noGrp="1"/>
          </p:cNvSpPr>
          <p:nvPr>
            <p:ph type="title"/>
          </p:nvPr>
        </p:nvSpPr>
        <p:spPr>
          <a:xfrm>
            <a:off x="1014141" y="1450655"/>
            <a:ext cx="3932030" cy="3956690"/>
          </a:xfrm>
        </p:spPr>
        <p:txBody>
          <a:bodyPr anchor="ctr">
            <a:normAutofit/>
          </a:bodyPr>
          <a:lstStyle/>
          <a:p>
            <a:r>
              <a:rPr lang="en-GB" sz="6800" dirty="0">
                <a:solidFill>
                  <a:schemeClr val="bg1"/>
                </a:solidFill>
                <a:cs typeface="Calibri Light"/>
              </a:rPr>
              <a:t>Results</a:t>
            </a:r>
            <a:endParaRPr lang="en-GB" sz="6800" dirty="0">
              <a:solidFill>
                <a:schemeClr val="bg1"/>
              </a:solidFill>
            </a:endParaRPr>
          </a:p>
        </p:txBody>
      </p:sp>
      <p:cxnSp>
        <p:nvCxnSpPr>
          <p:cNvPr id="37" name="Straight Connector 36">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E8BDF1-D02B-4030-9498-2E41EC2FF1C2}"/>
              </a:ext>
            </a:extLst>
          </p:cNvPr>
          <p:cNvSpPr>
            <a:spLocks noGrp="1"/>
          </p:cNvSpPr>
          <p:nvPr>
            <p:ph idx="1"/>
          </p:nvPr>
        </p:nvSpPr>
        <p:spPr>
          <a:xfrm>
            <a:off x="6096000" y="1108061"/>
            <a:ext cx="5008901" cy="4571972"/>
          </a:xfrm>
        </p:spPr>
        <p:txBody>
          <a:bodyPr anchor="ctr">
            <a:normAutofit/>
          </a:bodyPr>
          <a:lstStyle/>
          <a:p>
            <a:r>
              <a:rPr lang="en-GB" sz="2000" dirty="0">
                <a:solidFill>
                  <a:schemeClr val="bg1"/>
                </a:solidFill>
                <a:cs typeface="Calibri"/>
              </a:rPr>
              <a:t>Fed the patient vital signs inputs features to the model and it accurately predicts the Target Variable(disease outcome) in a binary  value('0' or '1').</a:t>
            </a:r>
          </a:p>
        </p:txBody>
      </p:sp>
    </p:spTree>
    <p:extLst>
      <p:ext uri="{BB962C8B-B14F-4D97-AF65-F5344CB8AC3E}">
        <p14:creationId xmlns:p14="http://schemas.microsoft.com/office/powerpoint/2010/main" val="82101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il drops floating in water with a red background">
            <a:extLst>
              <a:ext uri="{FF2B5EF4-FFF2-40B4-BE49-F238E27FC236}">
                <a16:creationId xmlns:a16="http://schemas.microsoft.com/office/drawing/2014/main" id="{2E2A1A50-F54E-40F4-AAAE-628D27BC4AF4}"/>
              </a:ext>
            </a:extLst>
          </p:cNvPr>
          <p:cNvPicPr>
            <a:picLocks noChangeAspect="1"/>
          </p:cNvPicPr>
          <p:nvPr/>
        </p:nvPicPr>
        <p:blipFill rotWithShape="1">
          <a:blip r:embed="rId2">
            <a:alphaModFix/>
          </a:blip>
          <a:srcRect r="13516"/>
          <a:stretch/>
        </p:blipFill>
        <p:spPr>
          <a:xfrm>
            <a:off x="4283902" y="10"/>
            <a:ext cx="7908098" cy="6857992"/>
          </a:xfrm>
          <a:prstGeom prst="rect">
            <a:avLst/>
          </a:prstGeom>
        </p:spPr>
      </p:pic>
      <p:sp>
        <p:nvSpPr>
          <p:cNvPr id="37" name="Rectangle 3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197F2-A37D-4E57-A08F-9E8E40688D7F}"/>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Prediction of SEPSIS from Clinical Data</a:t>
            </a:r>
          </a:p>
        </p:txBody>
      </p:sp>
      <p:cxnSp>
        <p:nvCxnSpPr>
          <p:cNvPr id="39" name="Straight Connector 3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77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81150F87-3C98-4FA4-A152-0D7D4A245D49}"/>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Challenges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71D01BA-6862-4287-87CB-F8FCFD2DE674}"/>
              </a:ext>
            </a:extLst>
          </p:cNvPr>
          <p:cNvSpPr txBox="1"/>
          <p:nvPr/>
        </p:nvSpPr>
        <p:spPr>
          <a:xfrm>
            <a:off x="2245360" y="4277360"/>
            <a:ext cx="6959600" cy="123110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Finding the appropriate dataset</a:t>
            </a:r>
          </a:p>
          <a:p>
            <a:pPr marL="285750" indent="-285750">
              <a:buFont typeface="Arial" panose="020B0604020202020204" pitchFamily="34" charset="0"/>
              <a:buChar char="•"/>
            </a:pPr>
            <a:r>
              <a:rPr lang="en-US" sz="2800" dirty="0">
                <a:solidFill>
                  <a:schemeClr val="bg1"/>
                </a:solidFill>
              </a:rPr>
              <a:t>Missing values from the data.</a:t>
            </a:r>
          </a:p>
          <a:p>
            <a:endParaRPr lang="en-AU" dirty="0">
              <a:solidFill>
                <a:schemeClr val="bg1"/>
              </a:solidFill>
            </a:endParaRPr>
          </a:p>
        </p:txBody>
      </p:sp>
    </p:spTree>
    <p:extLst>
      <p:ext uri="{BB962C8B-B14F-4D97-AF65-F5344CB8AC3E}">
        <p14:creationId xmlns:p14="http://schemas.microsoft.com/office/powerpoint/2010/main" val="155140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29">
            <a:extLst>
              <a:ext uri="{FF2B5EF4-FFF2-40B4-BE49-F238E27FC236}">
                <a16:creationId xmlns:a16="http://schemas.microsoft.com/office/drawing/2014/main" id="{CBA636EA-9129-4CCE-AEBC-F6A6438D1911}"/>
              </a:ext>
            </a:extLst>
          </p:cNvPr>
          <p:cNvPicPr>
            <a:picLocks noChangeAspect="1"/>
          </p:cNvPicPr>
          <p:nvPr/>
        </p:nvPicPr>
        <p:blipFill rotWithShape="1">
          <a:blip r:embed="rId2">
            <a:alphaModFix amt="35000"/>
          </a:blip>
          <a:srcRect r="-2" b="15603"/>
          <a:stretch/>
        </p:blipFill>
        <p:spPr>
          <a:xfrm>
            <a:off x="20" y="1"/>
            <a:ext cx="12191980" cy="6857999"/>
          </a:xfrm>
          <a:prstGeom prst="rect">
            <a:avLst/>
          </a:prstGeom>
        </p:spPr>
      </p:pic>
      <p:sp>
        <p:nvSpPr>
          <p:cNvPr id="2" name="Title 1">
            <a:extLst>
              <a:ext uri="{FF2B5EF4-FFF2-40B4-BE49-F238E27FC236}">
                <a16:creationId xmlns:a16="http://schemas.microsoft.com/office/drawing/2014/main" id="{81150F87-3C98-4FA4-A152-0D7D4A245D49}"/>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Future Scope</a:t>
            </a:r>
          </a:p>
        </p:txBody>
      </p:sp>
      <p:cxnSp>
        <p:nvCxnSpPr>
          <p:cNvPr id="36" name="Straight Connector 3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9" name="TextBox 2">
            <a:extLst>
              <a:ext uri="{FF2B5EF4-FFF2-40B4-BE49-F238E27FC236}">
                <a16:creationId xmlns:a16="http://schemas.microsoft.com/office/drawing/2014/main" id="{85DF8505-2F52-40E0-A8D7-A9D9C78CE3D5}"/>
              </a:ext>
            </a:extLst>
          </p:cNvPr>
          <p:cNvGraphicFramePr/>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60700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9F467F4-B078-4005-88A9-81D60A7D0029}"/>
              </a:ext>
            </a:extLst>
          </p:cNvPr>
          <p:cNvSpPr>
            <a:spLocks noGrp="1"/>
          </p:cNvSpPr>
          <p:nvPr>
            <p:ph type="title"/>
          </p:nvPr>
        </p:nvSpPr>
        <p:spPr>
          <a:xfrm>
            <a:off x="838200" y="669925"/>
            <a:ext cx="4508946" cy="1325563"/>
          </a:xfrm>
        </p:spPr>
        <p:txBody>
          <a:bodyPr vert="horz" lIns="91440" tIns="45720" rIns="91440" bIns="45720" rtlCol="0" anchor="b">
            <a:normAutofit/>
          </a:bodyPr>
          <a:lstStyle/>
          <a:p>
            <a:pPr algn="r"/>
            <a:r>
              <a:rPr lang="en-US" kern="1200" dirty="0">
                <a:solidFill>
                  <a:schemeClr val="bg1"/>
                </a:solidFill>
                <a:latin typeface="+mj-lt"/>
                <a:ea typeface="+mj-ea"/>
                <a:cs typeface="+mj-cs"/>
              </a:rPr>
              <a:t>References</a:t>
            </a:r>
          </a:p>
        </p:txBody>
      </p:sp>
      <p:cxnSp>
        <p:nvCxnSpPr>
          <p:cNvPr id="54" name="Straight Connector 5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1D3A9F-655C-48EC-A5A7-4E91BBD3342B}"/>
              </a:ext>
            </a:extLst>
          </p:cNvPr>
          <p:cNvSpPr txBox="1"/>
          <p:nvPr/>
        </p:nvSpPr>
        <p:spPr>
          <a:xfrm>
            <a:off x="1392667" y="2398957"/>
            <a:ext cx="9406666" cy="35261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marL="457200" indent="-457200">
              <a:lnSpc>
                <a:spcPct val="90000"/>
              </a:lnSpc>
              <a:spcBef>
                <a:spcPts val="1000"/>
              </a:spcBef>
              <a:buFont typeface="+mj-lt"/>
              <a:buAutoNum type="arabicPeriod"/>
            </a:pPr>
            <a:r>
              <a:rPr lang="en-US" sz="2000" dirty="0">
                <a:solidFill>
                  <a:schemeClr val="bg1"/>
                </a:solidFill>
                <a:hlinkClick r:id="rId2"/>
              </a:rPr>
              <a:t>https://physionet.org/content/challenge-2019/1.0.0/</a:t>
            </a:r>
            <a:r>
              <a:rPr lang="en-US" sz="2000" dirty="0">
                <a:solidFill>
                  <a:schemeClr val="bg1"/>
                </a:solidFill>
              </a:rPr>
              <a:t> 
 </a:t>
            </a:r>
            <a:r>
              <a:rPr lang="en-US" sz="2000" dirty="0">
                <a:solidFill>
                  <a:schemeClr val="bg1"/>
                </a:solidFill>
                <a:hlinkClick r:id="rId3"/>
              </a:rPr>
              <a:t>https://archive.physionet.org/challenge/2019/</a:t>
            </a:r>
            <a:endParaRPr lang="en-US" sz="2000" dirty="0">
              <a:solidFill>
                <a:schemeClr val="bg1"/>
              </a:solidFill>
            </a:endParaRPr>
          </a:p>
          <a:p>
            <a:pPr marL="457200" indent="-457200">
              <a:lnSpc>
                <a:spcPct val="90000"/>
              </a:lnSpc>
              <a:spcBef>
                <a:spcPts val="1000"/>
              </a:spcBef>
              <a:buFont typeface="+mj-lt"/>
              <a:buAutoNum type="arabicPeriod"/>
            </a:pPr>
            <a:r>
              <a:rPr lang="en-US" sz="2000" dirty="0">
                <a:solidFill>
                  <a:schemeClr val="bg1"/>
                </a:solidFill>
                <a:ea typeface="+mn-lt"/>
                <a:cs typeface="+mn-lt"/>
                <a:hlinkClick r:id="rId4"/>
              </a:rPr>
              <a:t>https://journals.lww.com/ccmjournal/fulltext/2020/02000/early_prediction_of_sepsis_from_clinical_data__the.10.aspx</a:t>
            </a:r>
            <a:endParaRPr lang="en-US" sz="2000" dirty="0">
              <a:solidFill>
                <a:schemeClr val="bg1"/>
              </a:solidFill>
              <a:ea typeface="+mn-lt"/>
              <a:cs typeface="+mn-lt"/>
            </a:endParaRPr>
          </a:p>
          <a:p>
            <a:pPr marL="457200" indent="-457200">
              <a:lnSpc>
                <a:spcPct val="90000"/>
              </a:lnSpc>
              <a:spcBef>
                <a:spcPts val="1000"/>
              </a:spcBef>
              <a:buFont typeface="+mj-lt"/>
              <a:buAutoNum type="arabicPeriod"/>
            </a:pPr>
            <a:r>
              <a:rPr lang="en-US" sz="2000" dirty="0">
                <a:solidFill>
                  <a:schemeClr val="bg1"/>
                </a:solidFill>
                <a:ea typeface="+mn-lt"/>
                <a:cs typeface="+mn-lt"/>
                <a:hlinkClick r:id="rId5"/>
              </a:rPr>
              <a:t>https://www.frontiersin.org/articles/10.3389/fmed.2021.607952/full</a:t>
            </a:r>
            <a:endParaRPr lang="en-US" sz="2000" dirty="0">
              <a:solidFill>
                <a:schemeClr val="bg1"/>
              </a:solidFill>
              <a:ea typeface="+mn-lt"/>
              <a:cs typeface="+mn-lt"/>
            </a:endParaRPr>
          </a:p>
          <a:p>
            <a:pPr marL="457200" indent="-457200">
              <a:lnSpc>
                <a:spcPct val="90000"/>
              </a:lnSpc>
              <a:spcBef>
                <a:spcPts val="1000"/>
              </a:spcBef>
              <a:buFont typeface="+mj-lt"/>
              <a:buAutoNum type="arabicPeriod"/>
            </a:pPr>
            <a:r>
              <a:rPr lang="en-US" sz="2000" dirty="0">
                <a:solidFill>
                  <a:schemeClr val="bg1"/>
                </a:solidFill>
                <a:ea typeface="+mn-lt"/>
                <a:cs typeface="+mn-lt"/>
                <a:hlinkClick r:id="rId6"/>
              </a:rPr>
              <a:t>https://www.hindawi.com/journals/cin/2021/6522633/</a:t>
            </a:r>
            <a:endParaRPr lang="en-US" sz="2000" dirty="0">
              <a:solidFill>
                <a:schemeClr val="bg1"/>
              </a:solidFill>
              <a:ea typeface="+mn-lt"/>
              <a:cs typeface="+mn-lt"/>
            </a:endParaRPr>
          </a:p>
          <a:p>
            <a:pPr marL="457200" indent="-457200">
              <a:lnSpc>
                <a:spcPct val="90000"/>
              </a:lnSpc>
              <a:spcBef>
                <a:spcPts val="1000"/>
              </a:spcBef>
              <a:buFont typeface="+mj-lt"/>
              <a:buAutoNum type="arabicPeriod"/>
            </a:pPr>
            <a:r>
              <a:rPr lang="en-US" sz="2000" dirty="0">
                <a:solidFill>
                  <a:schemeClr val="bg1"/>
                </a:solidFill>
                <a:ea typeface="+mn-lt"/>
                <a:cs typeface="+mn-lt"/>
              </a:rPr>
              <a:t>Data Set URL:</a:t>
            </a:r>
          </a:p>
          <a:p>
            <a:pPr marL="457200" indent="-457200">
              <a:lnSpc>
                <a:spcPct val="90000"/>
              </a:lnSpc>
              <a:spcBef>
                <a:spcPts val="1000"/>
              </a:spcBef>
              <a:buFont typeface="+mj-lt"/>
              <a:buAutoNum type="arabicPeriod"/>
            </a:pPr>
            <a:r>
              <a:rPr lang="en-AU" sz="2000" dirty="0">
                <a:hlinkClick r:id="rId2"/>
              </a:rPr>
              <a:t>Early Prediction of Sepsis from Clinical Data -- the Physio Net Computing in Cardiology Challenge 2019 v1.0.0</a:t>
            </a:r>
            <a:endParaRPr lang="en-US" sz="2000" dirty="0">
              <a:solidFill>
                <a:schemeClr val="bg1"/>
              </a:solidFill>
              <a:cs typeface="Calibri"/>
            </a:endParaRPr>
          </a:p>
          <a:p>
            <a:pPr>
              <a:lnSpc>
                <a:spcPct val="90000"/>
              </a:lnSpc>
              <a:spcBef>
                <a:spcPts val="1000"/>
              </a:spcBef>
            </a:pPr>
            <a:r>
              <a:rPr lang="en-US" sz="2000" dirty="0">
                <a:solidFill>
                  <a:schemeClr val="bg1"/>
                </a:solidFill>
                <a:cs typeface="Calibri"/>
              </a:rPr>
              <a:t>7.       </a:t>
            </a:r>
            <a:r>
              <a:rPr lang="en-AU" sz="2000" dirty="0">
                <a:solidFill>
                  <a:schemeClr val="bg1"/>
                </a:solidFill>
                <a:cs typeface="Calibri"/>
                <a:hlinkClick r:id="rId7"/>
              </a:rPr>
              <a:t>https://www.nature.com/articles/s41746-021-00504-6</a:t>
            </a:r>
            <a:endParaRPr lang="en-AU" sz="2000" dirty="0">
              <a:solidFill>
                <a:schemeClr val="bg1"/>
              </a:solidFill>
              <a:cs typeface="Calibri"/>
            </a:endParaRPr>
          </a:p>
          <a:p>
            <a:pPr>
              <a:lnSpc>
                <a:spcPct val="90000"/>
              </a:lnSpc>
              <a:spcBef>
                <a:spcPts val="1000"/>
              </a:spcBef>
            </a:pPr>
            <a:endParaRPr lang="en-AU" sz="2000" dirty="0"/>
          </a:p>
        </p:txBody>
      </p:sp>
      <p:sp>
        <p:nvSpPr>
          <p:cNvPr id="59" name="Rectangle 5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43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50F87-3C98-4FA4-A152-0D7D4A245D4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cs typeface="Calibri Light"/>
              </a:rPr>
              <a:t>Population Distribution</a:t>
            </a:r>
            <a:endParaRPr lang="en-US" sz="3600" kern="1200" dirty="0">
              <a:solidFill>
                <a:srgbClr val="FFFFFF"/>
              </a:solidFill>
              <a:latin typeface="+mj-lt"/>
              <a:ea typeface="+mj-ea"/>
              <a:cs typeface="+mj-cs"/>
            </a:endParaRPr>
          </a:p>
        </p:txBody>
      </p:sp>
      <p:pic>
        <p:nvPicPr>
          <p:cNvPr id="3" name="Picture 3" descr="A picture containing bubble chart&#10;&#10;Description automatically generated">
            <a:extLst>
              <a:ext uri="{FF2B5EF4-FFF2-40B4-BE49-F238E27FC236}">
                <a16:creationId xmlns:a16="http://schemas.microsoft.com/office/drawing/2014/main" id="{29F73C5A-D698-4132-8B63-5E2048E08EF9}"/>
              </a:ext>
            </a:extLst>
          </p:cNvPr>
          <p:cNvPicPr>
            <a:picLocks noChangeAspect="1"/>
          </p:cNvPicPr>
          <p:nvPr/>
        </p:nvPicPr>
        <p:blipFill>
          <a:blip r:embed="rId2"/>
          <a:stretch>
            <a:fillRect/>
          </a:stretch>
        </p:blipFill>
        <p:spPr>
          <a:xfrm>
            <a:off x="5425062" y="643466"/>
            <a:ext cx="5485207" cy="5568739"/>
          </a:xfrm>
          <a:prstGeom prst="rect">
            <a:avLst/>
          </a:prstGeom>
        </p:spPr>
      </p:pic>
    </p:spTree>
    <p:extLst>
      <p:ext uri="{BB962C8B-B14F-4D97-AF65-F5344CB8AC3E}">
        <p14:creationId xmlns:p14="http://schemas.microsoft.com/office/powerpoint/2010/main" val="173028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light&#10;&#10;Description automatically generated">
            <a:extLst>
              <a:ext uri="{FF2B5EF4-FFF2-40B4-BE49-F238E27FC236}">
                <a16:creationId xmlns:a16="http://schemas.microsoft.com/office/drawing/2014/main" id="{B0C0A332-AE52-49A2-9870-590C9952BAB7}"/>
              </a:ext>
            </a:extLst>
          </p:cNvPr>
          <p:cNvPicPr>
            <a:picLocks noChangeAspect="1"/>
          </p:cNvPicPr>
          <p:nvPr/>
        </p:nvPicPr>
        <p:blipFill rotWithShape="1">
          <a:blip r:embed="rId2"/>
          <a:srcRect l="35777" r="16823"/>
          <a:stretch/>
        </p:blipFill>
        <p:spPr>
          <a:xfrm>
            <a:off x="3523488" y="10"/>
            <a:ext cx="8668512" cy="6857990"/>
          </a:xfrm>
          <a:prstGeom prst="rect">
            <a:avLst/>
          </a:prstGeom>
        </p:spPr>
      </p:pic>
      <p:sp>
        <p:nvSpPr>
          <p:cNvPr id="36"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150F87-3C98-4FA4-A152-0D7D4A245D4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37"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8949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42">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1150F87-3C98-4FA4-A152-0D7D4A245D49}"/>
              </a:ext>
            </a:extLst>
          </p:cNvPr>
          <p:cNvSpPr>
            <a:spLocks noGrp="1"/>
          </p:cNvSpPr>
          <p:nvPr>
            <p:ph type="title"/>
          </p:nvPr>
        </p:nvSpPr>
        <p:spPr>
          <a:xfrm>
            <a:off x="2628121" y="1932478"/>
            <a:ext cx="6935759" cy="3134371"/>
          </a:xfrm>
        </p:spPr>
        <p:txBody>
          <a:bodyPr vert="horz" lIns="91440" tIns="45720" rIns="91440" bIns="45720" rtlCol="0" anchor="ctr">
            <a:normAutofit/>
          </a:bodyPr>
          <a:lstStyle/>
          <a:p>
            <a:pPr algn="ctr"/>
            <a:r>
              <a:rPr lang="en-US" sz="6000" kern="1200" dirty="0">
                <a:solidFill>
                  <a:schemeClr val="bg1"/>
                </a:solidFill>
                <a:latin typeface="+mj-lt"/>
                <a:ea typeface="+mj-ea"/>
                <a:cs typeface="+mj-cs"/>
              </a:rPr>
              <a:t>Thank you</a:t>
            </a:r>
          </a:p>
        </p:txBody>
      </p:sp>
      <p:cxnSp>
        <p:nvCxnSpPr>
          <p:cNvPr id="41" name="Straight Connector 44">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560911"/>
            <a:ext cx="35814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6">
            <a:extLst>
              <a:ext uri="{FF2B5EF4-FFF2-40B4-BE49-F238E27FC236}">
                <a16:creationId xmlns:a16="http://schemas.microsoft.com/office/drawing/2014/main" id="{EE7CEFB9-5672-4FC6-981B-C8DA3FE08E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610600" y="1560911"/>
            <a:ext cx="35814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8">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048" y="5286237"/>
            <a:ext cx="121889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74729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EBB2289-89E3-4CBC-97EE-2E63E8CFF40F}"/>
              </a:ext>
            </a:extLst>
          </p:cNvPr>
          <p:cNvSpPr>
            <a:spLocks noGrp="1"/>
          </p:cNvSpPr>
          <p:nvPr>
            <p:ph type="title"/>
          </p:nvPr>
        </p:nvSpPr>
        <p:spPr>
          <a:xfrm>
            <a:off x="1014141" y="1450655"/>
            <a:ext cx="3932030" cy="3956690"/>
          </a:xfrm>
        </p:spPr>
        <p:txBody>
          <a:bodyPr vert="horz" lIns="91440" tIns="45720" rIns="91440" bIns="45720" rtlCol="0" anchor="ctr">
            <a:normAutofit/>
          </a:bodyPr>
          <a:lstStyle/>
          <a:p>
            <a:r>
              <a:rPr lang="en-US" sz="8000" kern="1200">
                <a:solidFill>
                  <a:schemeClr val="bg1"/>
                </a:solidFill>
                <a:latin typeface="+mj-lt"/>
                <a:ea typeface="+mj-ea"/>
                <a:cs typeface="+mj-cs"/>
              </a:rPr>
              <a:t>Agenda</a:t>
            </a:r>
          </a:p>
        </p:txBody>
      </p:sp>
      <p:cxnSp>
        <p:nvCxnSpPr>
          <p:cNvPr id="126" name="Straight Connector 125">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8FE81CE-71E1-4149-BC16-82AAC279EF7A}"/>
              </a:ext>
            </a:extLst>
          </p:cNvPr>
          <p:cNvSpPr txBox="1"/>
          <p:nvPr/>
        </p:nvSpPr>
        <p:spPr>
          <a:xfrm>
            <a:off x="6096000" y="1108061"/>
            <a:ext cx="5008901" cy="45719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indent="-228600">
              <a:lnSpc>
                <a:spcPct val="90000"/>
              </a:lnSpc>
              <a:spcAft>
                <a:spcPts val="600"/>
              </a:spcAft>
              <a:buFont typeface="Arial" panose="020B0604020202020204" pitchFamily="34" charset="0"/>
              <a:buChar char="•"/>
            </a:pPr>
            <a:endParaRPr lang="en-US" sz="1600" dirty="0">
              <a:solidFill>
                <a:schemeClr val="bg1"/>
              </a:solidFill>
            </a:endParaRPr>
          </a:p>
          <a:p>
            <a:pPr indent="-228600">
              <a:lnSpc>
                <a:spcPct val="90000"/>
              </a:lnSpc>
              <a:spcAft>
                <a:spcPts val="600"/>
              </a:spcAft>
              <a:buFont typeface="Arial" panose="020B0604020202020204" pitchFamily="34" charset="0"/>
              <a:buChar char="•"/>
            </a:pPr>
            <a:endParaRPr lang="en-US" sz="1600" dirty="0">
              <a:solidFill>
                <a:schemeClr val="bg1"/>
              </a:solidFill>
            </a:endParaRPr>
          </a:p>
          <a:p>
            <a:pPr indent="-228600">
              <a:lnSpc>
                <a:spcPct val="90000"/>
              </a:lnSpc>
              <a:spcAft>
                <a:spcPts val="600"/>
              </a:spcAft>
              <a:buFont typeface="Arial" panose="020B0604020202020204" pitchFamily="34" charset="0"/>
              <a:buChar char="•"/>
            </a:pPr>
            <a:r>
              <a:rPr lang="en-US" sz="1600" dirty="0">
                <a:solidFill>
                  <a:schemeClr val="bg1"/>
                </a:solidFill>
              </a:rPr>
              <a:t>Reason for choosing Sepsis for our Analysis</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Sepsis Symptoms</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Objective</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Role of Data Analytics</a:t>
            </a:r>
          </a:p>
          <a:p>
            <a:pPr indent="-228600">
              <a:lnSpc>
                <a:spcPct val="90000"/>
              </a:lnSpc>
              <a:spcAft>
                <a:spcPts val="600"/>
              </a:spcAft>
              <a:buFont typeface="Arial" panose="020B0604020202020204" pitchFamily="34" charset="0"/>
              <a:buChar char="•"/>
            </a:pPr>
            <a:r>
              <a:rPr lang="en-US" sz="1600" dirty="0">
                <a:solidFill>
                  <a:schemeClr val="bg1"/>
                </a:solidFill>
              </a:rPr>
              <a:t>Data Set</a:t>
            </a:r>
            <a:endParaRPr lang="en-US" sz="1600" dirty="0">
              <a:solidFill>
                <a:schemeClr val="bg1"/>
              </a:solidFill>
              <a:cs typeface="Calibri"/>
            </a:endParaRPr>
          </a:p>
          <a:p>
            <a:pPr indent="-228600">
              <a:lnSpc>
                <a:spcPct val="90000"/>
              </a:lnSpc>
              <a:spcAft>
                <a:spcPts val="600"/>
              </a:spcAft>
              <a:buFont typeface="Arial" panose="020B0604020202020204" pitchFamily="34" charset="0"/>
              <a:buChar char="•"/>
            </a:pPr>
            <a:r>
              <a:rPr lang="en-US" sz="1600" dirty="0">
                <a:solidFill>
                  <a:schemeClr val="bg1"/>
                </a:solidFill>
                <a:cs typeface="Calibri"/>
              </a:rPr>
              <a:t>Project Flow</a:t>
            </a:r>
            <a:endParaRPr lang="en-US" sz="1600" dirty="0">
              <a:solidFill>
                <a:schemeClr val="bg1"/>
              </a:solidFill>
            </a:endParaRPr>
          </a:p>
          <a:p>
            <a:pPr indent="-228600">
              <a:lnSpc>
                <a:spcPct val="90000"/>
              </a:lnSpc>
              <a:spcAft>
                <a:spcPts val="600"/>
              </a:spcAft>
              <a:buFont typeface="Arial" panose="020B0604020202020204" pitchFamily="34" charset="0"/>
              <a:buChar char="•"/>
            </a:pPr>
            <a:r>
              <a:rPr lang="en-US" sz="1600" dirty="0">
                <a:solidFill>
                  <a:schemeClr val="bg1"/>
                </a:solidFill>
              </a:rPr>
              <a:t>Data Visualization</a:t>
            </a:r>
            <a:endParaRPr lang="en-US" sz="1600" dirty="0">
              <a:solidFill>
                <a:schemeClr val="bg1"/>
              </a:solidFill>
              <a:cs typeface="Calibri"/>
            </a:endParaRPr>
          </a:p>
          <a:p>
            <a:pPr indent="-228600">
              <a:lnSpc>
                <a:spcPct val="90000"/>
              </a:lnSpc>
              <a:spcAft>
                <a:spcPts val="600"/>
              </a:spcAft>
              <a:buFont typeface="Arial" panose="020B0604020202020204" pitchFamily="34" charset="0"/>
              <a:buChar char="•"/>
            </a:pPr>
            <a:r>
              <a:rPr lang="en-US" sz="1600" dirty="0">
                <a:solidFill>
                  <a:schemeClr val="bg1"/>
                </a:solidFill>
              </a:rPr>
              <a:t>Machine Learning Models</a:t>
            </a:r>
            <a:endParaRPr lang="en-US" sz="1600" dirty="0">
              <a:solidFill>
                <a:schemeClr val="bg1"/>
              </a:solidFill>
              <a:cs typeface="Calibri"/>
            </a:endParaRPr>
          </a:p>
          <a:p>
            <a:pPr indent="-228600">
              <a:lnSpc>
                <a:spcPct val="90000"/>
              </a:lnSpc>
              <a:spcAft>
                <a:spcPts val="600"/>
              </a:spcAft>
              <a:buFont typeface="Arial" panose="020B0604020202020204" pitchFamily="34" charset="0"/>
              <a:buChar char="•"/>
            </a:pPr>
            <a:r>
              <a:rPr lang="en-US" sz="1600" dirty="0">
                <a:solidFill>
                  <a:schemeClr val="bg1"/>
                </a:solidFill>
              </a:rPr>
              <a:t>Baseline model metrics</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Tuning the model</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Results</a:t>
            </a:r>
          </a:p>
          <a:p>
            <a:pPr indent="-228600">
              <a:lnSpc>
                <a:spcPct val="90000"/>
              </a:lnSpc>
              <a:spcAft>
                <a:spcPts val="600"/>
              </a:spcAft>
              <a:buFont typeface="Arial" panose="020B0604020202020204" pitchFamily="34" charset="0"/>
              <a:buChar char="•"/>
            </a:pPr>
            <a:r>
              <a:rPr lang="en-US" sz="1600" dirty="0">
                <a:solidFill>
                  <a:schemeClr val="bg1"/>
                </a:solidFill>
              </a:rPr>
              <a:t>Challenges</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Future Scope</a:t>
            </a:r>
          </a:p>
          <a:p>
            <a:pPr indent="-228600">
              <a:lnSpc>
                <a:spcPct val="90000"/>
              </a:lnSpc>
              <a:spcAft>
                <a:spcPts val="600"/>
              </a:spcAft>
              <a:buFont typeface="Arial" panose="020B0604020202020204" pitchFamily="34" charset="0"/>
              <a:buChar char="•"/>
            </a:pPr>
            <a:r>
              <a:rPr lang="en-US" sz="1600" dirty="0">
                <a:solidFill>
                  <a:schemeClr val="bg1"/>
                </a:solidFill>
              </a:rPr>
              <a:t>References</a:t>
            </a:r>
            <a:endParaRPr lang="en-US" sz="1600" dirty="0">
              <a:solidFill>
                <a:schemeClr val="bg1"/>
              </a:solidFill>
              <a:cs typeface="Calibri"/>
            </a:endParaRPr>
          </a:p>
          <a:p>
            <a:pPr indent="-228600">
              <a:lnSpc>
                <a:spcPct val="90000"/>
              </a:lnSpc>
              <a:spcAft>
                <a:spcPts val="600"/>
              </a:spcAft>
              <a:buFont typeface="Arial" panose="020B0604020202020204" pitchFamily="34" charset="0"/>
              <a:buChar char="•"/>
            </a:pPr>
            <a:r>
              <a:rPr lang="en-US" sz="1600" dirty="0">
                <a:solidFill>
                  <a:schemeClr val="bg1"/>
                </a:solidFill>
              </a:rPr>
              <a:t>Questions</a:t>
            </a:r>
            <a:endParaRPr lang="en-US" sz="1600" dirty="0">
              <a:solidFill>
                <a:schemeClr val="bg1"/>
              </a:solidFill>
              <a:cs typeface="Calibri"/>
            </a:endParaRPr>
          </a:p>
          <a:p>
            <a:pPr>
              <a:lnSpc>
                <a:spcPct val="90000"/>
              </a:lnSpc>
              <a:spcAft>
                <a:spcPts val="600"/>
              </a:spcAft>
            </a:pPr>
            <a:endParaRPr lang="en-US" sz="1600" dirty="0">
              <a:solidFill>
                <a:schemeClr val="bg1"/>
              </a:solidFill>
            </a:endParaRPr>
          </a:p>
          <a:p>
            <a:pPr indent="-228600">
              <a:lnSpc>
                <a:spcPct val="90000"/>
              </a:lnSpc>
              <a:spcAft>
                <a:spcPts val="600"/>
              </a:spcAft>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174812666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seq concurrent="1" nextAc="seek">
              <p:cTn id="4" dur="indefinite" nodeType="mainSeq"/>
              <p:prevCondLst>
                <p:cond evt="onPrev" delay="0">
                  <p:tgtEl>
                    <p:sldTgt/>
                  </p:tgtEl>
                </p:cond>
              </p:prevCondLst>
              <p:nextCondLst>
                <p:cond evt="onNext" delay="0">
                  <p:tgtEl>
                    <p:sldTgt/>
                  </p:tgtEl>
                </p:cond>
              </p:nextCondLst>
            </p:seq>
            <p:seq concurrent="1" nextAc="seek">
              <p:cTn id="5"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8">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EB2D1-8F86-454B-B86A-80DA0BF61C8B}"/>
              </a:ext>
            </a:extLst>
          </p:cNvPr>
          <p:cNvSpPr>
            <a:spLocks noGrp="1"/>
          </p:cNvSpPr>
          <p:nvPr>
            <p:ph type="title"/>
          </p:nvPr>
        </p:nvSpPr>
        <p:spPr>
          <a:xfrm>
            <a:off x="838200" y="963877"/>
            <a:ext cx="3494362" cy="4930246"/>
          </a:xfrm>
        </p:spPr>
        <p:txBody>
          <a:bodyPr>
            <a:normAutofit/>
          </a:bodyPr>
          <a:lstStyle/>
          <a:p>
            <a:pPr algn="r"/>
            <a:r>
              <a:rPr lang="en-GB">
                <a:solidFill>
                  <a:schemeClr val="bg1"/>
                </a:solidFill>
                <a:cs typeface="Calibri Light"/>
              </a:rPr>
              <a:t>Reason for choosing Sepsis for our Analysis</a:t>
            </a:r>
            <a:endParaRPr lang="en-GB">
              <a:solidFill>
                <a:schemeClr val="bg1"/>
              </a:solidFill>
            </a:endParaRPr>
          </a:p>
        </p:txBody>
      </p:sp>
      <p:sp>
        <p:nvSpPr>
          <p:cNvPr id="46"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02FB405F-38BC-49A1-A623-17E2F52A04BF}"/>
              </a:ext>
            </a:extLst>
          </p:cNvPr>
          <p:cNvGraphicFramePr>
            <a:graphicFrameLocks noGrp="1"/>
          </p:cNvGraphicFramePr>
          <p:nvPr>
            <p:ph idx="1"/>
            <p:extLst>
              <p:ext uri="{D42A27DB-BD31-4B8C-83A1-F6EECF244321}">
                <p14:modId xmlns:p14="http://schemas.microsoft.com/office/powerpoint/2010/main" val="1821184938"/>
              </p:ext>
            </p:extLst>
          </p:nvPr>
        </p:nvGraphicFramePr>
        <p:xfrm>
          <a:off x="4976031" y="963877"/>
          <a:ext cx="6377769" cy="4879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65320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Desk with stethoscope and computer keyboard">
            <a:extLst>
              <a:ext uri="{FF2B5EF4-FFF2-40B4-BE49-F238E27FC236}">
                <a16:creationId xmlns:a16="http://schemas.microsoft.com/office/drawing/2014/main" id="{971B1C6A-70A3-483C-8784-690A6A9238B9}"/>
              </a:ext>
            </a:extLst>
          </p:cNvPr>
          <p:cNvPicPr>
            <a:picLocks noChangeAspect="1"/>
          </p:cNvPicPr>
          <p:nvPr/>
        </p:nvPicPr>
        <p:blipFill rotWithShape="1">
          <a:blip r:embed="rId2"/>
          <a:srcRect t="9091" r="23289"/>
          <a:stretch/>
        </p:blipFill>
        <p:spPr>
          <a:xfrm>
            <a:off x="3523488" y="10"/>
            <a:ext cx="8668512" cy="6857990"/>
          </a:xfrm>
          <a:prstGeom prst="rect">
            <a:avLst/>
          </a:prstGeom>
        </p:spPr>
      </p:pic>
      <p:sp>
        <p:nvSpPr>
          <p:cNvPr id="47" name="Rectangle 4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50F87-3C98-4FA4-A152-0D7D4A245D49}"/>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t>Sepsis Symptoms</a:t>
            </a:r>
          </a:p>
        </p:txBody>
      </p:sp>
      <p:sp>
        <p:nvSpPr>
          <p:cNvPr id="49" name="Rectangle 4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BBD5F2-47C2-4991-AEA9-93A7C4262558}"/>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a:ln>
                  <a:noFill/>
                </a:ln>
                <a:solidFill>
                  <a:prstClr val="white"/>
                </a:solidFill>
                <a:effectLst/>
                <a:uLnTx/>
                <a:uFillTx/>
                <a:latin typeface="Calibri" panose="020F0502020204030204"/>
                <a:ea typeface="+mn-ea"/>
                <a:cs typeface="+mn-cs"/>
              </a:rPr>
              <a:t>Shortness of Breath.</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a:ln>
                  <a:noFill/>
                </a:ln>
                <a:solidFill>
                  <a:prstClr val="white"/>
                </a:solidFill>
                <a:effectLst/>
                <a:uLnTx/>
                <a:uFillTx/>
                <a:latin typeface="Calibri" panose="020F0502020204030204"/>
                <a:ea typeface="+mn-ea"/>
                <a:cs typeface="+mn-cs"/>
              </a:rPr>
              <a:t>High Heart Rate</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a:ln>
                  <a:noFill/>
                </a:ln>
                <a:solidFill>
                  <a:prstClr val="white"/>
                </a:solidFill>
                <a:effectLst/>
                <a:uLnTx/>
                <a:uFillTx/>
                <a:latin typeface="Calibri" panose="020F0502020204030204"/>
                <a:ea typeface="+mn-ea"/>
                <a:cs typeface="+mn-cs"/>
              </a:rPr>
              <a:t>Fever/High body Temperatures.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a:ln>
                  <a:noFill/>
                </a:ln>
                <a:solidFill>
                  <a:prstClr val="white"/>
                </a:solidFill>
                <a:effectLst/>
                <a:uLnTx/>
                <a:uFillTx/>
                <a:latin typeface="Calibri" panose="020F0502020204030204"/>
                <a:ea typeface="+mn-ea"/>
                <a:cs typeface="+mn-cs"/>
              </a:rPr>
              <a:t>Extreme Pain or Sweating</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a:ln>
                  <a:noFill/>
                </a:ln>
                <a:solidFill>
                  <a:prstClr val="white"/>
                </a:solidFill>
                <a:effectLst/>
                <a:uLnTx/>
                <a:uFillTx/>
                <a:latin typeface="Calibri" panose="020F0502020204030204"/>
                <a:ea typeface="+mn-ea"/>
                <a:cs typeface="+mn-cs"/>
              </a:rPr>
              <a:t>Clammy or Sweaty Skin</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2631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D90E442-B97E-4AC0-AF2A-2FC75027075A}"/>
              </a:ext>
            </a:extLst>
          </p:cNvPr>
          <p:cNvSpPr>
            <a:spLocks noGrp="1"/>
          </p:cNvSpPr>
          <p:nvPr>
            <p:ph type="title"/>
          </p:nvPr>
        </p:nvSpPr>
        <p:spPr>
          <a:xfrm>
            <a:off x="1014141" y="1450655"/>
            <a:ext cx="3932030" cy="3956690"/>
          </a:xfrm>
        </p:spPr>
        <p:txBody>
          <a:bodyPr anchor="ctr">
            <a:normAutofit/>
          </a:bodyPr>
          <a:lstStyle/>
          <a:p>
            <a:r>
              <a:rPr lang="en-GB" sz="6800">
                <a:solidFill>
                  <a:schemeClr val="bg1"/>
                </a:solidFill>
                <a:cs typeface="Calibri Light"/>
              </a:rPr>
              <a:t>Objective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0C1BB8-1A83-4EC0-A364-A887133F27FF}"/>
              </a:ext>
            </a:extLst>
          </p:cNvPr>
          <p:cNvSpPr>
            <a:spLocks noGrp="1"/>
          </p:cNvSpPr>
          <p:nvPr>
            <p:ph idx="1"/>
          </p:nvPr>
        </p:nvSpPr>
        <p:spPr>
          <a:xfrm>
            <a:off x="6096000" y="1108060"/>
            <a:ext cx="5081859" cy="5008255"/>
          </a:xfrm>
        </p:spPr>
        <p:txBody>
          <a:bodyPr vert="horz" lIns="91440" tIns="45720" rIns="91440" bIns="45720" rtlCol="0" anchor="ctr">
            <a:normAutofit/>
          </a:bodyPr>
          <a:lstStyle/>
          <a:p>
            <a:r>
              <a:rPr lang="en-GB" sz="2000" dirty="0">
                <a:solidFill>
                  <a:schemeClr val="bg1"/>
                </a:solidFill>
                <a:ea typeface="+mn-lt"/>
                <a:cs typeface="+mn-lt"/>
              </a:rPr>
              <a:t>Sepsis is a major public health concern with significant morbidity, mortality, and healthcare expenses. Early detection and antibiotic treatment of sepsis improve outcomes. </a:t>
            </a:r>
          </a:p>
          <a:p>
            <a:r>
              <a:rPr lang="en-GB" sz="2000" dirty="0">
                <a:solidFill>
                  <a:schemeClr val="bg1"/>
                </a:solidFill>
                <a:ea typeface="+mn-lt"/>
                <a:cs typeface="+mn-lt"/>
              </a:rPr>
              <a:t>Although professional critical care societies have proposed new clinical criteria that aid sepsis recognition, the fundamental need for early detection and treatment remains unmet. </a:t>
            </a:r>
          </a:p>
          <a:p>
            <a:r>
              <a:rPr lang="en-GB" sz="2000" dirty="0">
                <a:solidFill>
                  <a:schemeClr val="bg1"/>
                </a:solidFill>
                <a:ea typeface="+mn-lt"/>
                <a:cs typeface="+mn-lt"/>
              </a:rPr>
              <a:t>In response, our objective is to perform analysis of clinical data to derive key insights and to develop the best model for early prediction of the sepsis among patients.</a:t>
            </a:r>
            <a:endParaRPr lang="en-GB" sz="2000" dirty="0">
              <a:solidFill>
                <a:schemeClr val="bg1"/>
              </a:solidFill>
              <a:cs typeface="Calibri"/>
            </a:endParaRPr>
          </a:p>
        </p:txBody>
      </p:sp>
    </p:spTree>
    <p:extLst>
      <p:ext uri="{BB962C8B-B14F-4D97-AF65-F5344CB8AC3E}">
        <p14:creationId xmlns:p14="http://schemas.microsoft.com/office/powerpoint/2010/main" val="37688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3">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 electronics&#10;&#10;Description automatically generated">
            <a:extLst>
              <a:ext uri="{FF2B5EF4-FFF2-40B4-BE49-F238E27FC236}">
                <a16:creationId xmlns:a16="http://schemas.microsoft.com/office/drawing/2014/main" id="{4CD01B46-8022-4EC7-B086-5D4266BEC772}"/>
              </a:ext>
            </a:extLst>
          </p:cNvPr>
          <p:cNvPicPr>
            <a:picLocks noChangeAspect="1"/>
          </p:cNvPicPr>
          <p:nvPr/>
        </p:nvPicPr>
        <p:blipFill rotWithShape="1">
          <a:blip r:embed="rId2"/>
          <a:srcRect r="444"/>
          <a:stretch/>
        </p:blipFill>
        <p:spPr>
          <a:xfrm>
            <a:off x="20" y="10"/>
            <a:ext cx="12191979" cy="6857990"/>
          </a:xfrm>
          <a:prstGeom prst="rect">
            <a:avLst/>
          </a:prstGeom>
        </p:spPr>
      </p:pic>
      <p:sp>
        <p:nvSpPr>
          <p:cNvPr id="97" name="Rectangle 95">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F2CBB-D2F5-4350-8CC2-3C42B0C59E33}"/>
              </a:ext>
            </a:extLst>
          </p:cNvPr>
          <p:cNvSpPr>
            <a:spLocks noGrp="1"/>
          </p:cNvSpPr>
          <p:nvPr>
            <p:ph type="title"/>
          </p:nvPr>
        </p:nvSpPr>
        <p:spPr>
          <a:xfrm>
            <a:off x="668020" y="402431"/>
            <a:ext cx="6065520" cy="1466455"/>
          </a:xfrm>
        </p:spPr>
        <p:txBody>
          <a:bodyPr vert="horz" lIns="91440" tIns="45720" rIns="91440" bIns="45720" rtlCol="0" anchor="b">
            <a:normAutofit/>
          </a:bodyPr>
          <a:lstStyle/>
          <a:p>
            <a:r>
              <a:rPr lang="en-US">
                <a:solidFill>
                  <a:schemeClr val="bg1"/>
                </a:solidFill>
              </a:rPr>
              <a:t> Role of Data Analytics </a:t>
            </a:r>
          </a:p>
        </p:txBody>
      </p:sp>
      <p:sp>
        <p:nvSpPr>
          <p:cNvPr id="4" name="TextBox 3">
            <a:extLst>
              <a:ext uri="{FF2B5EF4-FFF2-40B4-BE49-F238E27FC236}">
                <a16:creationId xmlns:a16="http://schemas.microsoft.com/office/drawing/2014/main" id="{D8356BE2-8E79-4CF1-889E-F401D206280C}"/>
              </a:ext>
            </a:extLst>
          </p:cNvPr>
          <p:cNvSpPr txBox="1"/>
          <p:nvPr/>
        </p:nvSpPr>
        <p:spPr>
          <a:xfrm>
            <a:off x="830580" y="2420960"/>
            <a:ext cx="5273040" cy="301584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342900">
              <a:lnSpc>
                <a:spcPct val="90000"/>
              </a:lnSpc>
              <a:spcAft>
                <a:spcPts val="600"/>
              </a:spcAft>
              <a:buFont typeface="Arial"/>
              <a:buChar char="•"/>
            </a:pPr>
            <a:r>
              <a:rPr lang="en-US" sz="2000" dirty="0">
                <a:solidFill>
                  <a:schemeClr val="bg1"/>
                </a:solidFill>
              </a:rPr>
              <a:t> Identify the Patient key Vital      </a:t>
            </a:r>
            <a:endParaRPr lang="en-US" dirty="0">
              <a:solidFill>
                <a:schemeClr val="bg1"/>
              </a:solidFill>
              <a:cs typeface="Calibri" panose="020F0502020204030204"/>
            </a:endParaRPr>
          </a:p>
          <a:p>
            <a:pPr>
              <a:lnSpc>
                <a:spcPct val="90000"/>
              </a:lnSpc>
              <a:spcAft>
                <a:spcPts val="600"/>
              </a:spcAft>
            </a:pPr>
            <a:r>
              <a:rPr lang="en-US" sz="2000" dirty="0">
                <a:solidFill>
                  <a:schemeClr val="bg1"/>
                </a:solidFill>
              </a:rPr>
              <a:t>       signs parameters.</a:t>
            </a:r>
            <a:endParaRPr lang="en-US" sz="2000" dirty="0">
              <a:solidFill>
                <a:schemeClr val="bg1"/>
              </a:solidFill>
              <a:cs typeface="Calibri"/>
            </a:endParaRPr>
          </a:p>
          <a:p>
            <a:pPr marL="342900" indent="-342900">
              <a:lnSpc>
                <a:spcPct val="90000"/>
              </a:lnSpc>
              <a:spcAft>
                <a:spcPts val="600"/>
              </a:spcAft>
              <a:buFont typeface="Arial"/>
              <a:buChar char="•"/>
            </a:pPr>
            <a:r>
              <a:rPr lang="en-US" sz="2000" dirty="0">
                <a:solidFill>
                  <a:schemeClr val="bg1"/>
                </a:solidFill>
                <a:cs typeface="Calibri"/>
              </a:rPr>
              <a:t>Performing Exploratory Data Analysis.</a:t>
            </a:r>
          </a:p>
          <a:p>
            <a:pPr marL="342900" indent="-228600">
              <a:lnSpc>
                <a:spcPct val="90000"/>
              </a:lnSpc>
              <a:spcAft>
                <a:spcPts val="600"/>
              </a:spcAft>
              <a:buFont typeface="Arial" panose="020B0604020202020204" pitchFamily="34" charset="0"/>
              <a:buChar char="•"/>
            </a:pPr>
            <a:r>
              <a:rPr lang="en-US" sz="2000" dirty="0">
                <a:solidFill>
                  <a:schemeClr val="bg1"/>
                </a:solidFill>
              </a:rPr>
              <a:t>Implement various ML models and pick the best ML model with better metrics depending on the co-related feature variables.</a:t>
            </a:r>
            <a:endParaRPr lang="en-US" sz="2000" dirty="0">
              <a:solidFill>
                <a:schemeClr val="bg1"/>
              </a:solidFill>
              <a:cs typeface="Calibri"/>
            </a:endParaRPr>
          </a:p>
          <a:p>
            <a:pPr marL="342900" indent="-228600">
              <a:lnSpc>
                <a:spcPct val="90000"/>
              </a:lnSpc>
              <a:spcAft>
                <a:spcPts val="600"/>
              </a:spcAft>
              <a:buFont typeface="Arial" panose="020B0604020202020204" pitchFamily="34" charset="0"/>
              <a:buChar char="•"/>
            </a:pPr>
            <a:r>
              <a:rPr lang="en-US" sz="2000" dirty="0">
                <a:solidFill>
                  <a:schemeClr val="bg1"/>
                </a:solidFill>
              </a:rPr>
              <a:t>The ML Model can then be used to address the real-world scenarios.</a:t>
            </a:r>
            <a:endParaRPr lang="en-US" sz="2000" dirty="0">
              <a:solidFill>
                <a:schemeClr val="bg1"/>
              </a:solidFill>
              <a:cs typeface="Calibri"/>
            </a:endParaRP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
        <p:nvSpPr>
          <p:cNvPr id="98" name="Rectangle 97">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9040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egevens programmeren op een computerscherm">
            <a:extLst>
              <a:ext uri="{FF2B5EF4-FFF2-40B4-BE49-F238E27FC236}">
                <a16:creationId xmlns:a16="http://schemas.microsoft.com/office/drawing/2014/main" id="{033BAF1A-9704-431A-A92A-B109F8F58040}"/>
              </a:ext>
            </a:extLst>
          </p:cNvPr>
          <p:cNvPicPr>
            <a:picLocks noChangeAspect="1"/>
          </p:cNvPicPr>
          <p:nvPr/>
        </p:nvPicPr>
        <p:blipFill rotWithShape="1">
          <a:blip r:embed="rId2"/>
          <a:srcRect t="8607" b="7123"/>
          <a:stretch/>
        </p:blipFill>
        <p:spPr>
          <a:xfrm>
            <a:off x="20" y="10"/>
            <a:ext cx="12191980" cy="6857990"/>
          </a:xfrm>
          <a:prstGeom prst="rect">
            <a:avLst/>
          </a:prstGeom>
        </p:spPr>
      </p:pic>
      <p:sp>
        <p:nvSpPr>
          <p:cNvPr id="67" name="Rectangle 63">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758E8-D83F-4922-B096-696C20D34B92}"/>
              </a:ext>
            </a:extLst>
          </p:cNvPr>
          <p:cNvSpPr>
            <a:spLocks noGrp="1"/>
          </p:cNvSpPr>
          <p:nvPr>
            <p:ph type="title"/>
          </p:nvPr>
        </p:nvSpPr>
        <p:spPr>
          <a:xfrm>
            <a:off x="1104900" y="910431"/>
            <a:ext cx="4724400" cy="1466455"/>
          </a:xfrm>
        </p:spPr>
        <p:txBody>
          <a:bodyPr vert="horz" lIns="91440" tIns="45720" rIns="91440" bIns="45720" rtlCol="0" anchor="b">
            <a:normAutofit/>
          </a:bodyPr>
          <a:lstStyle/>
          <a:p>
            <a:r>
              <a:rPr lang="en-US">
                <a:solidFill>
                  <a:schemeClr val="bg1"/>
                </a:solidFill>
              </a:rPr>
              <a:t>DataSet</a:t>
            </a:r>
          </a:p>
        </p:txBody>
      </p:sp>
      <p:sp>
        <p:nvSpPr>
          <p:cNvPr id="4" name="TextBox 3">
            <a:extLst>
              <a:ext uri="{FF2B5EF4-FFF2-40B4-BE49-F238E27FC236}">
                <a16:creationId xmlns:a16="http://schemas.microsoft.com/office/drawing/2014/main" id="{7FE92DA0-1F09-43FC-9BD6-5C74D77DCDDB}"/>
              </a:ext>
            </a:extLst>
          </p:cNvPr>
          <p:cNvSpPr txBox="1"/>
          <p:nvPr/>
        </p:nvSpPr>
        <p:spPr>
          <a:xfrm>
            <a:off x="1104900" y="2492080"/>
            <a:ext cx="5699760" cy="398104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342900">
              <a:lnSpc>
                <a:spcPct val="90000"/>
              </a:lnSpc>
              <a:spcAft>
                <a:spcPts val="600"/>
              </a:spcAft>
              <a:buFont typeface="Arial" panose="020B0604020202020204" pitchFamily="34" charset="0"/>
              <a:buChar char="•"/>
            </a:pPr>
            <a:r>
              <a:rPr lang="en-US" sz="1900" dirty="0">
                <a:solidFill>
                  <a:schemeClr val="bg1"/>
                </a:solidFill>
              </a:rPr>
              <a:t>Dataset sourced from Physio Net.</a:t>
            </a:r>
            <a:endParaRPr lang="en-US" sz="1900" dirty="0">
              <a:solidFill>
                <a:schemeClr val="bg1"/>
              </a:solidFill>
              <a:cs typeface="Calibri"/>
            </a:endParaRPr>
          </a:p>
          <a:p>
            <a:pPr>
              <a:lnSpc>
                <a:spcPct val="90000"/>
              </a:lnSpc>
              <a:spcAft>
                <a:spcPts val="600"/>
              </a:spcAft>
            </a:pPr>
            <a:r>
              <a:rPr lang="en-US" sz="1900" dirty="0">
                <a:solidFill>
                  <a:schemeClr val="bg1"/>
                </a:solidFill>
              </a:rPr>
              <a:t>      Contains :</a:t>
            </a:r>
            <a:endParaRPr lang="en-US" sz="1900" dirty="0">
              <a:solidFill>
                <a:schemeClr val="bg1"/>
              </a:solidFill>
              <a:cs typeface="Calibri"/>
            </a:endParaRPr>
          </a:p>
          <a:p>
            <a:pPr marL="342900" indent="-342900">
              <a:lnSpc>
                <a:spcPct val="90000"/>
              </a:lnSpc>
              <a:spcAft>
                <a:spcPts val="600"/>
              </a:spcAft>
              <a:buFont typeface="Arial" panose="020B0604020202020204" pitchFamily="34" charset="0"/>
              <a:buChar char="•"/>
            </a:pPr>
            <a:r>
              <a:rPr lang="en-US" sz="1900" dirty="0">
                <a:solidFill>
                  <a:schemeClr val="bg1"/>
                </a:solidFill>
              </a:rPr>
              <a:t>60,000 ICU Patients data from  three </a:t>
            </a:r>
          </a:p>
          <a:p>
            <a:pPr marL="342900" indent="-342900">
              <a:lnSpc>
                <a:spcPct val="90000"/>
              </a:lnSpc>
              <a:spcAft>
                <a:spcPts val="600"/>
              </a:spcAft>
              <a:buFont typeface="Arial" panose="020B0604020202020204" pitchFamily="34" charset="0"/>
              <a:buChar char="•"/>
            </a:pPr>
            <a:r>
              <a:rPr lang="en-US" sz="1900" dirty="0">
                <a:solidFill>
                  <a:schemeClr val="bg1"/>
                </a:solidFill>
              </a:rPr>
              <a:t>Separate hospital systems.</a:t>
            </a:r>
            <a:endParaRPr lang="en-US" sz="1900" dirty="0">
              <a:solidFill>
                <a:schemeClr val="bg1"/>
              </a:solidFill>
              <a:cs typeface="Calibri"/>
            </a:endParaRPr>
          </a:p>
          <a:p>
            <a:pPr marL="342900" indent="-342900">
              <a:lnSpc>
                <a:spcPct val="90000"/>
              </a:lnSpc>
              <a:spcAft>
                <a:spcPts val="600"/>
              </a:spcAft>
              <a:buFont typeface="Arial" panose="020B0604020202020204" pitchFamily="34" charset="0"/>
              <a:buChar char="•"/>
            </a:pPr>
            <a:r>
              <a:rPr lang="en-US" sz="1900" dirty="0">
                <a:solidFill>
                  <a:schemeClr val="bg1"/>
                </a:solidFill>
              </a:rPr>
              <a:t>Feature Variables  include Demographics,  Vital Signs </a:t>
            </a:r>
          </a:p>
          <a:p>
            <a:pPr>
              <a:lnSpc>
                <a:spcPct val="90000"/>
              </a:lnSpc>
              <a:spcAft>
                <a:spcPts val="600"/>
              </a:spcAft>
            </a:pPr>
            <a:r>
              <a:rPr lang="en-US" sz="1900" dirty="0">
                <a:solidFill>
                  <a:schemeClr val="bg1"/>
                </a:solidFill>
              </a:rPr>
              <a:t>      and Laboratory values with 43 columns.</a:t>
            </a:r>
          </a:p>
          <a:p>
            <a:pPr marL="342900" indent="-342900">
              <a:lnSpc>
                <a:spcPct val="90000"/>
              </a:lnSpc>
              <a:spcAft>
                <a:spcPts val="600"/>
              </a:spcAft>
              <a:buFont typeface="Arial" panose="020B0604020202020204" pitchFamily="34" charset="0"/>
              <a:buChar char="•"/>
            </a:pPr>
            <a:r>
              <a:rPr lang="en-US" sz="1900" dirty="0">
                <a:solidFill>
                  <a:schemeClr val="bg1"/>
                </a:solidFill>
              </a:rPr>
              <a:t>Dataset URL is provided in the References section.</a:t>
            </a:r>
          </a:p>
          <a:p>
            <a:pPr>
              <a:lnSpc>
                <a:spcPct val="90000"/>
              </a:lnSpc>
              <a:spcAft>
                <a:spcPts val="600"/>
              </a:spcAft>
            </a:pPr>
            <a:endParaRPr lang="en-US" sz="1900" dirty="0">
              <a:solidFill>
                <a:schemeClr val="bg1"/>
              </a:solidFill>
              <a:cs typeface="Calibri"/>
            </a:endParaRPr>
          </a:p>
          <a:p>
            <a:pPr indent="-228600">
              <a:lnSpc>
                <a:spcPct val="90000"/>
              </a:lnSpc>
              <a:spcAft>
                <a:spcPts val="600"/>
              </a:spcAft>
              <a:buFont typeface="Arial" panose="020B0604020202020204" pitchFamily="34" charset="0"/>
              <a:buChar char="•"/>
            </a:pPr>
            <a:endParaRPr lang="en-US" sz="1900" dirty="0">
              <a:solidFill>
                <a:schemeClr val="bg1"/>
              </a:solidFill>
            </a:endParaRPr>
          </a:p>
          <a:p>
            <a:pPr indent="-228600">
              <a:lnSpc>
                <a:spcPct val="90000"/>
              </a:lnSpc>
              <a:spcAft>
                <a:spcPts val="600"/>
              </a:spcAft>
              <a:buFont typeface="Arial" panose="020B0604020202020204" pitchFamily="34" charset="0"/>
              <a:buChar char="•"/>
            </a:pPr>
            <a:endParaRPr lang="en-US" sz="1900" dirty="0">
              <a:solidFill>
                <a:schemeClr val="bg1"/>
              </a:solidFill>
            </a:endParaRPr>
          </a:p>
        </p:txBody>
      </p:sp>
      <p:sp>
        <p:nvSpPr>
          <p:cNvPr id="69" name="Rectangle 6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80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6" name="Rectangle 137">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9">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41">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3" name="Oval 142">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9">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51">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51" name="Oval 157">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9">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161" name="Straight Connector 160">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9" name="Rectangle 165">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7">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8" y="5940563"/>
            <a:ext cx="1285875" cy="549007"/>
            <a:chOff x="7029447" y="3514725"/>
            <a:chExt cx="1285875" cy="549007"/>
          </a:xfrm>
        </p:grpSpPr>
        <p:cxnSp>
          <p:nvCxnSpPr>
            <p:cNvPr id="169" name="Straight Connector 168">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A92288B-4854-4DBF-95E1-E6F2C920F93E}"/>
              </a:ext>
            </a:extLst>
          </p:cNvPr>
          <p:cNvSpPr>
            <a:spLocks noGrp="1"/>
          </p:cNvSpPr>
          <p:nvPr>
            <p:ph type="title"/>
          </p:nvPr>
        </p:nvSpPr>
        <p:spPr>
          <a:xfrm>
            <a:off x="630936" y="4516031"/>
            <a:ext cx="10722864" cy="1578093"/>
          </a:xfrm>
          <a:noFill/>
        </p:spPr>
        <p:txBody>
          <a:bodyPr anchor="t">
            <a:normAutofit/>
          </a:bodyPr>
          <a:lstStyle/>
          <a:p>
            <a:r>
              <a:rPr lang="en-US" sz="4800" dirty="0">
                <a:ea typeface="+mj-lt"/>
                <a:cs typeface="+mj-lt"/>
              </a:rPr>
              <a:t>Project Flow</a:t>
            </a:r>
            <a:endParaRPr lang="en-US" sz="4800" dirty="0"/>
          </a:p>
        </p:txBody>
      </p:sp>
      <p:graphicFrame>
        <p:nvGraphicFramePr>
          <p:cNvPr id="64" name="Content Placeholder 24">
            <a:extLst>
              <a:ext uri="{FF2B5EF4-FFF2-40B4-BE49-F238E27FC236}">
                <a16:creationId xmlns:a16="http://schemas.microsoft.com/office/drawing/2014/main" id="{253C2D08-4C28-4F28-9846-D7CF0FF59883}"/>
              </a:ext>
            </a:extLst>
          </p:cNvPr>
          <p:cNvGraphicFramePr>
            <a:graphicFrameLocks noGrp="1"/>
          </p:cNvGraphicFramePr>
          <p:nvPr>
            <p:ph idx="1"/>
            <p:extLst>
              <p:ext uri="{D42A27DB-BD31-4B8C-83A1-F6EECF244321}">
                <p14:modId xmlns:p14="http://schemas.microsoft.com/office/powerpoint/2010/main" val="2744383790"/>
              </p:ext>
            </p:extLst>
          </p:nvPr>
        </p:nvGraphicFramePr>
        <p:xfrm>
          <a:off x="630936" y="477675"/>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5104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1227</TotalTime>
  <Words>910</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Arial</vt:lpstr>
      <vt:lpstr>Calibri</vt:lpstr>
      <vt:lpstr>Calibri Light</vt:lpstr>
      <vt:lpstr>Consolas</vt:lpstr>
      <vt:lpstr>urw-din</vt:lpstr>
      <vt:lpstr>office theme</vt:lpstr>
      <vt:lpstr>Office Theme</vt:lpstr>
      <vt:lpstr>Health Care Analytics  - Project Presentation</vt:lpstr>
      <vt:lpstr>Prediction of SEPSIS from Clinical Data</vt:lpstr>
      <vt:lpstr>Agenda</vt:lpstr>
      <vt:lpstr>Reason for choosing Sepsis for our Analysis</vt:lpstr>
      <vt:lpstr>Sepsis Symptoms</vt:lpstr>
      <vt:lpstr>Objective</vt:lpstr>
      <vt:lpstr> Role of Data Analytics </vt:lpstr>
      <vt:lpstr>DataSet</vt:lpstr>
      <vt:lpstr>Project Flow</vt:lpstr>
      <vt:lpstr>Data Visualization</vt:lpstr>
      <vt:lpstr>PowerPoint Presentation</vt:lpstr>
      <vt:lpstr>PowerPoint Presentation</vt:lpstr>
      <vt:lpstr>PowerPoint Presentation</vt:lpstr>
      <vt:lpstr>PowerPoint Presentation</vt:lpstr>
      <vt:lpstr>PowerPoint Presentation</vt:lpstr>
      <vt:lpstr>PowerPoint Presentation</vt:lpstr>
      <vt:lpstr>Base Line Model Metrics</vt:lpstr>
      <vt:lpstr>Tuning the ML  Model</vt:lpstr>
      <vt:lpstr>Results</vt:lpstr>
      <vt:lpstr>Challenges</vt:lpstr>
      <vt:lpstr>Future Scope</vt:lpstr>
      <vt:lpstr>References</vt:lpstr>
      <vt:lpstr>Population Distribution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Rakesh Baggu</cp:lastModifiedBy>
  <cp:revision>345</cp:revision>
  <dcterms:created xsi:type="dcterms:W3CDTF">2021-12-07T02:25:14Z</dcterms:created>
  <dcterms:modified xsi:type="dcterms:W3CDTF">2021-12-10T18:11:20Z</dcterms:modified>
</cp:coreProperties>
</file>