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6" r:id="rId11"/>
    <p:sldId id="267" r:id="rId12"/>
  </p:sldIdLst>
  <p:sldSz cx="18288000" cy="10287000"/>
  <p:notesSz cx="6858000" cy="9144000"/>
  <p:embeddedFontLst>
    <p:embeddedFont>
      <p:font typeface="Poppins" panose="020B0502040204020203" pitchFamily="2" charset="0"/>
      <p:regular r:id="rId13"/>
      <p:bold r:id="rId14"/>
      <p:italic r:id="rId15"/>
      <p:boldItalic r:id="rId16"/>
    </p:embeddedFont>
    <p:embeddedFont>
      <p:font typeface="Poppins Bold" panose="020B0604020202020204" charset="0"/>
      <p:regular r:id="rId1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56ADF-D8B4-4B43-90B6-C2BA1DE852FF}" v="1" dt="2025-09-05T16:59:31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>
      <p:cViewPr varScale="1">
        <p:scale>
          <a:sx n="52" d="100"/>
          <a:sy n="52" d="100"/>
        </p:scale>
        <p:origin x="850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kshi Chavan" userId="2ad594722e03b237" providerId="LiveId" clId="{7A956ADF-D8B4-4B43-90B6-C2BA1DE852FF}"/>
    <pc:docChg chg="modSld">
      <pc:chgData name="Sakshi Chavan" userId="2ad594722e03b237" providerId="LiveId" clId="{7A956ADF-D8B4-4B43-90B6-C2BA1DE852FF}" dt="2025-09-05T17:01:35.901" v="33" actId="2711"/>
      <pc:docMkLst>
        <pc:docMk/>
      </pc:docMkLst>
      <pc:sldChg chg="modSp mod">
        <pc:chgData name="Sakshi Chavan" userId="2ad594722e03b237" providerId="LiveId" clId="{7A956ADF-D8B4-4B43-90B6-C2BA1DE852FF}" dt="2025-09-05T16:59:16.818" v="10" actId="12"/>
        <pc:sldMkLst>
          <pc:docMk/>
          <pc:sldMk cId="0" sldId="258"/>
        </pc:sldMkLst>
        <pc:spChg chg="mod">
          <ac:chgData name="Sakshi Chavan" userId="2ad594722e03b237" providerId="LiveId" clId="{7A956ADF-D8B4-4B43-90B6-C2BA1DE852FF}" dt="2025-09-05T16:59:16.818" v="10" actId="12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akshi Chavan" userId="2ad594722e03b237" providerId="LiveId" clId="{7A956ADF-D8B4-4B43-90B6-C2BA1DE852FF}" dt="2025-09-05T16:59:46.936" v="21" actId="20577"/>
        <pc:sldMkLst>
          <pc:docMk/>
          <pc:sldMk cId="0" sldId="259"/>
        </pc:sldMkLst>
        <pc:spChg chg="mod">
          <ac:chgData name="Sakshi Chavan" userId="2ad594722e03b237" providerId="LiveId" clId="{7A956ADF-D8B4-4B43-90B6-C2BA1DE852FF}" dt="2025-09-05T16:59:46.936" v="21" actId="20577"/>
          <ac:spMkLst>
            <pc:docMk/>
            <pc:sldMk cId="0" sldId="259"/>
            <ac:spMk id="23" creationId="{A6CCD060-0C3B-AA27-C981-BBDE517351BC}"/>
          </ac:spMkLst>
        </pc:spChg>
      </pc:sldChg>
      <pc:sldChg chg="modSp mod">
        <pc:chgData name="Sakshi Chavan" userId="2ad594722e03b237" providerId="LiveId" clId="{7A956ADF-D8B4-4B43-90B6-C2BA1DE852FF}" dt="2025-09-05T17:01:18.383" v="32" actId="14100"/>
        <pc:sldMkLst>
          <pc:docMk/>
          <pc:sldMk cId="0" sldId="261"/>
        </pc:sldMkLst>
        <pc:spChg chg="mod">
          <ac:chgData name="Sakshi Chavan" userId="2ad594722e03b237" providerId="LiveId" clId="{7A956ADF-D8B4-4B43-90B6-C2BA1DE852FF}" dt="2025-09-05T17:01:18.383" v="32" actId="14100"/>
          <ac:spMkLst>
            <pc:docMk/>
            <pc:sldMk cId="0" sldId="261"/>
            <ac:spMk id="24" creationId="{D3EDD2B0-022F-62E1-6B47-B84B959E11EF}"/>
          </ac:spMkLst>
        </pc:spChg>
      </pc:sldChg>
      <pc:sldChg chg="modSp mod">
        <pc:chgData name="Sakshi Chavan" userId="2ad594722e03b237" providerId="LiveId" clId="{7A956ADF-D8B4-4B43-90B6-C2BA1DE852FF}" dt="2025-09-05T17:01:35.901" v="33" actId="2711"/>
        <pc:sldMkLst>
          <pc:docMk/>
          <pc:sldMk cId="0" sldId="263"/>
        </pc:sldMkLst>
        <pc:spChg chg="mod">
          <ac:chgData name="Sakshi Chavan" userId="2ad594722e03b237" providerId="LiveId" clId="{7A956ADF-D8B4-4B43-90B6-C2BA1DE852FF}" dt="2025-09-05T17:01:35.901" v="33" actId="2711"/>
          <ac:spMkLst>
            <pc:docMk/>
            <pc:sldMk cId="0" sldId="263"/>
            <ac:spMk id="24" creationId="{1AD201EC-91A6-8D1F-64C2-9C4F40B65E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2496655">
            <a:off x="545830" y="-4449187"/>
            <a:ext cx="4980749" cy="17140120"/>
            <a:chOff x="0" y="0"/>
            <a:chExt cx="1311802" cy="451427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11802" cy="4514271"/>
            </a:xfrm>
            <a:custGeom>
              <a:avLst/>
              <a:gdLst/>
              <a:ahLst/>
              <a:cxnLst/>
              <a:rect l="l" t="t" r="r" b="b"/>
              <a:pathLst>
                <a:path w="1311802" h="4514271">
                  <a:moveTo>
                    <a:pt x="0" y="0"/>
                  </a:moveTo>
                  <a:lnTo>
                    <a:pt x="1311802" y="0"/>
                  </a:lnTo>
                  <a:lnTo>
                    <a:pt x="1311802" y="4514271"/>
                  </a:lnTo>
                  <a:lnTo>
                    <a:pt x="0" y="4514271"/>
                  </a:ln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0"/>
                  </a:srgbClr>
                </a:gs>
                <a:gs pos="33333">
                  <a:srgbClr val="010B3D">
                    <a:alpha val="43000"/>
                  </a:srgbClr>
                </a:gs>
                <a:gs pos="66667">
                  <a:srgbClr val="010933">
                    <a:alpha val="43000"/>
                  </a:srgbClr>
                </a:gs>
                <a:gs pos="100000">
                  <a:srgbClr val="01020D">
                    <a:alpha val="43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11802" cy="45523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7940949" y="-2523563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4104513" y="0"/>
                </a:moveTo>
                <a:lnTo>
                  <a:pt x="0" y="0"/>
                </a:lnTo>
                <a:lnTo>
                  <a:pt x="0" y="4114800"/>
                </a:lnTo>
                <a:lnTo>
                  <a:pt x="4104513" y="4114800"/>
                </a:lnTo>
                <a:lnTo>
                  <a:pt x="4104513" y="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2952733">
            <a:off x="1706953" y="6026295"/>
            <a:ext cx="18280190" cy="8379806"/>
            <a:chOff x="0" y="0"/>
            <a:chExt cx="1523748" cy="698500"/>
          </a:xfrm>
        </p:grpSpPr>
        <p:sp>
          <p:nvSpPr>
            <p:cNvPr id="7" name="Freeform 7"/>
            <p:cNvSpPr/>
            <p:nvPr/>
          </p:nvSpPr>
          <p:spPr>
            <a:xfrm>
              <a:off x="4798" y="0"/>
              <a:ext cx="1514152" cy="698500"/>
            </a:xfrm>
            <a:custGeom>
              <a:avLst/>
              <a:gdLst/>
              <a:ahLst/>
              <a:cxnLst/>
              <a:rect l="l" t="t" r="r" b="b"/>
              <a:pathLst>
                <a:path w="1514152" h="698500">
                  <a:moveTo>
                    <a:pt x="1506384" y="370848"/>
                  </a:moveTo>
                  <a:lnTo>
                    <a:pt x="1328316" y="676902"/>
                  </a:lnTo>
                  <a:cubicBezTo>
                    <a:pt x="1320536" y="690274"/>
                    <a:pt x="1306233" y="698500"/>
                    <a:pt x="1290763" y="698500"/>
                  </a:cubicBezTo>
                  <a:lnTo>
                    <a:pt x="223389" y="698500"/>
                  </a:lnTo>
                  <a:cubicBezTo>
                    <a:pt x="207919" y="698500"/>
                    <a:pt x="193616" y="690274"/>
                    <a:pt x="185836" y="676902"/>
                  </a:cubicBezTo>
                  <a:lnTo>
                    <a:pt x="7768" y="370848"/>
                  </a:lnTo>
                  <a:cubicBezTo>
                    <a:pt x="0" y="357497"/>
                    <a:pt x="0" y="341003"/>
                    <a:pt x="7768" y="327652"/>
                  </a:cubicBezTo>
                  <a:lnTo>
                    <a:pt x="185836" y="21598"/>
                  </a:lnTo>
                  <a:cubicBezTo>
                    <a:pt x="193616" y="8226"/>
                    <a:pt x="207919" y="0"/>
                    <a:pt x="223389" y="0"/>
                  </a:cubicBezTo>
                  <a:lnTo>
                    <a:pt x="1290763" y="0"/>
                  </a:lnTo>
                  <a:cubicBezTo>
                    <a:pt x="1306233" y="0"/>
                    <a:pt x="1320536" y="8226"/>
                    <a:pt x="1328316" y="21598"/>
                  </a:cubicBezTo>
                  <a:lnTo>
                    <a:pt x="1506384" y="327652"/>
                  </a:lnTo>
                  <a:cubicBezTo>
                    <a:pt x="1514152" y="341003"/>
                    <a:pt x="1514152" y="357497"/>
                    <a:pt x="1506384" y="370848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8372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-2952733">
            <a:off x="4470893" y="6289538"/>
            <a:ext cx="14073358" cy="6451356"/>
            <a:chOff x="0" y="0"/>
            <a:chExt cx="1523748" cy="698500"/>
          </a:xfrm>
        </p:grpSpPr>
        <p:sp>
          <p:nvSpPr>
            <p:cNvPr id="10" name="Freeform 10"/>
            <p:cNvSpPr/>
            <p:nvPr/>
          </p:nvSpPr>
          <p:spPr>
            <a:xfrm>
              <a:off x="6232" y="0"/>
              <a:ext cx="1511283" cy="698500"/>
            </a:xfrm>
            <a:custGeom>
              <a:avLst/>
              <a:gdLst/>
              <a:ahLst/>
              <a:cxnLst/>
              <a:rect l="l" t="t" r="r" b="b"/>
              <a:pathLst>
                <a:path w="1511283" h="698500">
                  <a:moveTo>
                    <a:pt x="1501194" y="377304"/>
                  </a:moveTo>
                  <a:lnTo>
                    <a:pt x="1330638" y="670446"/>
                  </a:lnTo>
                  <a:cubicBezTo>
                    <a:pt x="1320533" y="687815"/>
                    <a:pt x="1301954" y="698500"/>
                    <a:pt x="1281860" y="698500"/>
                  </a:cubicBezTo>
                  <a:lnTo>
                    <a:pt x="229425" y="698500"/>
                  </a:lnTo>
                  <a:cubicBezTo>
                    <a:pt x="209330" y="698500"/>
                    <a:pt x="190751" y="687815"/>
                    <a:pt x="180646" y="670446"/>
                  </a:cubicBezTo>
                  <a:lnTo>
                    <a:pt x="10090" y="377304"/>
                  </a:lnTo>
                  <a:cubicBezTo>
                    <a:pt x="0" y="359962"/>
                    <a:pt x="0" y="338538"/>
                    <a:pt x="10090" y="321196"/>
                  </a:cubicBezTo>
                  <a:lnTo>
                    <a:pt x="180646" y="28054"/>
                  </a:lnTo>
                  <a:cubicBezTo>
                    <a:pt x="190751" y="10685"/>
                    <a:pt x="209330" y="0"/>
                    <a:pt x="229425" y="0"/>
                  </a:cubicBezTo>
                  <a:lnTo>
                    <a:pt x="1281860" y="0"/>
                  </a:lnTo>
                  <a:cubicBezTo>
                    <a:pt x="1301954" y="0"/>
                    <a:pt x="1320533" y="10685"/>
                    <a:pt x="1330638" y="28054"/>
                  </a:cubicBezTo>
                  <a:lnTo>
                    <a:pt x="1501194" y="321196"/>
                  </a:lnTo>
                  <a:cubicBezTo>
                    <a:pt x="1511284" y="338538"/>
                    <a:pt x="1511284" y="359962"/>
                    <a:pt x="1501194" y="377304"/>
                  </a:cubicBezTo>
                  <a:close/>
                </a:path>
              </a:pathLst>
            </a:custGeom>
            <a:gradFill rotWithShape="1">
              <a:gsLst>
                <a:gs pos="0">
                  <a:srgbClr val="020D47">
                    <a:alpha val="100000"/>
                  </a:srgbClr>
                </a:gs>
                <a:gs pos="100000">
                  <a:srgbClr val="020D47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 rot="-2768637">
            <a:off x="6952177" y="1888821"/>
            <a:ext cx="11500734" cy="7808097"/>
            <a:chOff x="0" y="0"/>
            <a:chExt cx="1523748" cy="698500"/>
          </a:xfrm>
        </p:grpSpPr>
        <p:sp>
          <p:nvSpPr>
            <p:cNvPr id="13" name="Freeform 13"/>
            <p:cNvSpPr/>
            <p:nvPr/>
          </p:nvSpPr>
          <p:spPr>
            <a:xfrm>
              <a:off x="5150" y="0"/>
              <a:ext cx="1513449" cy="698500"/>
            </a:xfrm>
            <a:custGeom>
              <a:avLst/>
              <a:gdLst/>
              <a:ahLst/>
              <a:cxnLst/>
              <a:rect l="l" t="t" r="r" b="b"/>
              <a:pathLst>
                <a:path w="1513449" h="698500">
                  <a:moveTo>
                    <a:pt x="1505112" y="372429"/>
                  </a:moveTo>
                  <a:lnTo>
                    <a:pt x="1328884" y="675321"/>
                  </a:lnTo>
                  <a:cubicBezTo>
                    <a:pt x="1320535" y="689672"/>
                    <a:pt x="1305184" y="698500"/>
                    <a:pt x="1288581" y="698500"/>
                  </a:cubicBezTo>
                  <a:lnTo>
                    <a:pt x="224867" y="698500"/>
                  </a:lnTo>
                  <a:cubicBezTo>
                    <a:pt x="208264" y="698500"/>
                    <a:pt x="192913" y="689672"/>
                    <a:pt x="184564" y="675321"/>
                  </a:cubicBezTo>
                  <a:lnTo>
                    <a:pt x="8336" y="372429"/>
                  </a:lnTo>
                  <a:cubicBezTo>
                    <a:pt x="0" y="358101"/>
                    <a:pt x="0" y="340399"/>
                    <a:pt x="8336" y="326071"/>
                  </a:cubicBezTo>
                  <a:lnTo>
                    <a:pt x="184564" y="23179"/>
                  </a:lnTo>
                  <a:cubicBezTo>
                    <a:pt x="192913" y="8828"/>
                    <a:pt x="208264" y="0"/>
                    <a:pt x="224867" y="0"/>
                  </a:cubicBezTo>
                  <a:lnTo>
                    <a:pt x="1288581" y="0"/>
                  </a:lnTo>
                  <a:cubicBezTo>
                    <a:pt x="1305184" y="0"/>
                    <a:pt x="1320535" y="8828"/>
                    <a:pt x="1328884" y="23179"/>
                  </a:cubicBezTo>
                  <a:lnTo>
                    <a:pt x="1505112" y="326071"/>
                  </a:lnTo>
                  <a:cubicBezTo>
                    <a:pt x="1513449" y="340399"/>
                    <a:pt x="1513449" y="358101"/>
                    <a:pt x="1505112" y="3724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5D60A">
                    <a:alpha val="100000"/>
                  </a:srgbClr>
                </a:gs>
                <a:gs pos="100000">
                  <a:srgbClr val="A18C00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4" name="TextBox 14"/>
            <p:cNvSpPr txBox="1"/>
            <p:nvPr/>
          </p:nvSpPr>
          <p:spPr>
            <a:xfrm>
              <a:off x="114300" y="-38100"/>
              <a:ext cx="1295148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8287842" y="3715864"/>
            <a:ext cx="5118412" cy="5118412"/>
          </a:xfrm>
          <a:custGeom>
            <a:avLst/>
            <a:gdLst/>
            <a:ahLst/>
            <a:cxnLst/>
            <a:rect l="l" t="t" r="r" b="b"/>
            <a:pathLst>
              <a:path w="5118412" h="5118412">
                <a:moveTo>
                  <a:pt x="0" y="0"/>
                </a:moveTo>
                <a:lnTo>
                  <a:pt x="5118411" y="0"/>
                </a:lnTo>
                <a:lnTo>
                  <a:pt x="5118411" y="5118412"/>
                </a:lnTo>
                <a:lnTo>
                  <a:pt x="0" y="51184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>
            <a:grpSpLocks noChangeAspect="1"/>
          </p:cNvGrpSpPr>
          <p:nvPr/>
        </p:nvGrpSpPr>
        <p:grpSpPr>
          <a:xfrm>
            <a:off x="8869938" y="4297960"/>
            <a:ext cx="3954220" cy="3954220"/>
            <a:chOff x="0" y="0"/>
            <a:chExt cx="6350889" cy="6350889"/>
          </a:xfrm>
        </p:grpSpPr>
        <p:sp>
          <p:nvSpPr>
            <p:cNvPr id="19" name="Freeform 19"/>
            <p:cNvSpPr/>
            <p:nvPr/>
          </p:nvSpPr>
          <p:spPr>
            <a:xfrm>
              <a:off x="63500" y="63500"/>
              <a:ext cx="6223889" cy="6223762"/>
            </a:xfrm>
            <a:custGeom>
              <a:avLst/>
              <a:gdLst/>
              <a:ahLst/>
              <a:cxnLst/>
              <a:rect l="l" t="t" r="r" b="b"/>
              <a:pathLst>
                <a:path w="6223889" h="6223762">
                  <a:moveTo>
                    <a:pt x="6223889" y="3111881"/>
                  </a:moveTo>
                  <a:cubicBezTo>
                    <a:pt x="6223889" y="4830572"/>
                    <a:pt x="4830572" y="6223762"/>
                    <a:pt x="3112008" y="6223762"/>
                  </a:cubicBezTo>
                  <a:cubicBezTo>
                    <a:pt x="1393444" y="6223762"/>
                    <a:pt x="0" y="4830572"/>
                    <a:pt x="0" y="3111881"/>
                  </a:cubicBezTo>
                  <a:cubicBezTo>
                    <a:pt x="0" y="1393190"/>
                    <a:pt x="1393317" y="0"/>
                    <a:pt x="3111881" y="0"/>
                  </a:cubicBezTo>
                  <a:cubicBezTo>
                    <a:pt x="4830445" y="0"/>
                    <a:pt x="6223889" y="1393317"/>
                    <a:pt x="6223889" y="3111881"/>
                  </a:cubicBezTo>
                  <a:close/>
                </a:path>
              </a:pathLst>
            </a:custGeom>
            <a:blipFill>
              <a:blip r:embed="rId6"/>
              <a:stretch>
                <a:fillRect l="-28583" r="-28583"/>
              </a:stretch>
            </a:blipFill>
          </p:spPr>
        </p:sp>
        <p:sp>
          <p:nvSpPr>
            <p:cNvPr id="20" name="Freeform 20"/>
            <p:cNvSpPr/>
            <p:nvPr/>
          </p:nvSpPr>
          <p:spPr>
            <a:xfrm>
              <a:off x="0" y="0"/>
              <a:ext cx="6350889" cy="6350762"/>
            </a:xfrm>
            <a:custGeom>
              <a:avLst/>
              <a:gdLst/>
              <a:ahLst/>
              <a:cxnLst/>
              <a:rect l="l" t="t" r="r" b="b"/>
              <a:pathLst>
                <a:path w="6350889" h="6350762">
                  <a:moveTo>
                    <a:pt x="6350889" y="3175381"/>
                  </a:moveTo>
                  <a:cubicBezTo>
                    <a:pt x="6350889" y="4023614"/>
                    <a:pt x="6020562" y="4821047"/>
                    <a:pt x="5420868" y="5420741"/>
                  </a:cubicBezTo>
                  <a:cubicBezTo>
                    <a:pt x="4821174" y="6020436"/>
                    <a:pt x="4023741" y="6350762"/>
                    <a:pt x="3175508" y="6350762"/>
                  </a:cubicBezTo>
                  <a:cubicBezTo>
                    <a:pt x="2327275" y="6350762"/>
                    <a:pt x="1529842" y="6020435"/>
                    <a:pt x="930148" y="5420741"/>
                  </a:cubicBezTo>
                  <a:cubicBezTo>
                    <a:pt x="330327" y="4821047"/>
                    <a:pt x="0" y="4023614"/>
                    <a:pt x="0" y="3175381"/>
                  </a:cubicBezTo>
                  <a:cubicBezTo>
                    <a:pt x="0" y="2327148"/>
                    <a:pt x="330327" y="1529715"/>
                    <a:pt x="930021" y="930021"/>
                  </a:cubicBezTo>
                  <a:cubicBezTo>
                    <a:pt x="1529715" y="330327"/>
                    <a:pt x="2327275" y="0"/>
                    <a:pt x="3175381" y="0"/>
                  </a:cubicBezTo>
                  <a:cubicBezTo>
                    <a:pt x="4023614" y="0"/>
                    <a:pt x="4821047" y="330327"/>
                    <a:pt x="5420741" y="930021"/>
                  </a:cubicBezTo>
                  <a:cubicBezTo>
                    <a:pt x="6020562" y="1529842"/>
                    <a:pt x="6350889" y="2327275"/>
                    <a:pt x="6350889" y="3175381"/>
                  </a:cubicBezTo>
                  <a:close/>
                </a:path>
              </a:pathLst>
            </a:custGeom>
            <a:blipFill>
              <a:blip r:embed="rId7"/>
              <a:stretch>
                <a:fillRect l="-30" r="-30"/>
              </a:stretch>
            </a:blipFill>
          </p:spPr>
        </p:sp>
      </p:grpSp>
      <p:grpSp>
        <p:nvGrpSpPr>
          <p:cNvPr id="21" name="Group 21"/>
          <p:cNvGrpSpPr/>
          <p:nvPr/>
        </p:nvGrpSpPr>
        <p:grpSpPr>
          <a:xfrm rot="2496655">
            <a:off x="5621039" y="7876666"/>
            <a:ext cx="104401" cy="4150774"/>
            <a:chOff x="0" y="0"/>
            <a:chExt cx="27497" cy="1093208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27497" cy="1093208"/>
            </a:xfrm>
            <a:custGeom>
              <a:avLst/>
              <a:gdLst/>
              <a:ahLst/>
              <a:cxnLst/>
              <a:rect l="l" t="t" r="r" b="b"/>
              <a:pathLst>
                <a:path w="27497" h="1093208">
                  <a:moveTo>
                    <a:pt x="0" y="0"/>
                  </a:moveTo>
                  <a:lnTo>
                    <a:pt x="27497" y="0"/>
                  </a:lnTo>
                  <a:lnTo>
                    <a:pt x="27497" y="1093208"/>
                  </a:lnTo>
                  <a:lnTo>
                    <a:pt x="0" y="109320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0" y="-38100"/>
              <a:ext cx="27497" cy="11313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 rot="2496655">
            <a:off x="16558745" y="7709077"/>
            <a:ext cx="125446" cy="5656806"/>
            <a:chOff x="0" y="0"/>
            <a:chExt cx="33039" cy="148985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3039" cy="1489858"/>
            </a:xfrm>
            <a:custGeom>
              <a:avLst/>
              <a:gdLst/>
              <a:ahLst/>
              <a:cxnLst/>
              <a:rect l="l" t="t" r="r" b="b"/>
              <a:pathLst>
                <a:path w="33039" h="1489858">
                  <a:moveTo>
                    <a:pt x="0" y="0"/>
                  </a:moveTo>
                  <a:lnTo>
                    <a:pt x="33039" y="0"/>
                  </a:lnTo>
                  <a:lnTo>
                    <a:pt x="33039" y="1489858"/>
                  </a:lnTo>
                  <a:lnTo>
                    <a:pt x="0" y="1489858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33039" cy="1527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 rot="-8182338">
            <a:off x="11959085" y="-2221161"/>
            <a:ext cx="151226" cy="5241759"/>
            <a:chOff x="0" y="0"/>
            <a:chExt cx="39829" cy="1380546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9829" cy="1380546"/>
            </a:xfrm>
            <a:custGeom>
              <a:avLst/>
              <a:gdLst/>
              <a:ahLst/>
              <a:cxnLst/>
              <a:rect l="l" t="t" r="r" b="b"/>
              <a:pathLst>
                <a:path w="39829" h="1380546">
                  <a:moveTo>
                    <a:pt x="0" y="0"/>
                  </a:moveTo>
                  <a:lnTo>
                    <a:pt x="39829" y="0"/>
                  </a:lnTo>
                  <a:lnTo>
                    <a:pt x="39829" y="1380546"/>
                  </a:lnTo>
                  <a:lnTo>
                    <a:pt x="0" y="138054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9" name="TextBox 29"/>
            <p:cNvSpPr txBox="1"/>
            <p:nvPr/>
          </p:nvSpPr>
          <p:spPr>
            <a:xfrm>
              <a:off x="0" y="-38100"/>
              <a:ext cx="39829" cy="141864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 rot="5400000">
            <a:off x="10313223" y="6951473"/>
            <a:ext cx="143428" cy="6042633"/>
            <a:chOff x="0" y="0"/>
            <a:chExt cx="37775" cy="1591475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7775" cy="1591475"/>
            </a:xfrm>
            <a:custGeom>
              <a:avLst/>
              <a:gdLst/>
              <a:ahLst/>
              <a:cxnLst/>
              <a:rect l="l" t="t" r="r" b="b"/>
              <a:pathLst>
                <a:path w="37775" h="1591475">
                  <a:moveTo>
                    <a:pt x="0" y="0"/>
                  </a:moveTo>
                  <a:lnTo>
                    <a:pt x="37775" y="0"/>
                  </a:lnTo>
                  <a:lnTo>
                    <a:pt x="37775" y="1591475"/>
                  </a:lnTo>
                  <a:lnTo>
                    <a:pt x="0" y="1591475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37775" cy="16295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3" name="Freeform 33"/>
          <p:cNvSpPr/>
          <p:nvPr/>
        </p:nvSpPr>
        <p:spPr>
          <a:xfrm rot="-2811459">
            <a:off x="6899522" y="6991161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4" name="Freeform 34"/>
          <p:cNvSpPr/>
          <p:nvPr/>
        </p:nvSpPr>
        <p:spPr>
          <a:xfrm rot="-2935178">
            <a:off x="9140217" y="262078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/>
          <p:cNvSpPr/>
          <p:nvPr/>
        </p:nvSpPr>
        <p:spPr>
          <a:xfrm rot="-2935178">
            <a:off x="17422526" y="8810592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3636328" y="9852373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5" y="0"/>
                </a:lnTo>
                <a:lnTo>
                  <a:pt x="1248105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7" name="Freeform 37"/>
          <p:cNvSpPr/>
          <p:nvPr/>
        </p:nvSpPr>
        <p:spPr>
          <a:xfrm flipV="1">
            <a:off x="-1215091" y="8158798"/>
            <a:ext cx="4104513" cy="4114800"/>
          </a:xfrm>
          <a:custGeom>
            <a:avLst/>
            <a:gdLst/>
            <a:ahLst/>
            <a:cxnLst/>
            <a:rect l="l" t="t" r="r" b="b"/>
            <a:pathLst>
              <a:path w="4104513" h="4114800">
                <a:moveTo>
                  <a:pt x="0" y="4114800"/>
                </a:moveTo>
                <a:lnTo>
                  <a:pt x="4104513" y="4114800"/>
                </a:lnTo>
                <a:lnTo>
                  <a:pt x="4104513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alphaModFix amt="1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8" name="Freeform 38"/>
          <p:cNvSpPr/>
          <p:nvPr/>
        </p:nvSpPr>
        <p:spPr>
          <a:xfrm>
            <a:off x="9429918" y="704125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5"/>
                </a:lnTo>
                <a:lnTo>
                  <a:pt x="0" y="3093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9" name="Freeform 39"/>
          <p:cNvSpPr/>
          <p:nvPr/>
        </p:nvSpPr>
        <p:spPr>
          <a:xfrm flipH="1">
            <a:off x="8697457" y="9103612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1066812" y="0"/>
                </a:moveTo>
                <a:lnTo>
                  <a:pt x="0" y="0"/>
                </a:lnTo>
                <a:lnTo>
                  <a:pt x="0" y="309376"/>
                </a:lnTo>
                <a:lnTo>
                  <a:pt x="1066812" y="309376"/>
                </a:lnTo>
                <a:lnTo>
                  <a:pt x="1066812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40" name="Group 40"/>
          <p:cNvGrpSpPr/>
          <p:nvPr/>
        </p:nvGrpSpPr>
        <p:grpSpPr>
          <a:xfrm>
            <a:off x="1" y="4702596"/>
            <a:ext cx="6319110" cy="1166654"/>
            <a:chOff x="0" y="0"/>
            <a:chExt cx="1947565" cy="197804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1947565" cy="197804"/>
            </a:xfrm>
            <a:custGeom>
              <a:avLst/>
              <a:gdLst/>
              <a:ahLst/>
              <a:cxnLst/>
              <a:rect l="l" t="t" r="r" b="b"/>
              <a:pathLst>
                <a:path w="1947565" h="197804">
                  <a:moveTo>
                    <a:pt x="98902" y="0"/>
                  </a:moveTo>
                  <a:lnTo>
                    <a:pt x="1848663" y="0"/>
                  </a:lnTo>
                  <a:cubicBezTo>
                    <a:pt x="1903285" y="0"/>
                    <a:pt x="1947565" y="44280"/>
                    <a:pt x="1947565" y="98902"/>
                  </a:cubicBezTo>
                  <a:lnTo>
                    <a:pt x="1947565" y="98902"/>
                  </a:lnTo>
                  <a:cubicBezTo>
                    <a:pt x="1947565" y="153524"/>
                    <a:pt x="1903285" y="197804"/>
                    <a:pt x="1848663" y="197804"/>
                  </a:cubicBezTo>
                  <a:lnTo>
                    <a:pt x="98902" y="197804"/>
                  </a:lnTo>
                  <a:cubicBezTo>
                    <a:pt x="44280" y="197804"/>
                    <a:pt x="0" y="153524"/>
                    <a:pt x="0" y="98902"/>
                  </a:cubicBezTo>
                  <a:lnTo>
                    <a:pt x="0" y="98902"/>
                  </a:lnTo>
                  <a:cubicBezTo>
                    <a:pt x="0" y="44280"/>
                    <a:pt x="44280" y="0"/>
                    <a:pt x="98902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1947565" cy="235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43" name="Freeform 43"/>
          <p:cNvSpPr/>
          <p:nvPr/>
        </p:nvSpPr>
        <p:spPr>
          <a:xfrm>
            <a:off x="489574" y="9674178"/>
            <a:ext cx="434163" cy="434163"/>
          </a:xfrm>
          <a:custGeom>
            <a:avLst/>
            <a:gdLst/>
            <a:ahLst/>
            <a:cxnLst/>
            <a:rect l="l" t="t" r="r" b="b"/>
            <a:pathLst>
              <a:path w="434163" h="434163">
                <a:moveTo>
                  <a:pt x="0" y="0"/>
                </a:moveTo>
                <a:lnTo>
                  <a:pt x="434163" y="0"/>
                </a:lnTo>
                <a:lnTo>
                  <a:pt x="434163" y="434162"/>
                </a:lnTo>
                <a:lnTo>
                  <a:pt x="0" y="4341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44" name="Group 44"/>
          <p:cNvGrpSpPr/>
          <p:nvPr/>
        </p:nvGrpSpPr>
        <p:grpSpPr>
          <a:xfrm>
            <a:off x="312430" y="5989264"/>
            <a:ext cx="5879000" cy="2918026"/>
            <a:chOff x="0" y="-38100"/>
            <a:chExt cx="1045532" cy="446404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045532" cy="408304"/>
            </a:xfrm>
            <a:custGeom>
              <a:avLst/>
              <a:gdLst/>
              <a:ahLst/>
              <a:cxnLst/>
              <a:rect l="l" t="t" r="r" b="b"/>
              <a:pathLst>
                <a:path w="1045532" h="408304">
                  <a:moveTo>
                    <a:pt x="44855" y="0"/>
                  </a:moveTo>
                  <a:lnTo>
                    <a:pt x="1000677" y="0"/>
                  </a:lnTo>
                  <a:cubicBezTo>
                    <a:pt x="1012573" y="0"/>
                    <a:pt x="1023982" y="4726"/>
                    <a:pt x="1032394" y="13138"/>
                  </a:cubicBezTo>
                  <a:cubicBezTo>
                    <a:pt x="1040806" y="21550"/>
                    <a:pt x="1045532" y="32959"/>
                    <a:pt x="1045532" y="44855"/>
                  </a:cubicBezTo>
                  <a:lnTo>
                    <a:pt x="1045532" y="363449"/>
                  </a:lnTo>
                  <a:cubicBezTo>
                    <a:pt x="1045532" y="375345"/>
                    <a:pt x="1040806" y="386754"/>
                    <a:pt x="1032394" y="395166"/>
                  </a:cubicBezTo>
                  <a:cubicBezTo>
                    <a:pt x="1023982" y="403578"/>
                    <a:pt x="1012573" y="408304"/>
                    <a:pt x="1000677" y="408304"/>
                  </a:cubicBezTo>
                  <a:lnTo>
                    <a:pt x="44855" y="408304"/>
                  </a:lnTo>
                  <a:cubicBezTo>
                    <a:pt x="20082" y="408304"/>
                    <a:pt x="0" y="388221"/>
                    <a:pt x="0" y="363449"/>
                  </a:cubicBezTo>
                  <a:lnTo>
                    <a:pt x="0" y="44855"/>
                  </a:lnTo>
                  <a:cubicBezTo>
                    <a:pt x="0" y="32959"/>
                    <a:pt x="4726" y="21550"/>
                    <a:pt x="13138" y="13138"/>
                  </a:cubicBezTo>
                  <a:cubicBezTo>
                    <a:pt x="21550" y="4726"/>
                    <a:pt x="32959" y="0"/>
                    <a:pt x="448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rnd">
              <a:solidFill>
                <a:srgbClr val="FFE012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045532" cy="4464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7184734" y="3989430"/>
            <a:ext cx="701878" cy="701878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0" name="Group 50"/>
          <p:cNvGrpSpPr/>
          <p:nvPr/>
        </p:nvGrpSpPr>
        <p:grpSpPr>
          <a:xfrm>
            <a:off x="8231614" y="3062614"/>
            <a:ext cx="391889" cy="391889"/>
            <a:chOff x="0" y="0"/>
            <a:chExt cx="812800" cy="812800"/>
          </a:xfrm>
        </p:grpSpPr>
        <p:sp>
          <p:nvSpPr>
            <p:cNvPr id="51" name="Freeform 5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2" name="TextBox 5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3" name="Group 53"/>
          <p:cNvGrpSpPr/>
          <p:nvPr/>
        </p:nvGrpSpPr>
        <p:grpSpPr>
          <a:xfrm>
            <a:off x="8357385" y="1668839"/>
            <a:ext cx="680143" cy="680143"/>
            <a:chOff x="0" y="0"/>
            <a:chExt cx="812800" cy="81280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6535143" y="6377610"/>
            <a:ext cx="391889" cy="391889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9" name="Group 59"/>
          <p:cNvGrpSpPr/>
          <p:nvPr/>
        </p:nvGrpSpPr>
        <p:grpSpPr>
          <a:xfrm>
            <a:off x="6291118" y="7328607"/>
            <a:ext cx="680143" cy="680143"/>
            <a:chOff x="0" y="0"/>
            <a:chExt cx="812800" cy="812800"/>
          </a:xfrm>
        </p:grpSpPr>
        <p:sp>
          <p:nvSpPr>
            <p:cNvPr id="60" name="Freeform 6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1" name="TextBox 6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2" name="Freeform 62"/>
          <p:cNvSpPr/>
          <p:nvPr/>
        </p:nvSpPr>
        <p:spPr>
          <a:xfrm>
            <a:off x="470967" y="255320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63" name="TextBox 63"/>
          <p:cNvSpPr txBox="1"/>
          <p:nvPr/>
        </p:nvSpPr>
        <p:spPr>
          <a:xfrm>
            <a:off x="367930" y="3696814"/>
            <a:ext cx="6827984" cy="848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9"/>
              </a:lnSpc>
            </a:pPr>
            <a:r>
              <a:rPr lang="en-US" sz="5796" b="1" spc="-173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   AI in education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-52457" y="1593654"/>
            <a:ext cx="7668757" cy="1956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57"/>
              </a:lnSpc>
              <a:spcBef>
                <a:spcPct val="0"/>
              </a:spcBef>
            </a:pPr>
            <a:r>
              <a:rPr lang="en-US" sz="546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 2-days National Level Hackathon on 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152399" y="4740950"/>
            <a:ext cx="6138719" cy="11501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597"/>
              </a:lnSpc>
              <a:spcBef>
                <a:spcPct val="0"/>
              </a:spcBef>
            </a:pPr>
            <a:r>
              <a:rPr lang="en-US" sz="3283" b="1" spc="328" dirty="0">
                <a:solidFill>
                  <a:srgbClr val="020D47"/>
                </a:solidFill>
                <a:latin typeface="Poppins Bold"/>
                <a:ea typeface="Poppins Bold"/>
                <a:cs typeface="Poppins Bold"/>
                <a:sym typeface="Poppins Bold"/>
              </a:rPr>
              <a:t>NDA &amp; SSB INTERVIEW PREPARATION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1166051" y="9796125"/>
            <a:ext cx="5133180" cy="3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www.samadhan.sistec.ac.in/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470967" y="6781234"/>
            <a:ext cx="5848143" cy="4257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Name of Leader – Riddhi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Gopalani</a:t>
            </a:r>
            <a:endParaRPr lang="en-US" sz="2481" b="1" dirty="0">
              <a:solidFill>
                <a:srgbClr val="FFE012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68" name="TextBox 68"/>
          <p:cNvSpPr txBox="1"/>
          <p:nvPr/>
        </p:nvSpPr>
        <p:spPr>
          <a:xfrm>
            <a:off x="460644" y="7232342"/>
            <a:ext cx="4626334" cy="36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Date of submission : 05/09/2025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431011" y="7660789"/>
            <a:ext cx="5664781" cy="11340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69"/>
              </a:lnSpc>
              <a:spcBef>
                <a:spcPct val="0"/>
              </a:spcBef>
            </a:pP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College Address – Pune Institute of Computer Technology , </a:t>
            </a:r>
            <a:r>
              <a:rPr lang="en-US" sz="212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Dhankawadi</a:t>
            </a:r>
            <a:r>
              <a:rPr lang="en-US" sz="212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, Pune 411043</a:t>
            </a:r>
          </a:p>
        </p:txBody>
      </p:sp>
      <p:sp>
        <p:nvSpPr>
          <p:cNvPr id="70" name="TextBox 67">
            <a:extLst>
              <a:ext uri="{FF2B5EF4-FFF2-40B4-BE49-F238E27FC236}">
                <a16:creationId xmlns:a16="http://schemas.microsoft.com/office/drawing/2014/main" id="{B3A4C537-84BD-441F-02CC-EDCECE3E3FE8}"/>
              </a:ext>
            </a:extLst>
          </p:cNvPr>
          <p:cNvSpPr txBox="1"/>
          <p:nvPr/>
        </p:nvSpPr>
        <p:spPr>
          <a:xfrm>
            <a:off x="431012" y="6395979"/>
            <a:ext cx="4565255" cy="4377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4"/>
              </a:lnSpc>
              <a:spcBef>
                <a:spcPct val="0"/>
              </a:spcBef>
            </a:pP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Team Name - </a:t>
            </a:r>
            <a:r>
              <a:rPr lang="en-US" sz="2481" b="1" dirty="0" err="1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Hackhustlers</a:t>
            </a:r>
            <a:r>
              <a:rPr lang="en-US" sz="2481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Evaluation Metrics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3543126"/>
            <a:ext cx="16230600" cy="3336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KPIs for Success:</a:t>
            </a:r>
          </a:p>
          <a:p>
            <a:endParaRPr lang="en-US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 adoption (downloads, daily active users).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Accuracy of AI feedback vs real SSB outcomes.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 satisfaction &amp; confidence improvement.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Cost reduction in coaching.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7F9566E8-76F6-5BD7-1C2F-6D11BD707FD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CEF0D9-8FC4-24FD-5C04-5EBEF23BC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B25AA00-5921-9D72-0067-402B36D755F4}"/>
              </a:ext>
            </a:extLst>
          </p:cNvPr>
          <p:cNvSpPr txBox="1"/>
          <p:nvPr/>
        </p:nvSpPr>
        <p:spPr>
          <a:xfrm>
            <a:off x="3342308" y="605856"/>
            <a:ext cx="11359450" cy="876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Video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A5D3F836-198D-C600-3447-AFA8CDC66AE7}"/>
              </a:ext>
            </a:extLst>
          </p:cNvPr>
          <p:cNvSpPr txBox="1"/>
          <p:nvPr/>
        </p:nvSpPr>
        <p:spPr>
          <a:xfrm>
            <a:off x="1028700" y="3543126"/>
            <a:ext cx="16230600" cy="14771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02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YT Link:</a:t>
            </a:r>
            <a:endParaRPr lang="en-US" sz="302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endParaRPr lang="en-US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5441" lvl="1" algn="ctr">
              <a:lnSpc>
                <a:spcPts val="4480"/>
              </a:lnSpc>
            </a:pPr>
            <a:r>
              <a:rPr lang="en-US" sz="32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https://youtube.com/shorts/eUm0uuZfz-I?si=30YosczfUGCoVXat</a:t>
            </a: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BCC5720-5DE8-4A4F-2117-D3B1432FC38C}"/>
              </a:ext>
            </a:extLst>
          </p:cNvPr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C444C0FF-374E-ACDF-957D-9C3E54E966D8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6" name="TextBox 6">
              <a:extLst>
                <a:ext uri="{FF2B5EF4-FFF2-40B4-BE49-F238E27FC236}">
                  <a16:creationId xmlns:a16="http://schemas.microsoft.com/office/drawing/2014/main" id="{07301D72-7F32-E5FD-502B-9413F25EC4B8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B5DC945A-5189-26A5-9228-DEFAE303F859}"/>
              </a:ext>
            </a:extLst>
          </p:cNvPr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DED8174B-5983-3716-7E7B-9A811F2596D8}"/>
                </a:ext>
              </a:extLst>
            </p:cNvPr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7313998D-F7A9-6521-E2AD-97E2BD3A7824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46D99143-044F-244E-7005-1BC2AC0C242E}"/>
              </a:ext>
            </a:extLst>
          </p:cNvPr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BF64B651-F4AB-A66C-5ABE-27385868DE00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634E1019-F9EB-F95A-2B1B-2F2F2414DF46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FEED1CA3-C431-FD1F-E0C3-12D504DE4ADB}"/>
              </a:ext>
            </a:extLst>
          </p:cNvPr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8DD043A-8899-AA64-179D-86F6009D7C81}"/>
                </a:ext>
              </a:extLst>
            </p:cNvPr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>
              <a:extLst>
                <a:ext uri="{FF2B5EF4-FFF2-40B4-BE49-F238E27FC236}">
                  <a16:creationId xmlns:a16="http://schemas.microsoft.com/office/drawing/2014/main" id="{E8BC62F0-329C-744F-CD92-B98B46502255}"/>
                </a:ext>
              </a:extLst>
            </p:cNvPr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>
            <a:extLst>
              <a:ext uri="{FF2B5EF4-FFF2-40B4-BE49-F238E27FC236}">
                <a16:creationId xmlns:a16="http://schemas.microsoft.com/office/drawing/2014/main" id="{D8BB9F15-F35E-7B99-09F8-DCFCCC134D73}"/>
              </a:ext>
            </a:extLst>
          </p:cNvPr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EAD5A78B-A891-543C-596F-240D831F4B29}"/>
                </a:ext>
              </a:extLst>
            </p:cNvPr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E1818A4-2AB7-26BC-3530-69ECE64336C2}"/>
                </a:ext>
              </a:extLst>
            </p:cNvPr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>
            <a:extLst>
              <a:ext uri="{FF2B5EF4-FFF2-40B4-BE49-F238E27FC236}">
                <a16:creationId xmlns:a16="http://schemas.microsoft.com/office/drawing/2014/main" id="{64A42FC4-79AC-2997-3C1A-11F45CA534AE}"/>
              </a:ext>
            </a:extLst>
          </p:cNvPr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AAD1EF75-20D7-8CFC-A8BB-C591C288443F}"/>
                </a:ext>
              </a:extLst>
            </p:cNvPr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C5D821F2-DC1E-503D-AC9B-7391BDBC25E5}"/>
                </a:ext>
              </a:extLst>
            </p:cNvPr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68E28C7-F59E-F2BE-B680-47AA91C7064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4229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03028" y="-776764"/>
            <a:ext cx="7121405" cy="6119958"/>
            <a:chOff x="0" y="0"/>
            <a:chExt cx="812800" cy="698500"/>
          </a:xfrm>
        </p:grpSpPr>
        <p:sp>
          <p:nvSpPr>
            <p:cNvPr id="3" name="Freeform 3"/>
            <p:cNvSpPr/>
            <p:nvPr/>
          </p:nvSpPr>
          <p:spPr>
            <a:xfrm>
              <a:off x="6054" y="0"/>
              <a:ext cx="800692" cy="698500"/>
            </a:xfrm>
            <a:custGeom>
              <a:avLst/>
              <a:gdLst/>
              <a:ahLst/>
              <a:cxnLst/>
              <a:rect l="l" t="t" r="r" b="b"/>
              <a:pathLst>
                <a:path w="800692" h="698500">
                  <a:moveTo>
                    <a:pt x="790891" y="376500"/>
                  </a:moveTo>
                  <a:lnTo>
                    <a:pt x="619401" y="671250"/>
                  </a:lnTo>
                  <a:cubicBezTo>
                    <a:pt x="609585" y="688121"/>
                    <a:pt x="591538" y="698500"/>
                    <a:pt x="572019" y="698500"/>
                  </a:cubicBezTo>
                  <a:lnTo>
                    <a:pt x="228673" y="698500"/>
                  </a:lnTo>
                  <a:cubicBezTo>
                    <a:pt x="209154" y="698500"/>
                    <a:pt x="191107" y="688121"/>
                    <a:pt x="181291" y="671250"/>
                  </a:cubicBezTo>
                  <a:lnTo>
                    <a:pt x="9801" y="376500"/>
                  </a:lnTo>
                  <a:cubicBezTo>
                    <a:pt x="0" y="359655"/>
                    <a:pt x="0" y="338845"/>
                    <a:pt x="9801" y="322000"/>
                  </a:cubicBezTo>
                  <a:lnTo>
                    <a:pt x="181291" y="27250"/>
                  </a:lnTo>
                  <a:cubicBezTo>
                    <a:pt x="191107" y="10379"/>
                    <a:pt x="209154" y="0"/>
                    <a:pt x="228673" y="0"/>
                  </a:cubicBezTo>
                  <a:lnTo>
                    <a:pt x="572019" y="0"/>
                  </a:lnTo>
                  <a:cubicBezTo>
                    <a:pt x="591538" y="0"/>
                    <a:pt x="609585" y="10379"/>
                    <a:pt x="619401" y="27250"/>
                  </a:cubicBezTo>
                  <a:lnTo>
                    <a:pt x="790891" y="322000"/>
                  </a:lnTo>
                  <a:cubicBezTo>
                    <a:pt x="800692" y="338845"/>
                    <a:pt x="800692" y="359655"/>
                    <a:pt x="790891" y="37650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403028" y="5112504"/>
            <a:ext cx="8342708" cy="7169515"/>
            <a:chOff x="0" y="0"/>
            <a:chExt cx="812800" cy="698500"/>
          </a:xfrm>
        </p:grpSpPr>
        <p:sp>
          <p:nvSpPr>
            <p:cNvPr id="6" name="Freeform 6"/>
            <p:cNvSpPr/>
            <p:nvPr/>
          </p:nvSpPr>
          <p:spPr>
            <a:xfrm>
              <a:off x="5168" y="0"/>
              <a:ext cx="802465" cy="698500"/>
            </a:xfrm>
            <a:custGeom>
              <a:avLst/>
              <a:gdLst/>
              <a:ahLst/>
              <a:cxnLst/>
              <a:rect l="l" t="t" r="r" b="b"/>
              <a:pathLst>
                <a:path w="802465" h="698500">
                  <a:moveTo>
                    <a:pt x="794098" y="372511"/>
                  </a:moveTo>
                  <a:lnTo>
                    <a:pt x="617966" y="675239"/>
                  </a:lnTo>
                  <a:cubicBezTo>
                    <a:pt x="609587" y="689640"/>
                    <a:pt x="594182" y="698500"/>
                    <a:pt x="577520" y="698500"/>
                  </a:cubicBezTo>
                  <a:lnTo>
                    <a:pt x="224944" y="698500"/>
                  </a:lnTo>
                  <a:cubicBezTo>
                    <a:pt x="208282" y="698500"/>
                    <a:pt x="192877" y="689640"/>
                    <a:pt x="184498" y="675239"/>
                  </a:cubicBezTo>
                  <a:lnTo>
                    <a:pt x="8366" y="372511"/>
                  </a:lnTo>
                  <a:cubicBezTo>
                    <a:pt x="0" y="358132"/>
                    <a:pt x="0" y="340368"/>
                    <a:pt x="8366" y="325989"/>
                  </a:cubicBezTo>
                  <a:lnTo>
                    <a:pt x="184498" y="23261"/>
                  </a:lnTo>
                  <a:cubicBezTo>
                    <a:pt x="192877" y="8860"/>
                    <a:pt x="208282" y="0"/>
                    <a:pt x="224944" y="0"/>
                  </a:cubicBezTo>
                  <a:lnTo>
                    <a:pt x="577520" y="0"/>
                  </a:lnTo>
                  <a:cubicBezTo>
                    <a:pt x="594182" y="0"/>
                    <a:pt x="609587" y="8860"/>
                    <a:pt x="617966" y="23261"/>
                  </a:cubicBezTo>
                  <a:lnTo>
                    <a:pt x="794098" y="325989"/>
                  </a:lnTo>
                  <a:cubicBezTo>
                    <a:pt x="802464" y="340368"/>
                    <a:pt x="802464" y="358132"/>
                    <a:pt x="794098" y="372511"/>
                  </a:cubicBezTo>
                  <a:close/>
                </a:path>
              </a:pathLst>
            </a:custGeom>
            <a:solidFill>
              <a:srgbClr val="FFE012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1946189" y="1589738"/>
            <a:ext cx="8207729" cy="7107523"/>
            <a:chOff x="0" y="0"/>
            <a:chExt cx="4282440" cy="3708400"/>
          </a:xfrm>
        </p:grpSpPr>
        <p:sp>
          <p:nvSpPr>
            <p:cNvPr id="9" name="Freeform 9"/>
            <p:cNvSpPr/>
            <p:nvPr/>
          </p:nvSpPr>
          <p:spPr>
            <a:xfrm>
              <a:off x="42629" y="0"/>
              <a:ext cx="4197183" cy="3708400"/>
            </a:xfrm>
            <a:custGeom>
              <a:avLst/>
              <a:gdLst/>
              <a:ahLst/>
              <a:cxnLst/>
              <a:rect l="l" t="t" r="r" b="b"/>
              <a:pathLst>
                <a:path w="4197183" h="3708400">
                  <a:moveTo>
                    <a:pt x="2945563" y="0"/>
                  </a:moveTo>
                  <a:lnTo>
                    <a:pt x="1251619" y="0"/>
                  </a:lnTo>
                  <a:cubicBezTo>
                    <a:pt x="1113231" y="0"/>
                    <a:pt x="985354" y="73827"/>
                    <a:pt x="916155" y="193672"/>
                  </a:cubicBezTo>
                  <a:lnTo>
                    <a:pt x="69197" y="1660528"/>
                  </a:lnTo>
                  <a:cubicBezTo>
                    <a:pt x="0" y="1780371"/>
                    <a:pt x="0" y="1928029"/>
                    <a:pt x="69197" y="2047872"/>
                  </a:cubicBezTo>
                  <a:lnTo>
                    <a:pt x="916155" y="3514728"/>
                  </a:lnTo>
                  <a:cubicBezTo>
                    <a:pt x="985354" y="3634573"/>
                    <a:pt x="1113231" y="3708400"/>
                    <a:pt x="1251619" y="3708400"/>
                  </a:cubicBezTo>
                  <a:lnTo>
                    <a:pt x="2945563" y="3708400"/>
                  </a:lnTo>
                  <a:cubicBezTo>
                    <a:pt x="3083951" y="3708400"/>
                    <a:pt x="3211829" y="3634573"/>
                    <a:pt x="3281027" y="3514728"/>
                  </a:cubicBezTo>
                  <a:lnTo>
                    <a:pt x="4127985" y="2047872"/>
                  </a:lnTo>
                  <a:cubicBezTo>
                    <a:pt x="4197183" y="1928029"/>
                    <a:pt x="4197183" y="1780371"/>
                    <a:pt x="4127985" y="1660528"/>
                  </a:cubicBezTo>
                  <a:lnTo>
                    <a:pt x="3281027" y="193672"/>
                  </a:lnTo>
                  <a:cubicBezTo>
                    <a:pt x="3211828" y="73827"/>
                    <a:pt x="3083951" y="0"/>
                    <a:pt x="2945563" y="0"/>
                  </a:cubicBezTo>
                  <a:close/>
                </a:path>
              </a:pathLst>
            </a:custGeom>
            <a:blipFill>
              <a:blip r:embed="rId2"/>
              <a:stretch>
                <a:fillRect l="-16858" r="-16858"/>
              </a:stretch>
            </a:blipFill>
            <a:ln w="371475" cap="rnd">
              <a:solidFill>
                <a:srgbClr val="FFFFFF"/>
              </a:solidFill>
              <a:prstDash val="solid"/>
              <a:round/>
            </a:ln>
          </p:spPr>
        </p:sp>
      </p:grpSp>
      <p:grpSp>
        <p:nvGrpSpPr>
          <p:cNvPr id="10" name="Group 10"/>
          <p:cNvGrpSpPr/>
          <p:nvPr/>
        </p:nvGrpSpPr>
        <p:grpSpPr>
          <a:xfrm rot="1804263">
            <a:off x="6564051" y="8262794"/>
            <a:ext cx="214148" cy="2936199"/>
            <a:chOff x="0" y="0"/>
            <a:chExt cx="56401" cy="7733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8978078">
            <a:off x="5203516" y="-688008"/>
            <a:ext cx="214148" cy="2936199"/>
            <a:chOff x="0" y="0"/>
            <a:chExt cx="56401" cy="77332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401" cy="773320"/>
            </a:xfrm>
            <a:custGeom>
              <a:avLst/>
              <a:gdLst/>
              <a:ahLst/>
              <a:cxnLst/>
              <a:rect l="l" t="t" r="r" b="b"/>
              <a:pathLst>
                <a:path w="56401" h="773320">
                  <a:moveTo>
                    <a:pt x="0" y="0"/>
                  </a:moveTo>
                  <a:lnTo>
                    <a:pt x="56401" y="0"/>
                  </a:lnTo>
                  <a:lnTo>
                    <a:pt x="56401" y="773320"/>
                  </a:lnTo>
                  <a:lnTo>
                    <a:pt x="0" y="773320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56401" cy="8114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6128680" y="2100924"/>
            <a:ext cx="432085" cy="43208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723638" y="7735954"/>
            <a:ext cx="432085" cy="432085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4266574" y="91389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629565" y="909350"/>
            <a:ext cx="1248104" cy="238700"/>
          </a:xfrm>
          <a:custGeom>
            <a:avLst/>
            <a:gdLst/>
            <a:ahLst/>
            <a:cxnLst/>
            <a:rect l="l" t="t" r="r" b="b"/>
            <a:pathLst>
              <a:path w="1248104" h="238700">
                <a:moveTo>
                  <a:pt x="0" y="0"/>
                </a:moveTo>
                <a:lnTo>
                  <a:pt x="1248104" y="0"/>
                </a:lnTo>
                <a:lnTo>
                  <a:pt x="1248104" y="238700"/>
                </a:lnTo>
                <a:lnTo>
                  <a:pt x="0" y="238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 rot="-5400000">
            <a:off x="11663180" y="-424617"/>
            <a:ext cx="700320" cy="12341008"/>
            <a:chOff x="0" y="0"/>
            <a:chExt cx="184446" cy="325030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84446" cy="3250307"/>
            </a:xfrm>
            <a:custGeom>
              <a:avLst/>
              <a:gdLst/>
              <a:ahLst/>
              <a:cxnLst/>
              <a:rect l="l" t="t" r="r" b="b"/>
              <a:pathLst>
                <a:path w="184446" h="3250307">
                  <a:moveTo>
                    <a:pt x="0" y="0"/>
                  </a:moveTo>
                  <a:lnTo>
                    <a:pt x="184446" y="0"/>
                  </a:lnTo>
                  <a:lnTo>
                    <a:pt x="184446" y="3250307"/>
                  </a:lnTo>
                  <a:lnTo>
                    <a:pt x="0" y="3250307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184446" cy="328840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7" name="Freeform 27"/>
          <p:cNvSpPr/>
          <p:nvPr/>
        </p:nvSpPr>
        <p:spPr>
          <a:xfrm>
            <a:off x="6899326" y="3840411"/>
            <a:ext cx="1066813" cy="309376"/>
          </a:xfrm>
          <a:custGeom>
            <a:avLst/>
            <a:gdLst/>
            <a:ahLst/>
            <a:cxnLst/>
            <a:rect l="l" t="t" r="r" b="b"/>
            <a:pathLst>
              <a:path w="1066813" h="309376">
                <a:moveTo>
                  <a:pt x="0" y="0"/>
                </a:moveTo>
                <a:lnTo>
                  <a:pt x="1066812" y="0"/>
                </a:lnTo>
                <a:lnTo>
                  <a:pt x="1066812" y="309376"/>
                </a:lnTo>
                <a:lnTo>
                  <a:pt x="0" y="3093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7571900" y="1136367"/>
            <a:ext cx="9074241" cy="2128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83422" lvl="1" indent="-457200" algn="just">
              <a:lnSpc>
                <a:spcPts val="4230"/>
              </a:lnSpc>
              <a:buFont typeface="Arial" panose="020B0604020202020204" pitchFamily="34" charset="0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NDA - </a:t>
            </a:r>
            <a:r>
              <a:rPr lang="en-US" sz="3200" dirty="0">
                <a:solidFill>
                  <a:schemeClr val="bg1"/>
                </a:solidFill>
              </a:rPr>
              <a:t>Gateway to join Indian Armed Forces.</a:t>
            </a:r>
            <a:r>
              <a:rPr lang="en-US" sz="3021" dirty="0">
                <a:solidFill>
                  <a:schemeClr val="bg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</a:p>
          <a:p>
            <a:pPr marL="652443" lvl="1" indent="-326221" algn="just">
              <a:lnSpc>
                <a:spcPts val="4230"/>
              </a:lnSpc>
              <a:buFont typeface="Arial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SSB Interview - </a:t>
            </a:r>
            <a:r>
              <a:rPr lang="en-US" sz="3200" dirty="0">
                <a:solidFill>
                  <a:schemeClr val="bg1"/>
                </a:solidFill>
              </a:rPr>
              <a:t>Assesses personality, psychology, leadership &amp; decision-making</a:t>
            </a:r>
            <a:r>
              <a:rPr lang="en-US" sz="3200" dirty="0"/>
              <a:t>.</a:t>
            </a:r>
            <a:endParaRPr lang="en-US" sz="3021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 algn="just">
              <a:lnSpc>
                <a:spcPts val="423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Importance of AI -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8657085" y="268160"/>
            <a:ext cx="9074241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AREA OVERVIEW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694496" y="5516061"/>
            <a:ext cx="6036830" cy="516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090"/>
              </a:lnSpc>
              <a:spcBef>
                <a:spcPct val="0"/>
              </a:spcBef>
            </a:pPr>
            <a:r>
              <a:rPr lang="en-US" sz="2921" b="1" dirty="0">
                <a:solidFill>
                  <a:srgbClr val="011577"/>
                </a:solidFill>
                <a:latin typeface="Poppins Bold"/>
                <a:ea typeface="Poppins Bold"/>
                <a:cs typeface="Poppins Bold"/>
                <a:sym typeface="Poppins Bold"/>
              </a:rPr>
              <a:t>IMPORTANCE OF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8305800" y="5757763"/>
            <a:ext cx="9074241" cy="512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6222" lvl="1" algn="just">
              <a:lnSpc>
                <a:spcPts val="4230"/>
              </a:lnSpc>
              <a:spcBef>
                <a:spcPct val="0"/>
              </a:spcBef>
            </a:pPr>
            <a:r>
              <a:rPr lang="en-US" sz="3021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</a:t>
            </a:r>
          </a:p>
        </p:txBody>
      </p:sp>
      <p:sp>
        <p:nvSpPr>
          <p:cNvPr id="32" name="Freeform 62">
            <a:extLst>
              <a:ext uri="{FF2B5EF4-FFF2-40B4-BE49-F238E27FC236}">
                <a16:creationId xmlns:a16="http://schemas.microsoft.com/office/drawing/2014/main" id="{C3D6FDDC-E372-921B-B81E-DF8EA96CAE19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35" name="Rectangle 3">
            <a:extLst>
              <a:ext uri="{FF2B5EF4-FFF2-40B4-BE49-F238E27FC236}">
                <a16:creationId xmlns:a16="http://schemas.microsoft.com/office/drawing/2014/main" id="{5F581CFA-B05D-3CDD-0485-E544937DD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223" y="3200920"/>
            <a:ext cx="9590166" cy="195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Personalized learning for NDA exam.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AI-driven feedback on interviews &amp; tasks.</a:t>
            </a:r>
          </a:p>
          <a:p>
            <a:pPr marL="457200" marR="0" lvl="0" indent="-4572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02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Accessibility, fairness, improved preparation quality.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54BD3B09-9FFA-DEAF-49BF-0E667C70F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9987" y="6191336"/>
            <a:ext cx="10759412" cy="2880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Motivation: NDA/SSB = </a:t>
            </a: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dream career for lakhs of youth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Challenges: Limited guidance, coaching cost, urban-rural gap.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AI can democratize access, making preparation </a:t>
            </a: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affordable &amp; scalable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Challenges and Opportunities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04280" y="3607555"/>
            <a:ext cx="12763500" cy="475822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Challenges / Pain Points:</a:t>
            </a:r>
            <a:endParaRPr lang="en-US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Lack of personalized coaching.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Subjective human evaluation in interviews.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Accessibility issues for rural aspirants.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Opportunities via AI:</a:t>
            </a:r>
            <a:endParaRPr lang="en-US" sz="3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24/7 adaptive learning websites.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AI-based mock interviews &amp; group task simulators.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Equal opportunity regardless of background.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4F2B029B-4791-C7BF-2950-C66E2D01287A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Preliminary Solution Concept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39A1974D-769E-FC05-D424-D110C4390DF4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A6CCD060-0C3B-AA27-C981-BBDE51735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5733" y="4305300"/>
            <a:ext cx="11934677" cy="1951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AI-powered </a:t>
            </a: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Learning &amp; Assessment </a:t>
            </a:r>
            <a:r>
              <a:rPr lang="en-US" altLang="en-US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Website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for NDA &amp; SSB.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Virtual </a:t>
            </a: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SSB Interview Coach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(voice + video feedback).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Smart analytics to track progress &amp; readiness.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Goal: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Simplify preparation, reduce bias, increase access.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Key Features and Functionalities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A2B4B15F-98A4-C4E5-D9C4-044989363C9F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6624AA16-13F5-EA8D-AE45-23456008AF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063971"/>
            <a:ext cx="17449800" cy="2416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Personalized study plans (adaptive AI).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AI-driven </a:t>
            </a: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mock interviews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(speech, body language analysis).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Multilingual support for pan-India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24/7 doubt-solving chatbot.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Gamified practice &amp; leaderboards.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Users and Expected Use Cases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86038ED7-9620-129B-A426-3A94F13F0838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EDD2B0-022F-62E1-6B47-B84B959E11EF}"/>
              </a:ext>
            </a:extLst>
          </p:cNvPr>
          <p:cNvSpPr txBox="1"/>
          <p:nvPr/>
        </p:nvSpPr>
        <p:spPr>
          <a:xfrm>
            <a:off x="3906078" y="2846338"/>
            <a:ext cx="12324521" cy="427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USERS</a:t>
            </a:r>
            <a:endParaRPr lang="en-IN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NDA aspirants (students).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SSB candidates.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Coaches &amp; mentors.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None/>
            </a:pPr>
            <a:r>
              <a:rPr lang="en-IN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 Cases:</a:t>
            </a:r>
            <a:endParaRPr lang="en-IN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Students practice written + interview tasks on website.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AI evaluates </a:t>
            </a:r>
            <a:r>
              <a:rPr lang="en-IN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communication, confidence, and logic</a:t>
            </a: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Coaches track candidate performance via dashboard.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Data Requirements and Privacy Considerations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7CD4557-1D2F-A2D8-3BCD-3E413A7B33BE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AD201EC-91A6-8D1F-64C2-9C4F40B65E2F}"/>
              </a:ext>
            </a:extLst>
          </p:cNvPr>
          <p:cNvSpPr txBox="1"/>
          <p:nvPr/>
        </p:nvSpPr>
        <p:spPr>
          <a:xfrm>
            <a:off x="3906079" y="2984838"/>
            <a:ext cx="10475842" cy="362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Data Needed:</a:t>
            </a: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Student responses (text, voice, video).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Learning progress &amp; performance metrics.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None/>
            </a:pPr>
            <a:r>
              <a:rPr lang="en-US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Privacy Measures:</a:t>
            </a:r>
            <a:endParaRPr lang="en-US" sz="302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 encryption &amp; anonymization.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Consent-based data usage.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Secure government-approved servers.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347600"/>
            <a:ext cx="11359450" cy="18026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AI Technologies and Methods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102126" y="3739531"/>
            <a:ext cx="14204674" cy="24066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NLP</a:t>
            </a: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</a:t>
            </a:r>
            <a:r>
              <a:rPr lang="en-IN" sz="302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Analyzing</a:t>
            </a: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candidate speech &amp; responses.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Computer Vision</a:t>
            </a: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Body language &amp; gesture analysis.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</a:t>
            </a: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Adaptive learning paths.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2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Predictive Analytics</a:t>
            </a:r>
            <a:r>
              <a:rPr lang="en-IN" sz="302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 → Readiness &amp; success probability.</a:t>
            </a:r>
          </a:p>
          <a:p>
            <a:pPr marL="690881" lvl="1" indent="-345440" algn="ctr">
              <a:lnSpc>
                <a:spcPts val="4480"/>
              </a:lnSpc>
              <a:buFont typeface="Arial"/>
              <a:buChar char="•"/>
            </a:pPr>
            <a:endParaRPr lang="en-US" sz="32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D915E689-5C0B-2175-825D-26EEC85E20F5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20D47">
                <a:alpha val="100000"/>
              </a:srgbClr>
            </a:gs>
            <a:gs pos="100000">
              <a:srgbClr val="020D47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64275" y="954275"/>
            <a:ext cx="11359450" cy="945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07"/>
              </a:lnSpc>
            </a:pPr>
            <a:r>
              <a:rPr lang="en-US" sz="6188" b="1" dirty="0">
                <a:solidFill>
                  <a:srgbClr val="FFE012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Approach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1406875" y="-2093072"/>
            <a:ext cx="4871150" cy="4186145"/>
            <a:chOff x="0" y="0"/>
            <a:chExt cx="812800" cy="698500"/>
          </a:xfrm>
        </p:grpSpPr>
        <p:sp>
          <p:nvSpPr>
            <p:cNvPr id="5" name="Freeform 5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4823725" y="-2093072"/>
            <a:ext cx="4871150" cy="4186145"/>
            <a:chOff x="0" y="0"/>
            <a:chExt cx="812800" cy="698500"/>
          </a:xfrm>
        </p:grpSpPr>
        <p:sp>
          <p:nvSpPr>
            <p:cNvPr id="8" name="Freeform 8"/>
            <p:cNvSpPr/>
            <p:nvPr/>
          </p:nvSpPr>
          <p:spPr>
            <a:xfrm>
              <a:off x="8851" y="0"/>
              <a:ext cx="795099" cy="698500"/>
            </a:xfrm>
            <a:custGeom>
              <a:avLst/>
              <a:gdLst/>
              <a:ahLst/>
              <a:cxnLst/>
              <a:rect l="l" t="t" r="r" b="b"/>
              <a:pathLst>
                <a:path w="795099" h="698500">
                  <a:moveTo>
                    <a:pt x="780770" y="389089"/>
                  </a:moveTo>
                  <a:lnTo>
                    <a:pt x="623928" y="658661"/>
                  </a:lnTo>
                  <a:cubicBezTo>
                    <a:pt x="609577" y="683326"/>
                    <a:pt x="583194" y="698500"/>
                    <a:pt x="554658" y="698500"/>
                  </a:cubicBezTo>
                  <a:lnTo>
                    <a:pt x="240440" y="698500"/>
                  </a:lnTo>
                  <a:cubicBezTo>
                    <a:pt x="211904" y="698500"/>
                    <a:pt x="185521" y="683326"/>
                    <a:pt x="171170" y="658661"/>
                  </a:cubicBezTo>
                  <a:lnTo>
                    <a:pt x="14328" y="389089"/>
                  </a:lnTo>
                  <a:cubicBezTo>
                    <a:pt x="0" y="364462"/>
                    <a:pt x="0" y="334038"/>
                    <a:pt x="14328" y="309411"/>
                  </a:cubicBezTo>
                  <a:lnTo>
                    <a:pt x="171170" y="39839"/>
                  </a:lnTo>
                  <a:cubicBezTo>
                    <a:pt x="185521" y="15174"/>
                    <a:pt x="211904" y="0"/>
                    <a:pt x="240440" y="0"/>
                  </a:cubicBezTo>
                  <a:lnTo>
                    <a:pt x="554658" y="0"/>
                  </a:lnTo>
                  <a:cubicBezTo>
                    <a:pt x="583194" y="0"/>
                    <a:pt x="609577" y="15174"/>
                    <a:pt x="623928" y="39839"/>
                  </a:cubicBezTo>
                  <a:lnTo>
                    <a:pt x="780770" y="309411"/>
                  </a:lnTo>
                  <a:cubicBezTo>
                    <a:pt x="795098" y="334038"/>
                    <a:pt x="795098" y="364462"/>
                    <a:pt x="780770" y="389089"/>
                  </a:cubicBezTo>
                  <a:close/>
                </a:path>
              </a:pathLst>
            </a:custGeom>
            <a:solidFill>
              <a:srgbClr val="E2C507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93409" y="1028700"/>
            <a:ext cx="2026931" cy="1741894"/>
            <a:chOff x="0" y="0"/>
            <a:chExt cx="812800" cy="698500"/>
          </a:xfrm>
        </p:grpSpPr>
        <p:sp>
          <p:nvSpPr>
            <p:cNvPr id="11" name="Freeform 11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071771" y="1028700"/>
            <a:ext cx="2026931" cy="1741894"/>
            <a:chOff x="0" y="0"/>
            <a:chExt cx="812800" cy="698500"/>
          </a:xfrm>
        </p:grpSpPr>
        <p:sp>
          <p:nvSpPr>
            <p:cNvPr id="14" name="Freeform 14"/>
            <p:cNvSpPr/>
            <p:nvPr/>
          </p:nvSpPr>
          <p:spPr>
            <a:xfrm>
              <a:off x="11002" y="0"/>
              <a:ext cx="790797" cy="698500"/>
            </a:xfrm>
            <a:custGeom>
              <a:avLst/>
              <a:gdLst/>
              <a:ahLst/>
              <a:cxnLst/>
              <a:rect l="l" t="t" r="r" b="b"/>
              <a:pathLst>
                <a:path w="790797" h="698500">
                  <a:moveTo>
                    <a:pt x="772986" y="398771"/>
                  </a:moveTo>
                  <a:lnTo>
                    <a:pt x="627410" y="648979"/>
                  </a:lnTo>
                  <a:cubicBezTo>
                    <a:pt x="609572" y="679639"/>
                    <a:pt x="576776" y="698500"/>
                    <a:pt x="541305" y="698500"/>
                  </a:cubicBezTo>
                  <a:lnTo>
                    <a:pt x="249491" y="698500"/>
                  </a:lnTo>
                  <a:cubicBezTo>
                    <a:pt x="214020" y="698500"/>
                    <a:pt x="181224" y="679639"/>
                    <a:pt x="163386" y="648979"/>
                  </a:cubicBezTo>
                  <a:lnTo>
                    <a:pt x="17810" y="398771"/>
                  </a:lnTo>
                  <a:cubicBezTo>
                    <a:pt x="0" y="368159"/>
                    <a:pt x="0" y="330341"/>
                    <a:pt x="17810" y="299729"/>
                  </a:cubicBezTo>
                  <a:lnTo>
                    <a:pt x="163386" y="49521"/>
                  </a:lnTo>
                  <a:cubicBezTo>
                    <a:pt x="181224" y="18861"/>
                    <a:pt x="214020" y="0"/>
                    <a:pt x="249491" y="0"/>
                  </a:cubicBezTo>
                  <a:lnTo>
                    <a:pt x="541305" y="0"/>
                  </a:lnTo>
                  <a:cubicBezTo>
                    <a:pt x="576776" y="0"/>
                    <a:pt x="609572" y="18861"/>
                    <a:pt x="627410" y="49521"/>
                  </a:cubicBezTo>
                  <a:lnTo>
                    <a:pt x="772986" y="299729"/>
                  </a:lnTo>
                  <a:cubicBezTo>
                    <a:pt x="790796" y="330341"/>
                    <a:pt x="790796" y="368159"/>
                    <a:pt x="772986" y="398771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114300" y="-38100"/>
              <a:ext cx="584200" cy="736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 rot="-5400000">
            <a:off x="9083167" y="-2978248"/>
            <a:ext cx="121666" cy="10895119"/>
            <a:chOff x="0" y="0"/>
            <a:chExt cx="32044" cy="286949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2044" cy="2869496"/>
            </a:xfrm>
            <a:custGeom>
              <a:avLst/>
              <a:gdLst/>
              <a:ahLst/>
              <a:cxnLst/>
              <a:rect l="l" t="t" r="r" b="b"/>
              <a:pathLst>
                <a:path w="32044" h="2869496">
                  <a:moveTo>
                    <a:pt x="0" y="0"/>
                  </a:moveTo>
                  <a:lnTo>
                    <a:pt x="32044" y="0"/>
                  </a:lnTo>
                  <a:lnTo>
                    <a:pt x="32044" y="2869496"/>
                  </a:lnTo>
                  <a:lnTo>
                    <a:pt x="0" y="2869496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32044" cy="29075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 rot="-5400000">
            <a:off x="9083937" y="689483"/>
            <a:ext cx="120126" cy="18288000"/>
            <a:chOff x="0" y="0"/>
            <a:chExt cx="31638" cy="481659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1638" cy="4816592"/>
            </a:xfrm>
            <a:custGeom>
              <a:avLst/>
              <a:gdLst/>
              <a:ahLst/>
              <a:cxnLst/>
              <a:rect l="l" t="t" r="r" b="b"/>
              <a:pathLst>
                <a:path w="31638" h="4816592">
                  <a:moveTo>
                    <a:pt x="0" y="0"/>
                  </a:moveTo>
                  <a:lnTo>
                    <a:pt x="31638" y="0"/>
                  </a:lnTo>
                  <a:lnTo>
                    <a:pt x="31638" y="4816592"/>
                  </a:lnTo>
                  <a:lnTo>
                    <a:pt x="0" y="4816592"/>
                  </a:lnTo>
                  <a:close/>
                </a:path>
              </a:pathLst>
            </a:custGeom>
            <a:gradFill rotWithShape="1">
              <a:gsLst>
                <a:gs pos="0">
                  <a:srgbClr val="E2C507">
                    <a:alpha val="0"/>
                  </a:srgbClr>
                </a:gs>
                <a:gs pos="50000">
                  <a:srgbClr val="E2C507">
                    <a:alpha val="100000"/>
                  </a:srgbClr>
                </a:gs>
                <a:gs pos="100000">
                  <a:srgbClr val="E2C507">
                    <a:alpha val="0"/>
                  </a:srgbClr>
                </a:gs>
              </a:gsLst>
              <a:lin ang="5400000"/>
            </a:gra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31638" cy="48546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Freeform 62">
            <a:extLst>
              <a:ext uri="{FF2B5EF4-FFF2-40B4-BE49-F238E27FC236}">
                <a16:creationId xmlns:a16="http://schemas.microsoft.com/office/drawing/2014/main" id="{CADC7097-3C73-C0A5-D70D-B910CFDD5253}"/>
              </a:ext>
            </a:extLst>
          </p:cNvPr>
          <p:cNvSpPr/>
          <p:nvPr/>
        </p:nvSpPr>
        <p:spPr>
          <a:xfrm>
            <a:off x="12912661" y="9281388"/>
            <a:ext cx="5375339" cy="1043712"/>
          </a:xfrm>
          <a:custGeom>
            <a:avLst/>
            <a:gdLst/>
            <a:ahLst/>
            <a:cxnLst/>
            <a:rect l="l" t="t" r="r" b="b"/>
            <a:pathLst>
              <a:path w="5375339" h="1043712">
                <a:moveTo>
                  <a:pt x="0" y="0"/>
                </a:moveTo>
                <a:lnTo>
                  <a:pt x="5375339" y="0"/>
                </a:lnTo>
                <a:lnTo>
                  <a:pt x="5375339" y="1043712"/>
                </a:lnTo>
                <a:lnTo>
                  <a:pt x="0" y="10437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3" name="Rectangle 1">
            <a:extLst>
              <a:ext uri="{FF2B5EF4-FFF2-40B4-BE49-F238E27FC236}">
                <a16:creationId xmlns:a16="http://schemas.microsoft.com/office/drawing/2014/main" id="{FC23A618-B9A1-8069-53CE-9724E36C0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341" y="3961739"/>
            <a:ext cx="14343991" cy="148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Phase 1: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Build NDA adaptive learning module.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Phase 2: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Add AI-based SSB mock interview simulations.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2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Phase 3: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Nationwide rollout + integration with defense coaching centers</a:t>
            </a:r>
            <a:r>
              <a:rPr kumimoji="0" lang="en-US" altLang="en-US" sz="302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476</Words>
  <Application>Microsoft Office PowerPoint</Application>
  <PresentationFormat>Custom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Poppins Bold</vt:lpstr>
      <vt:lpstr>Calibri</vt:lpstr>
      <vt:lpstr>Poppins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SAMADHAN 1.0</dc:title>
  <dc:creator>Sakshi</dc:creator>
  <cp:lastModifiedBy>Riddhi Gopalani</cp:lastModifiedBy>
  <cp:revision>30</cp:revision>
  <dcterms:created xsi:type="dcterms:W3CDTF">2006-08-16T00:00:00Z</dcterms:created>
  <dcterms:modified xsi:type="dcterms:W3CDTF">2025-09-05T18:13:44Z</dcterms:modified>
  <dc:identifier>DAGVPOy7A7Q</dc:identifier>
</cp:coreProperties>
</file>