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63" r:id="rId6"/>
    <p:sldId id="259" r:id="rId7"/>
    <p:sldId id="276" r:id="rId8"/>
    <p:sldId id="264" r:id="rId9"/>
    <p:sldId id="272" r:id="rId10"/>
    <p:sldId id="273" r:id="rId11"/>
    <p:sldId id="269" r:id="rId12"/>
    <p:sldId id="277" r:id="rId13"/>
    <p:sldId id="278" r:id="rId14"/>
    <p:sldId id="279" r:id="rId15"/>
    <p:sldId id="280" r:id="rId16"/>
    <p:sldId id="281" r:id="rId17"/>
    <p:sldId id="270" r:id="rId18"/>
    <p:sldId id="271" r:id="rId19"/>
    <p:sldId id="275" r:id="rId20"/>
  </p:sldIdLst>
  <p:sldSz cx="9144000" cy="5143500" type="screen16x9"/>
  <p:notesSz cx="6858000" cy="9144000"/>
  <p:embeddedFontLst>
    <p:embeddedFont>
      <p:font typeface="Raleway" charset="0"/>
      <p:regular r:id="rId22"/>
      <p:bold r:id="rId23"/>
      <p:italic r:id="rId24"/>
      <p:boldItalic r:id="rId25"/>
    </p:embeddedFont>
    <p:embeddedFont>
      <p:font typeface="Lato" pitchFamily="34" charset="0"/>
      <p:regular r:id="rId26"/>
      <p:bold r:id="rId27"/>
      <p:italic r:id="rId28"/>
      <p:boldItalic r:id="rId29"/>
    </p:embeddedFont>
    <p:embeddedFont>
      <p:font typeface="Montserrat" charset="0"/>
      <p:regular r:id="rId30"/>
      <p:bold r:id="rId31"/>
      <p:italic r:id="rId32"/>
      <p:boldItalic r:id="rId33"/>
    </p:embeddedFont>
    <p:embeddedFont>
      <p:font typeface="Californian FB" pitchFamily="18" charset="0"/>
      <p:regular r:id="rId34"/>
      <p:bold r:id="rId35"/>
      <p:italic r:id="rId36"/>
    </p:embeddedFon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Calibri Light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">
          <p15:clr>
            <a:srgbClr val="747775"/>
          </p15:clr>
        </p15:guide>
        <p15:guide id="4" orient="horz" pos="25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418" y="-72"/>
      </p:cViewPr>
      <p:guideLst>
        <p:guide orient="horz" pos="1620"/>
        <p:guide orient="horz" pos="288"/>
        <p:guide orient="horz" pos="2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d0d3ea3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d0d3ea3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d0d3ea3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d0d3ea3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1b43c82a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1b43c82a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6680aa1a0239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6680aa1a0239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a02cf73654034c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a02cf73654034c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8a02cf73654034c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8a02cf73654034c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a02cf73654034c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8a02cf73654034c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8a02cf73654034c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8a02cf73654034c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9578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ca3099e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ca3099e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6086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4DAF78-EBCA-4C4A-8C52-97468F46DA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94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BB9A16-E4DD-9B09-346E-3DE07788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8D84881D-0CFC-4810-9FA1-267EE201CC5A}" type="datetimeFigureOut">
              <a:rPr lang="en-IN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29-04-2024</a:t>
            </a:fld>
            <a:endParaRPr lang="en-IN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3640B6-9598-F16C-991E-743D4C66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IN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F4ED9F-CAC3-C41A-4BF8-871893A8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D20EF01-111C-4D39-806C-9CAC451D6F5A}" type="slidenum">
              <a:rPr lang="en-IN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IN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2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6EFD1D-6270-AFB7-4272-C721CDFF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F599BA-BDF6-AFAB-9FD4-9C7FF696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3EF0FE-B66B-DB8E-B0DB-310E63678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881D-0CFC-4810-9FA1-267EE201CC5A}" type="datetimeFigureOut">
              <a:rPr lang="en-IN" smtClean="0"/>
              <a:pPr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91D9E5-9C2A-650F-5203-5BF02B67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58FDA2-F373-07E1-F5BF-107385EF1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EF01-111C-4D39-806C-9CAC451D6F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5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40537-022-00571-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0" y="344400"/>
            <a:ext cx="8520600" cy="1172700"/>
          </a:xfrm>
          <a:prstGeom prst="rect">
            <a:avLst/>
          </a:prstGeom>
          <a:solidFill>
            <a:srgbClr val="F4CCCC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Mimic Human Level Understanding of Image</a:t>
            </a:r>
            <a:endParaRPr sz="328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1232225"/>
            <a:ext cx="8520600" cy="3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en-IN" sz="11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5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950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 b="1" dirty="0">
                <a:solidFill>
                  <a:schemeClr val="dk2"/>
                </a:solidFill>
              </a:rPr>
              <a:t>ANIKET SINGH (519)  |  RHITAZA JANA (554)  |  RIDDHICK DALAL (504)</a:t>
            </a:r>
            <a:endParaRPr sz="95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lang="en-IN" sz="11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11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Sonali Sen</a:t>
            </a:r>
            <a:endParaRPr sz="1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(Assoc. Professor, Postgraduate &amp; Research Department of Computer Science)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Science,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St. Xavier’s College, Kolkata</a:t>
            </a:r>
            <a:endParaRPr sz="11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/>
        </p:nvSpPr>
        <p:spPr>
          <a:xfrm>
            <a:off x="1337838" y="293475"/>
            <a:ext cx="6468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Complete Caption Generation Algorithm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3BF127-3E18-4EF1-A3A0-FA47F0F0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84" y="969497"/>
            <a:ext cx="3664528" cy="2805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4DDF00-11E8-D2EA-A300-70F4C27F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08" y="969497"/>
            <a:ext cx="3664528" cy="28647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3;p26">
            <a:extLst>
              <a:ext uri="{FF2B5EF4-FFF2-40B4-BE49-F238E27FC236}">
                <a16:creationId xmlns:a16="http://schemas.microsoft.com/office/drawing/2014/main" xmlns="" id="{3DAAA004-4DB7-8DFC-074D-9F5A049A0452}"/>
              </a:ext>
            </a:extLst>
          </p:cNvPr>
          <p:cNvSpPr txBox="1"/>
          <p:nvPr/>
        </p:nvSpPr>
        <p:spPr>
          <a:xfrm>
            <a:off x="1337838" y="293475"/>
            <a:ext cx="6468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Caption Generation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67A932-3839-F9BA-5F03-B99C9CB81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3" r="2312"/>
          <a:stretch/>
        </p:blipFill>
        <p:spPr>
          <a:xfrm>
            <a:off x="5264728" y="1232922"/>
            <a:ext cx="3325091" cy="2141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C10A93-A603-2EEB-1702-060A11EC098C}"/>
              </a:ext>
            </a:extLst>
          </p:cNvPr>
          <p:cNvSpPr txBox="1"/>
          <p:nvPr/>
        </p:nvSpPr>
        <p:spPr>
          <a:xfrm>
            <a:off x="775854" y="1232922"/>
            <a:ext cx="4308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 To generate caption, we send the image along with its Object Relation Graph through the model.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We create  a caption list and add the start token.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We pass the image and the caption embedding through the attention layers and the LSTM layer.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We take the word with highest prediction.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Continue this until max length of sentence or end token is reached.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endParaRPr lang="en-IN" sz="1200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F5F5AA-6282-2928-2227-5DC6D342F94B}"/>
              </a:ext>
            </a:extLst>
          </p:cNvPr>
          <p:cNvSpPr txBox="1"/>
          <p:nvPr/>
        </p:nvSpPr>
        <p:spPr>
          <a:xfrm>
            <a:off x="5576455" y="3374533"/>
            <a:ext cx="2791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Montserrat" panose="00000500000000000000" pitchFamily="2" charset="0"/>
              </a:rPr>
              <a:t>Algorithm for caption generation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666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3;p26">
            <a:extLst>
              <a:ext uri="{FF2B5EF4-FFF2-40B4-BE49-F238E27FC236}">
                <a16:creationId xmlns:a16="http://schemas.microsoft.com/office/drawing/2014/main" xmlns="" id="{EF465923-719D-F5DD-64C6-E9E8BE14108B}"/>
              </a:ext>
            </a:extLst>
          </p:cNvPr>
          <p:cNvSpPr txBox="1"/>
          <p:nvPr/>
        </p:nvSpPr>
        <p:spPr>
          <a:xfrm>
            <a:off x="1337838" y="293475"/>
            <a:ext cx="6468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person on a skateboard&#10;&#10;Description automatically generated">
            <a:extLst>
              <a:ext uri="{FF2B5EF4-FFF2-40B4-BE49-F238E27FC236}">
                <a16:creationId xmlns:a16="http://schemas.microsoft.com/office/drawing/2014/main" xmlns="" id="{86E54204-DA50-BBED-51CF-BDE5BB35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15" y="1353485"/>
            <a:ext cx="2651238" cy="2713620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1E011C35-F95A-A2ED-AB8C-1646EC50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52" y="1353485"/>
            <a:ext cx="4801528" cy="2944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1216C8-5F85-73DF-891C-1EACB517495B}"/>
              </a:ext>
            </a:extLst>
          </p:cNvPr>
          <p:cNvSpPr txBox="1"/>
          <p:nvPr/>
        </p:nvSpPr>
        <p:spPr>
          <a:xfrm>
            <a:off x="5049981" y="3519054"/>
            <a:ext cx="319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Montserrat" panose="00000500000000000000" pitchFamily="2" charset="0"/>
              </a:rPr>
              <a:t>Visualization of 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3CC6C7-B92B-9CD9-0E5E-646267355F33}"/>
              </a:ext>
            </a:extLst>
          </p:cNvPr>
          <p:cNvSpPr txBox="1"/>
          <p:nvPr/>
        </p:nvSpPr>
        <p:spPr>
          <a:xfrm>
            <a:off x="566697" y="4036209"/>
            <a:ext cx="3193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Montserrat" panose="00000500000000000000" pitchFamily="2" charset="0"/>
              </a:rPr>
              <a:t>Output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C84DF84-C643-6B92-80CE-3A9D70B04849}"/>
              </a:ext>
            </a:extLst>
          </p:cNvPr>
          <p:cNvCxnSpPr/>
          <p:nvPr/>
        </p:nvCxnSpPr>
        <p:spPr>
          <a:xfrm flipH="1">
            <a:off x="1884218" y="1101436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D24AA3F-00F9-ECDF-8AEA-F1ACD819F6F7}"/>
              </a:ext>
            </a:extLst>
          </p:cNvPr>
          <p:cNvSpPr/>
          <p:nvPr/>
        </p:nvSpPr>
        <p:spPr>
          <a:xfrm>
            <a:off x="2597727" y="859884"/>
            <a:ext cx="1503218" cy="414900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5AB8C5-A2EF-C7C6-4856-D6EDCFD363A4}"/>
              </a:ext>
            </a:extLst>
          </p:cNvPr>
          <p:cNvSpPr txBox="1"/>
          <p:nvPr/>
        </p:nvSpPr>
        <p:spPr>
          <a:xfrm>
            <a:off x="2948140" y="851890"/>
            <a:ext cx="1081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Montserrat" panose="00000500000000000000" pitchFamily="2" charset="0"/>
              </a:rPr>
              <a:t>Image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776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3;p26">
            <a:extLst>
              <a:ext uri="{FF2B5EF4-FFF2-40B4-BE49-F238E27FC236}">
                <a16:creationId xmlns:a16="http://schemas.microsoft.com/office/drawing/2014/main" xmlns="" id="{F3D77E1F-F012-BBD8-BE7A-92A188F60147}"/>
              </a:ext>
            </a:extLst>
          </p:cNvPr>
          <p:cNvSpPr txBox="1"/>
          <p:nvPr/>
        </p:nvSpPr>
        <p:spPr>
          <a:xfrm>
            <a:off x="1337838" y="293475"/>
            <a:ext cx="6468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Results(Cont.)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dog standing on another dog&#10;&#10;Description automatically generated">
            <a:extLst>
              <a:ext uri="{FF2B5EF4-FFF2-40B4-BE49-F238E27FC236}">
                <a16:creationId xmlns:a16="http://schemas.microsoft.com/office/drawing/2014/main" xmlns="" id="{7903878F-B132-819D-9BE7-CFF74788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3" y="1518107"/>
            <a:ext cx="2226152" cy="2171247"/>
          </a:xfrm>
          <a:prstGeom prst="rect">
            <a:avLst/>
          </a:prstGeom>
        </p:spPr>
      </p:pic>
      <p:pic>
        <p:nvPicPr>
          <p:cNvPr id="6" name="Picture 5" descr="A collage of images of a dog&#10;&#10;Description automatically generated">
            <a:extLst>
              <a:ext uri="{FF2B5EF4-FFF2-40B4-BE49-F238E27FC236}">
                <a16:creationId xmlns:a16="http://schemas.microsoft.com/office/drawing/2014/main" xmlns="" id="{EA9AEAF1-A74D-7622-3319-7FFE3C4C1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446" y="1619914"/>
            <a:ext cx="4889023" cy="200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688F4E-9BD0-F510-2886-8EBD81515462}"/>
              </a:ext>
            </a:extLst>
          </p:cNvPr>
          <p:cNvSpPr txBox="1"/>
          <p:nvPr/>
        </p:nvSpPr>
        <p:spPr>
          <a:xfrm>
            <a:off x="4584956" y="3689354"/>
            <a:ext cx="319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Montserrat" panose="00000500000000000000" pitchFamily="2" charset="0"/>
              </a:rPr>
              <a:t>Visualization of 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34FE5D-7119-C77A-355A-01C73A2D6A0A}"/>
              </a:ext>
            </a:extLst>
          </p:cNvPr>
          <p:cNvSpPr txBox="1"/>
          <p:nvPr/>
        </p:nvSpPr>
        <p:spPr>
          <a:xfrm>
            <a:off x="580642" y="3633844"/>
            <a:ext cx="3193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Montserrat" panose="00000500000000000000" pitchFamily="2" charset="0"/>
              </a:rPr>
              <a:t>Output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4172524-6DDD-FBBA-9326-B9418CCD85E1}"/>
              </a:ext>
            </a:extLst>
          </p:cNvPr>
          <p:cNvCxnSpPr/>
          <p:nvPr/>
        </p:nvCxnSpPr>
        <p:spPr>
          <a:xfrm flipH="1">
            <a:off x="2029691" y="1244236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DB44B6D-6D74-18B7-F657-CDE4A734860F}"/>
              </a:ext>
            </a:extLst>
          </p:cNvPr>
          <p:cNvSpPr/>
          <p:nvPr/>
        </p:nvSpPr>
        <p:spPr>
          <a:xfrm>
            <a:off x="2743200" y="1002684"/>
            <a:ext cx="1503218" cy="414900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8CAA3F-9AE4-6D54-3600-2722DA2C2D27}"/>
              </a:ext>
            </a:extLst>
          </p:cNvPr>
          <p:cNvSpPr txBox="1"/>
          <p:nvPr/>
        </p:nvSpPr>
        <p:spPr>
          <a:xfrm>
            <a:off x="3093613" y="994690"/>
            <a:ext cx="1081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Montserrat" panose="00000500000000000000" pitchFamily="2" charset="0"/>
              </a:rPr>
              <a:t>Image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7795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3;p26">
            <a:extLst>
              <a:ext uri="{FF2B5EF4-FFF2-40B4-BE49-F238E27FC236}">
                <a16:creationId xmlns:a16="http://schemas.microsoft.com/office/drawing/2014/main" xmlns="" id="{DCDF722E-CBB5-4085-8BBA-EF35DF32C586}"/>
              </a:ext>
            </a:extLst>
          </p:cNvPr>
          <p:cNvSpPr txBox="1"/>
          <p:nvPr/>
        </p:nvSpPr>
        <p:spPr>
          <a:xfrm>
            <a:off x="1337838" y="293475"/>
            <a:ext cx="6468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9A76BD-84D1-EA1C-3717-362DBAEBEC09}"/>
              </a:ext>
            </a:extLst>
          </p:cNvPr>
          <p:cNvSpPr txBox="1"/>
          <p:nvPr/>
        </p:nvSpPr>
        <p:spPr>
          <a:xfrm>
            <a:off x="921328" y="1123275"/>
            <a:ext cx="7474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Not Able to Recognize Colour and other image attributes.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Due use a dataset of only 8000 images still not able to correctly recognize Different human postures and genders.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Prediction is Limited to the Vocabulary used to train the model.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As we used pretrained object detector only able to detect 90 classes of objects.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May not detect object relations in the image, if their bounding box is not overlapping.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Due Implementation of Attention mechanism, the model losses any positional information from the data used to train it.</a:t>
            </a:r>
          </a:p>
          <a:p>
            <a:endParaRPr lang="en-IN" sz="1200" dirty="0"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</a:rPr>
              <a:t>Prediction is volatile.</a:t>
            </a:r>
          </a:p>
        </p:txBody>
      </p:sp>
    </p:spTree>
    <p:extLst>
      <p:ext uri="{BB962C8B-B14F-4D97-AF65-F5344CB8AC3E}">
        <p14:creationId xmlns:p14="http://schemas.microsoft.com/office/powerpoint/2010/main" xmlns="" val="227602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3;p26">
            <a:extLst>
              <a:ext uri="{FF2B5EF4-FFF2-40B4-BE49-F238E27FC236}">
                <a16:creationId xmlns:a16="http://schemas.microsoft.com/office/drawing/2014/main" xmlns="" id="{5D3E0A56-22AF-DF08-A78B-71344EE1FA54}"/>
              </a:ext>
            </a:extLst>
          </p:cNvPr>
          <p:cNvSpPr txBox="1"/>
          <p:nvPr/>
        </p:nvSpPr>
        <p:spPr>
          <a:xfrm>
            <a:off x="1337838" y="293475"/>
            <a:ext cx="6468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Future Scope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0AB7E4-9A7C-3DE2-FD64-B5AFD658B59B}"/>
              </a:ext>
            </a:extLst>
          </p:cNvPr>
          <p:cNvSpPr txBox="1"/>
          <p:nvPr/>
        </p:nvSpPr>
        <p:spPr>
          <a:xfrm>
            <a:off x="907471" y="1232922"/>
            <a:ext cx="7523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200" b="0" i="0" u="none" strike="noStrike" baseline="0" dirty="0">
                <a:latin typeface="Montserrat" panose="00000500000000000000" pitchFamily="2" charset="0"/>
              </a:rPr>
              <a:t>Train with larger datasets like MSCOCO of flicker30k for better prediction on unknown images.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200" dirty="0">
              <a:latin typeface="Montserrat" panose="00000500000000000000" pitchFamily="2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200" b="0" i="0" u="none" strike="noStrike" baseline="0" dirty="0">
                <a:latin typeface="Montserrat" panose="00000500000000000000" pitchFamily="2" charset="0"/>
              </a:rPr>
              <a:t>Use of larger vocabulary to cover the unknow words.</a:t>
            </a:r>
          </a:p>
          <a:p>
            <a:pPr algn="l"/>
            <a:endParaRPr lang="en-GB" sz="1200" b="0" i="0" u="none" strike="noStrike" baseline="0" dirty="0">
              <a:latin typeface="Montserrat" panose="00000500000000000000" pitchFamily="2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200" b="0" i="0" u="none" strike="noStrike" baseline="0" dirty="0">
                <a:latin typeface="Montserrat" panose="00000500000000000000" pitchFamily="2" charset="0"/>
              </a:rPr>
              <a:t>For better results, a custom description data should be used, which will describe the images in more detail.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200" b="0" i="0" u="none" strike="noStrike" baseline="0" dirty="0">
              <a:latin typeface="Montserrat" panose="00000500000000000000" pitchFamily="2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200" b="0" i="0" u="none" strike="noStrike" baseline="0" dirty="0">
                <a:latin typeface="Montserrat" panose="00000500000000000000" pitchFamily="2" charset="0"/>
              </a:rPr>
              <a:t>Custom-train the Faster R-CNN to identify more objects in the image.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200" b="0" i="0" u="none" strike="noStrike" baseline="0" dirty="0">
              <a:latin typeface="Montserrat" panose="00000500000000000000" pitchFamily="2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200" dirty="0">
                <a:latin typeface="Montserrat" panose="00000500000000000000" pitchFamily="2" charset="0"/>
              </a:rPr>
              <a:t>Better Feature detection to keep the image attributes.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GB" sz="1200" dirty="0">
              <a:latin typeface="Montserrat" panose="00000500000000000000" pitchFamily="2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200" dirty="0">
                <a:latin typeface="Montserrat" panose="00000500000000000000" pitchFamily="2" charset="0"/>
              </a:rPr>
              <a:t>Pre Train a Scene Graph Generation Network using &lt;subject, predicate, object&gt; tuples dataset.</a:t>
            </a:r>
            <a:endParaRPr lang="en-IN" sz="1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35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/>
        </p:nvSpPr>
        <p:spPr>
          <a:xfrm>
            <a:off x="1337838" y="293475"/>
            <a:ext cx="6468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800" u="sng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935182" y="857014"/>
            <a:ext cx="7308273" cy="235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300" dirty="0">
                <a:latin typeface="Montserrat"/>
                <a:ea typeface="Montserrat"/>
                <a:cs typeface="Montserrat"/>
                <a:sym typeface="Montserrat"/>
              </a:rPr>
              <a:t>our project has demonstrated the utility and effectiveness of GCN combined with attention mechanisms to generate descriptions for images.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300" dirty="0">
                <a:latin typeface="Montserrat"/>
                <a:ea typeface="Montserrat"/>
                <a:cs typeface="Montserrat"/>
                <a:sym typeface="Montserrat"/>
              </a:rPr>
              <a:t>We have leveraged the relationships of different objects in image, where the GCN has enabled us to capture complex contextual dependencies 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300" dirty="0">
                <a:latin typeface="Montserrat"/>
                <a:ea typeface="Montserrat"/>
                <a:cs typeface="Montserrat"/>
                <a:sym typeface="Montserrat"/>
              </a:rPr>
              <a:t>The Multi Head Attention mechanisms has allowed our model to capture more patterns and contexts.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1319825" y="254100"/>
            <a:ext cx="6468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1800" u="sng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755073" y="587550"/>
            <a:ext cx="7793181" cy="3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800" dirty="0" err="1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Sasibhooshan</a:t>
            </a: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R., Kumaraswamy, S. &amp;amp; </a:t>
            </a:r>
            <a:r>
              <a:rPr lang="en-IN" sz="800" dirty="0" err="1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Sasidharan</a:t>
            </a: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S. Image caption generation using Visual Attention Prediction and Contextual Spatial Relation Extraction. J Big Data 10, 18 (2023). https://doi.org/10.1186/s40537-023-00693-9</a:t>
            </a: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L. Li, S. Tang, Y. Zhang, L. Deng, and Q. Tian,; GLA: Global–Local Attention for Image Description; in IEEE Transactions on Multimedia, vol. 20, no. 3, pp. 726-737, March 2018, </a:t>
            </a:r>
            <a:r>
              <a:rPr lang="en-IN" sz="800" dirty="0" err="1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doi</a:t>
            </a: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10.1109/TMM.2017.2751140.</a:t>
            </a: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Jiang, W., Ma, L., Jiang, YG., Liu, W., Zhang, T. (2018). Recurrent Fusion Network for Image Captioning. In: Ferrari, V., Hebert, M., </a:t>
            </a:r>
            <a:r>
              <a:rPr lang="en-IN" sz="800" dirty="0" err="1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Sminchisescu</a:t>
            </a: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C., Weiss, Y. (eds) Computer Vision – ECCV 2018. ECCV 2018. Lecture Notes in Computer Science(), vol 11206. Springer, Cham. https://doi.org/10.1007/978-3-030-01216-8_31</a:t>
            </a: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Yao, Ting, et al; Exploring visual relationship for image captioning Proceedings of the European Conference on Computer Vision (ECCV). 2018.</a:t>
            </a: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Fu, Kun, et al.; Aligning where to see and what to tell: Image captioning with region-based attention and scene-specific contexts; IEEE Transactions on Pattern Analysis and Machine Intelligence 39.12 (2016): 2321-2334.</a:t>
            </a: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L. Huo, L. Bai and S. -M. Zhou; Automatically Generating Natural Language Descriptions of Images by a Deep Hierarchical Framework; in IEEE Transactions on Cybernetics, vol. 52, no. 8, pp. 7441-7452, Aug. 2022, </a:t>
            </a:r>
            <a:r>
              <a:rPr lang="en-IN" sz="800" dirty="0" err="1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doi</a:t>
            </a: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10.1109/TCYB.2020.3041595.</a:t>
            </a: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Xia, X., Wang, L., Ding, K., Xiang, S., &amp; Pan, C., 2019, Dense semantic embedding network for image captioning, http://www.elsevier.com/locate/patcog</a:t>
            </a: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Krause, J., Johnson, J., Krishna, R., &amp; Fei-Fei, L. A Hierarchical Approach for Generating Descriptive Image Paragraphs. At the Conference on Computer Vision and Pattern Recognition(CVPR), 2017</a:t>
            </a: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Al-Malla, M. A., Jafar, A., &amp; </a:t>
            </a:r>
            <a:r>
              <a:rPr lang="en-IN" sz="800" dirty="0" err="1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Ghneim</a:t>
            </a: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N. Image captioning model using attention and object features to mimic human image understanding, Journal of Big Data (2022) </a:t>
            </a:r>
            <a:r>
              <a:rPr lang="en-IN" sz="800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https://doi.org/10.1186/s40537-022-00571-w</a:t>
            </a:r>
            <a:endParaRPr lang="en-IN" sz="800" dirty="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J. Johnson, A. </a:t>
            </a:r>
            <a:r>
              <a:rPr lang="en-IN" sz="8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Karpathy</a:t>
            </a:r>
            <a:r>
              <a:rPr lang="en-IN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and L. Fei-Fei. </a:t>
            </a:r>
            <a:r>
              <a:rPr lang="en-IN" sz="8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DenseCap</a:t>
            </a:r>
            <a:r>
              <a:rPr lang="en-IN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Fully Convolutional Localization Networks for Dense Captioning. In CVPR, 2016.</a:t>
            </a: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AutoNum type="arabicPeriod"/>
            </a:pPr>
            <a:r>
              <a:rPr lang="en-IN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Vaswani, A., </a:t>
            </a:r>
            <a:r>
              <a:rPr lang="en-IN" sz="8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Shazeer</a:t>
            </a:r>
            <a:r>
              <a:rPr lang="en-IN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N., Parmar, N., </a:t>
            </a:r>
            <a:r>
              <a:rPr lang="en-IN" sz="8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Uszkoreit</a:t>
            </a:r>
            <a:r>
              <a:rPr lang="en-IN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J., Jones, L., Gomez, A.N., Kaiser, Ł. and </a:t>
            </a:r>
            <a:r>
              <a:rPr lang="en-IN" sz="8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Polosukhin</a:t>
            </a:r>
            <a:r>
              <a:rPr lang="en-IN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I., 2017. Attention is all you need. Advances in neural information processing systems, 30.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18C75F-E56B-9D0B-98E7-2FF74872F3EF}"/>
              </a:ext>
            </a:extLst>
          </p:cNvPr>
          <p:cNvSpPr txBox="1"/>
          <p:nvPr/>
        </p:nvSpPr>
        <p:spPr>
          <a:xfrm>
            <a:off x="1690254" y="1537854"/>
            <a:ext cx="5763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Californian FB" panose="0207040306080B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47128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831050" y="316636"/>
            <a:ext cx="548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37450" y="1116750"/>
            <a:ext cx="7934605" cy="2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39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❏"/>
            </a:pPr>
            <a:r>
              <a:rPr lang="en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This project’s goal is to enable computers to mimic human-level image understanding by generating concise and meaningful image descriptions.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0" indent="-539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❏"/>
            </a:pPr>
            <a:r>
              <a:rPr lang="en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This model’s aims generates concise image descriptions, by capturing semantic meaning, object relationships, using GCN and MultiHead Self Attentions and Multi head Cross Attention. </a:t>
            </a: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marR="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0" indent="-539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❏"/>
            </a:pPr>
            <a:r>
              <a:rPr lang="en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project has broad applications in content recommendation, autonomous driving, healthcare, and accessibility such as a transformative tool for visually impaired individuals, providing detailed environmental descriptions and enhancing safety.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5"/>
          <p:cNvCxnSpPr>
            <a:cxnSpLocks/>
          </p:cNvCxnSpPr>
          <p:nvPr/>
        </p:nvCxnSpPr>
        <p:spPr>
          <a:xfrm flipV="1">
            <a:off x="1864962" y="3480062"/>
            <a:ext cx="3340561" cy="105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1857681" y="3047356"/>
            <a:ext cx="7200" cy="4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5214323" y="3015062"/>
            <a:ext cx="600" cy="4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3419123" y="3485802"/>
            <a:ext cx="600" cy="1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5"/>
          <p:cNvSpPr txBox="1"/>
          <p:nvPr/>
        </p:nvSpPr>
        <p:spPr>
          <a:xfrm>
            <a:off x="2492423" y="3543040"/>
            <a:ext cx="1853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Encoding 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15"/>
          <p:cNvCxnSpPr>
            <a:cxnSpLocks/>
          </p:cNvCxnSpPr>
          <p:nvPr/>
        </p:nvCxnSpPr>
        <p:spPr>
          <a:xfrm flipV="1">
            <a:off x="5830610" y="3461162"/>
            <a:ext cx="2106223" cy="87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5"/>
          <p:cNvCxnSpPr>
            <a:cxnSpLocks/>
          </p:cNvCxnSpPr>
          <p:nvPr/>
        </p:nvCxnSpPr>
        <p:spPr>
          <a:xfrm>
            <a:off x="5830610" y="3004902"/>
            <a:ext cx="600" cy="4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5"/>
          <p:cNvCxnSpPr>
            <a:cxnSpLocks/>
          </p:cNvCxnSpPr>
          <p:nvPr/>
        </p:nvCxnSpPr>
        <p:spPr>
          <a:xfrm>
            <a:off x="7936838" y="2996153"/>
            <a:ext cx="600" cy="4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5"/>
          <p:cNvCxnSpPr>
            <a:cxnSpLocks/>
          </p:cNvCxnSpPr>
          <p:nvPr/>
        </p:nvCxnSpPr>
        <p:spPr>
          <a:xfrm>
            <a:off x="6883421" y="3469902"/>
            <a:ext cx="300" cy="1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5"/>
          <p:cNvSpPr txBox="1"/>
          <p:nvPr/>
        </p:nvSpPr>
        <p:spPr>
          <a:xfrm>
            <a:off x="6025571" y="3543040"/>
            <a:ext cx="171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Decoding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46599" y="399400"/>
            <a:ext cx="8050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 Image Descriptions Architecture Model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xmlns="" id="{80CAF484-B94A-7FB4-4703-91B70E2E8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34" t="42155" b="10267"/>
          <a:stretch/>
        </p:blipFill>
        <p:spPr>
          <a:xfrm>
            <a:off x="761073" y="1256198"/>
            <a:ext cx="7621852" cy="20128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546599" y="247000"/>
            <a:ext cx="805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Object Relationship Graph GCN</a:t>
            </a:r>
          </a:p>
        </p:txBody>
      </p:sp>
      <p:sp>
        <p:nvSpPr>
          <p:cNvPr id="202" name="Google Shape;202;p20"/>
          <p:cNvSpPr txBox="1"/>
          <p:nvPr/>
        </p:nvSpPr>
        <p:spPr>
          <a:xfrm>
            <a:off x="677616" y="1082325"/>
            <a:ext cx="5337252" cy="270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rgbClr val="0F0F0F"/>
                </a:solidFill>
                <a:latin typeface="Montserrat"/>
                <a:ea typeface="Montserrat"/>
                <a:cs typeface="Montserrat"/>
                <a:sym typeface="Montserrat"/>
              </a:rPr>
              <a:t>We Construct a graph to </a:t>
            </a:r>
            <a:r>
              <a:rPr lang="en-GB" sz="1200" b="0" i="0" u="none" strike="noStrike" dirty="0">
                <a:solidFill>
                  <a:srgbClr val="1A1A1A"/>
                </a:solidFill>
                <a:effectLst/>
                <a:latin typeface="Montserrat" panose="00000500000000000000" pitchFamily="2" charset="0"/>
              </a:rPr>
              <a:t>define the relation between different objects in same image</a:t>
            </a:r>
            <a:r>
              <a:rPr lang="en-GB" sz="1200" dirty="0">
                <a:solidFill>
                  <a:srgbClr val="1A1A1A"/>
                </a:solidFill>
                <a:latin typeface="Montserrat" panose="00000500000000000000" pitchFamily="2" charset="0"/>
              </a:rPr>
              <a:t>, w</a:t>
            </a:r>
            <a:r>
              <a:rPr lang="en-GB" sz="1200" b="0" i="0" u="none" strike="noStrike" dirty="0">
                <a:solidFill>
                  <a:srgbClr val="1A1A1A"/>
                </a:solidFill>
                <a:effectLst/>
                <a:latin typeface="Montserrat" panose="00000500000000000000" pitchFamily="2" charset="0"/>
              </a:rPr>
              <a:t>here:</a:t>
            </a:r>
            <a:br>
              <a:rPr lang="en-GB" sz="1200" b="0" i="0" u="none" strike="noStrike" dirty="0">
                <a:solidFill>
                  <a:srgbClr val="1A1A1A"/>
                </a:solidFill>
                <a:effectLst/>
                <a:latin typeface="Montserrat" panose="00000500000000000000" pitchFamily="2" charset="0"/>
              </a:rPr>
            </a:br>
            <a:endParaRPr lang="en-GB" sz="1200" b="0" i="0" u="none" strike="noStrike" dirty="0">
              <a:solidFill>
                <a:srgbClr val="1A1A1A"/>
              </a:solidFill>
              <a:effectLst/>
              <a:latin typeface="Montserrat" panose="00000500000000000000" pitchFamily="2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sz="1200" dirty="0">
              <a:solidFill>
                <a:srgbClr val="1A1A1A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7C6050B2-A787-F535-E761-E1C6B7D5A0C4}"/>
              </a:ext>
            </a:extLst>
          </p:cNvPr>
          <p:cNvSpPr/>
          <p:nvPr/>
        </p:nvSpPr>
        <p:spPr>
          <a:xfrm>
            <a:off x="6847969" y="2790398"/>
            <a:ext cx="195262" cy="1809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67959089-CD2D-3587-F2CE-C14737338165}"/>
              </a:ext>
            </a:extLst>
          </p:cNvPr>
          <p:cNvSpPr/>
          <p:nvPr/>
        </p:nvSpPr>
        <p:spPr>
          <a:xfrm>
            <a:off x="6890583" y="3128406"/>
            <a:ext cx="195262" cy="1809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FF2008E-BE47-4ADF-D524-BB2F5BE8A1C1}"/>
              </a:ext>
            </a:extLst>
          </p:cNvPr>
          <p:cNvSpPr/>
          <p:nvPr/>
        </p:nvSpPr>
        <p:spPr>
          <a:xfrm>
            <a:off x="6567536" y="2526028"/>
            <a:ext cx="195262" cy="1809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0C467F3-1976-A9A5-E025-84B1879F6D11}"/>
              </a:ext>
            </a:extLst>
          </p:cNvPr>
          <p:cNvCxnSpPr>
            <a:stCxn id="4" idx="5"/>
            <a:endCxn id="2" idx="1"/>
          </p:cNvCxnSpPr>
          <p:nvPr/>
        </p:nvCxnSpPr>
        <p:spPr>
          <a:xfrm>
            <a:off x="6734203" y="2680500"/>
            <a:ext cx="142361" cy="1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4AA26C9-1DA9-099B-4EFB-CE5B37D28D0D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H="1" flipV="1">
            <a:off x="6945600" y="2971373"/>
            <a:ext cx="42614" cy="15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33007A-0006-C9FB-8F1A-9D5406A627A9}"/>
              </a:ext>
            </a:extLst>
          </p:cNvPr>
          <p:cNvSpPr txBox="1"/>
          <p:nvPr/>
        </p:nvSpPr>
        <p:spPr>
          <a:xfrm>
            <a:off x="6479430" y="2336366"/>
            <a:ext cx="413330" cy="22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Bear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7616DA-0249-454F-CA0A-B58DA073E490}"/>
              </a:ext>
            </a:extLst>
          </p:cNvPr>
          <p:cNvSpPr txBox="1"/>
          <p:nvPr/>
        </p:nvSpPr>
        <p:spPr>
          <a:xfrm>
            <a:off x="7022642" y="3141529"/>
            <a:ext cx="552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63E555-7EB4-2A5A-76CD-DE14CA2E1B4C}"/>
              </a:ext>
            </a:extLst>
          </p:cNvPr>
          <p:cNvSpPr txBox="1"/>
          <p:nvPr/>
        </p:nvSpPr>
        <p:spPr>
          <a:xfrm>
            <a:off x="7431523" y="2870549"/>
            <a:ext cx="883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Water Body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D23CCAA-5ACD-983C-4C72-97137701F9B6}"/>
              </a:ext>
            </a:extLst>
          </p:cNvPr>
          <p:cNvSpPr/>
          <p:nvPr/>
        </p:nvSpPr>
        <p:spPr>
          <a:xfrm rot="1078638">
            <a:off x="7286851" y="2896558"/>
            <a:ext cx="195262" cy="180975"/>
          </a:xfrm>
          <a:prstGeom prst="ellipse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883BF3D-B370-150B-B04A-8C3C1DDF1D7A}"/>
              </a:ext>
            </a:extLst>
          </p:cNvPr>
          <p:cNvSpPr/>
          <p:nvPr/>
        </p:nvSpPr>
        <p:spPr>
          <a:xfrm rot="4832571">
            <a:off x="7112652" y="2484080"/>
            <a:ext cx="195262" cy="1809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9126BA4-1C4B-D5B0-ACC8-E68497A5971E}"/>
              </a:ext>
            </a:extLst>
          </p:cNvPr>
          <p:cNvCxnSpPr>
            <a:cxnSpLocks/>
            <a:stCxn id="12" idx="5"/>
            <a:endCxn id="2" idx="7"/>
          </p:cNvCxnSpPr>
          <p:nvPr/>
        </p:nvCxnSpPr>
        <p:spPr>
          <a:xfrm flipH="1">
            <a:off x="7014636" y="2653179"/>
            <a:ext cx="143875" cy="16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339A93C-18C8-98B8-7607-84A7EEEEF8C2}"/>
              </a:ext>
            </a:extLst>
          </p:cNvPr>
          <p:cNvSpPr txBox="1"/>
          <p:nvPr/>
        </p:nvSpPr>
        <p:spPr>
          <a:xfrm>
            <a:off x="6888872" y="2291733"/>
            <a:ext cx="625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Bear Cub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EB85109-1873-702E-EB12-ADDE66AD0964}"/>
              </a:ext>
            </a:extLst>
          </p:cNvPr>
          <p:cNvSpPr txBox="1"/>
          <p:nvPr/>
        </p:nvSpPr>
        <p:spPr>
          <a:xfrm>
            <a:off x="6492838" y="2808646"/>
            <a:ext cx="485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Land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71A1567-3E52-454C-FAEC-D854E38210B1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7043231" y="2880886"/>
            <a:ext cx="248386" cy="7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bear and cub walking near water&#10;&#10;Description automatically generated">
            <a:extLst>
              <a:ext uri="{FF2B5EF4-FFF2-40B4-BE49-F238E27FC236}">
                <a16:creationId xmlns:a16="http://schemas.microsoft.com/office/drawing/2014/main" xmlns="" id="{47AA58AE-571B-63B2-1EE5-D40EF35D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28" y="1181034"/>
            <a:ext cx="1310722" cy="9830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13B717-EF1A-EF4F-B512-83D4336EEA36}"/>
              </a:ext>
            </a:extLst>
          </p:cNvPr>
          <p:cNvSpPr/>
          <p:nvPr/>
        </p:nvSpPr>
        <p:spPr>
          <a:xfrm>
            <a:off x="6537209" y="3546510"/>
            <a:ext cx="789390" cy="354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GCN</a:t>
            </a:r>
          </a:p>
        </p:txBody>
      </p:sp>
      <p:sp>
        <p:nvSpPr>
          <p:cNvPr id="198" name="Arrow: Up 197">
            <a:extLst>
              <a:ext uri="{FF2B5EF4-FFF2-40B4-BE49-F238E27FC236}">
                <a16:creationId xmlns:a16="http://schemas.microsoft.com/office/drawing/2014/main" xmlns="" id="{0CF61F53-F2C7-22D2-E1E7-743CB357D094}"/>
              </a:ext>
            </a:extLst>
          </p:cNvPr>
          <p:cNvSpPr/>
          <p:nvPr/>
        </p:nvSpPr>
        <p:spPr>
          <a:xfrm rot="10800000">
            <a:off x="6888872" y="2197758"/>
            <a:ext cx="82783" cy="171781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3" name="Arrow: Up 202">
            <a:extLst>
              <a:ext uri="{FF2B5EF4-FFF2-40B4-BE49-F238E27FC236}">
                <a16:creationId xmlns:a16="http://schemas.microsoft.com/office/drawing/2014/main" xmlns="" id="{B9CE7978-7D77-99EC-CF4C-E843D3B3740A}"/>
              </a:ext>
            </a:extLst>
          </p:cNvPr>
          <p:cNvSpPr/>
          <p:nvPr/>
        </p:nvSpPr>
        <p:spPr>
          <a:xfrm rot="10800000">
            <a:off x="6883702" y="3340886"/>
            <a:ext cx="82783" cy="171781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EF066490-C23A-B93E-E3C9-C4AE2E9A8D2C}"/>
              </a:ext>
            </a:extLst>
          </p:cNvPr>
          <p:cNvSpPr txBox="1"/>
          <p:nvPr/>
        </p:nvSpPr>
        <p:spPr>
          <a:xfrm>
            <a:off x="5743363" y="4077723"/>
            <a:ext cx="265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Montserrat" panose="00000500000000000000" pitchFamily="2" charset="0"/>
              </a:rPr>
              <a:t>Relation Analysis using GCN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FCF3CDF-7ACA-E4AA-EF7C-98EEB009C032}"/>
              </a:ext>
            </a:extLst>
          </p:cNvPr>
          <p:cNvSpPr/>
          <p:nvPr/>
        </p:nvSpPr>
        <p:spPr>
          <a:xfrm>
            <a:off x="6648536" y="3621971"/>
            <a:ext cx="789390" cy="354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GCN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43116A-C496-3265-F951-433B40950179}"/>
              </a:ext>
            </a:extLst>
          </p:cNvPr>
          <p:cNvSpPr txBox="1"/>
          <p:nvPr/>
        </p:nvSpPr>
        <p:spPr>
          <a:xfrm>
            <a:off x="1198418" y="1687909"/>
            <a:ext cx="45588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5" indent="-17145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1A1A1A"/>
                </a:solidFill>
                <a:effectLst/>
                <a:latin typeface="Montserrat" panose="00000500000000000000" pitchFamily="2" charset="0"/>
              </a:rPr>
              <a:t>Each node is representing an Object.</a:t>
            </a:r>
          </a:p>
          <a:p>
            <a:pPr marL="171450" lvl="5" indent="-171450" fontAlgn="base">
              <a:buFont typeface="Arial" panose="020B0604020202020204" pitchFamily="34" charset="0"/>
              <a:buChar char="•"/>
            </a:pPr>
            <a:endParaRPr lang="en-GB" sz="1200" b="0" i="0" u="none" strike="noStrike" dirty="0">
              <a:solidFill>
                <a:srgbClr val="1A1A1A"/>
              </a:solidFill>
              <a:effectLst/>
              <a:latin typeface="Montserrat" panose="00000500000000000000" pitchFamily="2" charset="0"/>
            </a:endParaRPr>
          </a:p>
          <a:p>
            <a:pPr marL="171450" lvl="5" indent="-171450" fontAlgn="base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Montserrat" panose="00000500000000000000" pitchFamily="2" charset="0"/>
              </a:rPr>
              <a:t>Assign each object features to each node, representing characteristics of the corresponding object.</a:t>
            </a:r>
            <a:r>
              <a:rPr lang="en-GB" sz="1200" b="0" i="0" u="none" strike="noStrike" dirty="0">
                <a:solidFill>
                  <a:srgbClr val="1A1A1A"/>
                </a:solidFill>
                <a:effectLst/>
                <a:latin typeface="Montserrat" panose="00000500000000000000" pitchFamily="2" charset="0"/>
              </a:rPr>
              <a:t/>
            </a:r>
            <a:br>
              <a:rPr lang="en-GB" sz="1200" b="0" i="0" u="none" strike="noStrike" dirty="0">
                <a:solidFill>
                  <a:srgbClr val="1A1A1A"/>
                </a:solidFill>
                <a:effectLst/>
                <a:latin typeface="Montserrat" panose="00000500000000000000" pitchFamily="2" charset="0"/>
              </a:rPr>
            </a:br>
            <a:endParaRPr lang="en-GB" sz="1200" b="0" i="0" u="none" strike="noStrike" dirty="0">
              <a:solidFill>
                <a:srgbClr val="1A1A1A"/>
              </a:solidFill>
              <a:effectLst/>
              <a:latin typeface="Montserrat" panose="00000500000000000000" pitchFamily="2" charset="0"/>
            </a:endParaRPr>
          </a:p>
          <a:p>
            <a:pPr marL="171450" lvl="5" indent="-17145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1A1A1A"/>
                </a:solidFill>
                <a:effectLst/>
                <a:latin typeface="Montserrat" panose="00000500000000000000" pitchFamily="2" charset="0"/>
              </a:rPr>
              <a:t>Define edges between objects that has overlapping bounding box over a threshold</a:t>
            </a:r>
            <a:br>
              <a:rPr lang="en-GB" sz="1200" b="0" i="0" u="none" strike="noStrike" dirty="0">
                <a:solidFill>
                  <a:srgbClr val="1A1A1A"/>
                </a:solidFill>
                <a:effectLst/>
                <a:latin typeface="Montserrat" panose="00000500000000000000" pitchFamily="2" charset="0"/>
              </a:rPr>
            </a:br>
            <a:endParaRPr lang="en-GB" sz="1200" b="0" i="0" u="none" strike="noStrike" dirty="0">
              <a:solidFill>
                <a:srgbClr val="1A1A1A"/>
              </a:solidFill>
              <a:effectLst/>
              <a:latin typeface="Montserrat" panose="00000500000000000000" pitchFamily="2" charset="0"/>
            </a:endParaRPr>
          </a:p>
          <a:p>
            <a:pPr marL="171450" lvl="5" indent="-171450" fontAlgn="base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1A1A1A"/>
                </a:solidFill>
                <a:effectLst/>
                <a:latin typeface="Montserrat" panose="00000500000000000000" pitchFamily="2" charset="0"/>
              </a:rPr>
              <a:t>The edge of the graph represents the relative relationship between objects.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546600" y="293479"/>
            <a:ext cx="8050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Image Object Detection and Feature Extraction to create the Image Graph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F9CF03-9C93-06BE-602E-B4A41282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9" y="1138033"/>
            <a:ext cx="3906357" cy="3426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9B7B60-FFA1-1D8B-D5D1-07C6E928BC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77"/>
          <a:stretch/>
        </p:blipFill>
        <p:spPr>
          <a:xfrm>
            <a:off x="4691042" y="1374858"/>
            <a:ext cx="3906357" cy="2736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546599" y="247000"/>
            <a:ext cx="805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bject relation Feature Extraction With GCN 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2" name="Google Shape;202;p20"/>
              <p:cNvSpPr txBox="1"/>
              <p:nvPr/>
            </p:nvSpPr>
            <p:spPr>
              <a:xfrm>
                <a:off x="1137605" y="883161"/>
                <a:ext cx="7008868" cy="3377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indent="-171450" fontAlgn="base">
                  <a:buFont typeface="Wingdings" panose="05000000000000000000" pitchFamily="2" charset="2"/>
                  <a:buChar char="q"/>
                </a:pPr>
                <a:r>
                  <a:rPr lang="en" sz="1200" dirty="0">
                    <a:solidFill>
                      <a:srgbClr val="0F0F0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We use a Two layer GCN method where:</a:t>
                </a:r>
              </a:p>
              <a:p>
                <a:pPr marL="171450" indent="-171450" rtl="0" fontAlgn="base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endParaRPr lang="en-GB" sz="1200" b="0" i="0" u="none" strike="noStrike" dirty="0">
                  <a:solidFill>
                    <a:srgbClr val="1A1A1A"/>
                  </a:solidFill>
                  <a:effectLst/>
                  <a:latin typeface="Montserrat" panose="00000500000000000000" pitchFamily="2" charset="0"/>
                </a:endParaRPr>
              </a:p>
              <a:p>
                <a:pPr marL="171450" lvl="5" indent="-171450" fontAlgn="base">
                  <a:buFont typeface="Arial" panose="020B0604020202020204" pitchFamily="34" charset="0"/>
                  <a:buChar char="•"/>
                </a:pPr>
                <a: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  <a:t>We perform graph convolution on the nodes to update each node’s representation with their neighbour nodes. Apply </a:t>
                </a:r>
                <a:r>
                  <a:rPr lang="en-GB" sz="1200" dirty="0" err="1">
                    <a:solidFill>
                      <a:srgbClr val="1A1A1A"/>
                    </a:solidFill>
                    <a:latin typeface="Montserrat" panose="00000500000000000000" pitchFamily="2" charset="0"/>
                  </a:rPr>
                  <a:t>R</a:t>
                </a:r>
                <a:r>
                  <a:rPr lang="en-GB" sz="1200" b="0" i="0" u="none" strike="noStrike" dirty="0" err="1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  <a:t>elu</a:t>
                </a:r>
                <a: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  <a:t> activation on the output.</a:t>
                </a:r>
                <a:b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</a:br>
                <a:endParaRPr lang="en-GB" sz="1200" b="0" i="0" u="none" strike="noStrike" dirty="0">
                  <a:solidFill>
                    <a:srgbClr val="1A1A1A"/>
                  </a:solidFill>
                  <a:effectLst/>
                  <a:latin typeface="Montserrat" panose="00000500000000000000" pitchFamily="2" charset="0"/>
                </a:endParaRPr>
              </a:p>
              <a:p>
                <a:pPr marL="171450" lvl="5" indent="-171450" fontAlgn="base">
                  <a:buFont typeface="Arial" panose="020B0604020202020204" pitchFamily="34" charset="0"/>
                  <a:buChar char="•"/>
                </a:pPr>
                <a: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  <a:t>We perform the same graph convolution operation again.</a:t>
                </a:r>
              </a:p>
              <a:p>
                <a:pPr marL="171450" lvl="5" indent="-171450" fontAlgn="base">
                  <a:buFont typeface="Arial" panose="020B0604020202020204" pitchFamily="34" charset="0"/>
                  <a:buChar char="•"/>
                </a:pPr>
                <a:endParaRPr lang="en-GB" sz="1200" b="0" i="0" u="none" strike="noStrike" dirty="0">
                  <a:solidFill>
                    <a:srgbClr val="1A1A1A"/>
                  </a:solidFill>
                  <a:effectLst/>
                  <a:latin typeface="Montserrat" panose="00000500000000000000" pitchFamily="2" charset="0"/>
                </a:endParaRPr>
              </a:p>
              <a:p>
                <a:pPr marL="171450" lvl="5" indent="-171450" fontAlgn="base">
                  <a:buFont typeface="Arial" panose="020B0604020202020204" pitchFamily="34" charset="0"/>
                  <a:buChar char="•"/>
                </a:pPr>
                <a:r>
                  <a:rPr lang="en-GB" sz="1200" b="0" i="0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effectLst/>
                    <a:latin typeface="Montserrat" panose="00000500000000000000" pitchFamily="2" charset="0"/>
                  </a:rPr>
                  <a:t>We assign edge feature as the concatenation of the node’s features’; each edge is connected with.</a:t>
                </a:r>
                <a:b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</a:br>
                <a:endParaRPr lang="en-GB" sz="1200" b="0" i="0" u="none" strike="noStrike" dirty="0">
                  <a:solidFill>
                    <a:srgbClr val="1A1A1A"/>
                  </a:solidFill>
                  <a:effectLst/>
                  <a:latin typeface="Montserrat" panose="00000500000000000000" pitchFamily="2" charset="0"/>
                </a:endParaRPr>
              </a:p>
              <a:p>
                <a:pPr marL="171450" lvl="5" indent="-171450" fontAlgn="base">
                  <a:buFont typeface="Arial" panose="020B0604020202020204" pitchFamily="34" charset="0"/>
                  <a:buChar char="•"/>
                </a:pPr>
                <a: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  <a:t>Pass all the edge features through a fully connected linear layer .</a:t>
                </a:r>
                <a:b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</a:br>
                <a:endParaRPr lang="en-GB" sz="1200" b="0" i="0" u="none" strike="noStrike" dirty="0">
                  <a:solidFill>
                    <a:srgbClr val="1A1A1A"/>
                  </a:solidFill>
                  <a:effectLst/>
                  <a:latin typeface="Montserrat" panose="00000500000000000000" pitchFamily="2" charset="0"/>
                </a:endParaRPr>
              </a:p>
              <a:p>
                <a:pPr marL="171450" lvl="5" indent="-171450" fontAlgn="base">
                  <a:buFont typeface="Arial" panose="020B0604020202020204" pitchFamily="34" charset="0"/>
                  <a:buChar char="•"/>
                </a:pPr>
                <a: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  <a:t>Take Mean pool of all the edge features present in a singl</a:t>
                </a:r>
                <a:r>
                  <a:rPr lang="en-GB" sz="1200" dirty="0">
                    <a:solidFill>
                      <a:srgbClr val="1A1A1A"/>
                    </a:solidFill>
                    <a:latin typeface="Montserrat" panose="00000500000000000000" pitchFamily="2" charset="0"/>
                  </a:rPr>
                  <a:t>e graph</a:t>
                </a:r>
                <a: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  <a:t>.</a:t>
                </a:r>
              </a:p>
              <a:p>
                <a:pPr marL="171450" lvl="5" indent="-171450" fontAlgn="base">
                  <a:buFont typeface="Arial" panose="020B0604020202020204" pitchFamily="34" charset="0"/>
                  <a:buChar char="•"/>
                </a:pPr>
                <a:endParaRPr lang="en-GB" sz="1200" dirty="0">
                  <a:solidFill>
                    <a:srgbClr val="1A1A1A"/>
                  </a:solidFill>
                  <a:latin typeface="Montserrat" panose="00000500000000000000" pitchFamily="2" charset="0"/>
                </a:endParaRPr>
              </a:p>
              <a:p>
                <a:pPr marL="171450" lvl="5" indent="-171450" fontAlgn="base">
                  <a:buFont typeface="Arial" panose="020B0604020202020204" pitchFamily="34" charset="0"/>
                  <a:buChar char="•"/>
                </a:pPr>
                <a:r>
                  <a:rPr lang="en-GB" sz="1200" b="0" i="0" u="none" strike="noStrike" dirty="0">
                    <a:solidFill>
                      <a:srgbClr val="1A1A1A"/>
                    </a:solidFill>
                    <a:effectLst/>
                    <a:latin typeface="Montserrat" panose="00000500000000000000" pitchFamily="2" charset="0"/>
                  </a:rPr>
                  <a:t>The </a:t>
                </a:r>
                <a:r>
                  <a:rPr lang="en-GB" sz="1200" dirty="0">
                    <a:solidFill>
                      <a:srgbClr val="1A1A1A"/>
                    </a:solidFill>
                    <a:latin typeface="Montserrat" panose="00000500000000000000" pitchFamily="2" charset="0"/>
                  </a:rPr>
                  <a:t>time complexity for the forward pass is approximately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2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IN" sz="12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2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IN" sz="1200" i="1">
                        <a:solidFill>
                          <a:srgbClr val="1A1A1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IN" sz="120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2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sz="12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2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 b="0" i="0" u="none" strike="noStrike" dirty="0">
                  <a:solidFill>
                    <a:srgbClr val="1A1A1A"/>
                  </a:solidFill>
                  <a:effectLst/>
                  <a:latin typeface="Montserrat" panose="00000500000000000000" pitchFamily="2" charset="0"/>
                </a:endParaRPr>
              </a:p>
              <a:p>
                <a:pPr marL="171450" indent="-171450" rtl="0" fontAlgn="base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endParaRPr lang="en-GB" sz="1200" dirty="0">
                  <a:solidFill>
                    <a:srgbClr val="1A1A1A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endParaRPr>
              </a:p>
              <a:p>
                <a:pPr marL="171450" indent="-171450" rtl="0" fontAlgn="base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endParaRPr lang="en" sz="1200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202" name="Google Shape;202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05" y="883161"/>
                <a:ext cx="7008868" cy="3377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054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9;p20">
            <a:extLst>
              <a:ext uri="{FF2B5EF4-FFF2-40B4-BE49-F238E27FC236}">
                <a16:creationId xmlns:a16="http://schemas.microsoft.com/office/drawing/2014/main" xmlns="" id="{DF9D0E49-FBFF-3246-6A1D-1987E8CD62B7}"/>
              </a:ext>
            </a:extLst>
          </p:cNvPr>
          <p:cNvSpPr txBox="1"/>
          <p:nvPr/>
        </p:nvSpPr>
        <p:spPr>
          <a:xfrm>
            <a:off x="546599" y="247000"/>
            <a:ext cx="805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800" u="sng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bject relation Feature Extraction With GCN (Cont.) </a:t>
            </a:r>
            <a:endParaRPr sz="1800" u="sng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4BDCD45-2C30-B6FE-761C-3220D4DE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51" y="989812"/>
            <a:ext cx="3900448" cy="28548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89A2E16-0ED3-67D0-8F46-1B292F6D5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13" y="1072589"/>
            <a:ext cx="3729036" cy="27720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FE9F43-A844-3CC2-E724-9371CE2BDB20}"/>
              </a:ext>
            </a:extLst>
          </p:cNvPr>
          <p:cNvSpPr txBox="1"/>
          <p:nvPr/>
        </p:nvSpPr>
        <p:spPr>
          <a:xfrm>
            <a:off x="2078994" y="306065"/>
            <a:ext cx="497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IN" sz="1800" u="sng" kern="12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rPr>
              <a:t>Attention Based Decoder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xmlns="" id="{6B179007-D2F0-B9BC-789C-AAB594D96C84}"/>
              </a:ext>
            </a:extLst>
          </p:cNvPr>
          <p:cNvSpPr txBox="1"/>
          <p:nvPr/>
        </p:nvSpPr>
        <p:spPr>
          <a:xfrm>
            <a:off x="505688" y="1246036"/>
            <a:ext cx="5197844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spcBef>
                <a:spcPts val="130"/>
              </a:spcBef>
              <a:spcAft>
                <a:spcPts val="130"/>
              </a:spcAft>
              <a:buClrTx/>
              <a:buFont typeface="Wingdings" panose="05000000000000000000" pitchFamily="2" charset="2"/>
              <a:buChar char="q"/>
            </a:pPr>
            <a:r>
              <a:rPr lang="en-GB" sz="1050" kern="1200" dirty="0">
                <a:solidFill>
                  <a:srgbClr val="E7E6E6">
                    <a:lumMod val="25000"/>
                  </a:srgbClr>
                </a:solidFill>
                <a:latin typeface="Montserrat" panose="020F0502020204030204" pitchFamily="2" charset="0"/>
                <a:ea typeface="+mn-ea"/>
                <a:cs typeface="Times New Roman" panose="02020603050405020304" pitchFamily="18" charset="0"/>
              </a:rPr>
              <a:t>We use a Dual Attention methods Inspired from the use of attention in transformer Models</a:t>
            </a:r>
          </a:p>
          <a:p>
            <a:pPr defTabSz="685800">
              <a:spcBef>
                <a:spcPts val="130"/>
              </a:spcBef>
              <a:spcAft>
                <a:spcPts val="130"/>
              </a:spcAft>
              <a:buClrTx/>
            </a:pPr>
            <a:endParaRPr lang="en-GB" sz="1050" kern="1200" dirty="0">
              <a:solidFill>
                <a:srgbClr val="E7E6E6">
                  <a:lumMod val="25000"/>
                </a:srgbClr>
              </a:solidFill>
              <a:latin typeface="Montserrat" panose="020F0502020204030204" pitchFamily="2" charset="0"/>
              <a:ea typeface="+mn-ea"/>
              <a:cs typeface="Times New Roman" panose="02020603050405020304" pitchFamily="18" charset="0"/>
            </a:endParaRPr>
          </a:p>
          <a:p>
            <a:pPr marL="257175" indent="-257175" defTabSz="685800">
              <a:spcBef>
                <a:spcPts val="130"/>
              </a:spcBef>
              <a:spcAft>
                <a:spcPts val="13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en-GB" sz="1050" kern="1200" dirty="0">
                <a:solidFill>
                  <a:srgbClr val="E7E6E6">
                    <a:lumMod val="25000"/>
                  </a:srgbClr>
                </a:solidFill>
                <a:latin typeface="Montserrat" panose="020F0502020204030204" pitchFamily="2" charset="0"/>
                <a:ea typeface="+mn-ea"/>
                <a:cs typeface="Times New Roman" panose="02020603050405020304" pitchFamily="18" charset="0"/>
              </a:rPr>
              <a:t>We propose use of Multi Head Self Attention and Multi Head Cross Attention.</a:t>
            </a:r>
          </a:p>
          <a:p>
            <a:pPr marL="257175" indent="-257175" defTabSz="685800">
              <a:spcBef>
                <a:spcPts val="130"/>
              </a:spcBef>
              <a:spcAft>
                <a:spcPts val="130"/>
              </a:spcAft>
              <a:buClrTx/>
              <a:buFont typeface="Wingdings" panose="05000000000000000000" pitchFamily="2" charset="2"/>
              <a:buChar char="q"/>
              <a:defRPr/>
            </a:pPr>
            <a:endParaRPr lang="en-GB" sz="1050" kern="1200" dirty="0">
              <a:solidFill>
                <a:srgbClr val="E7E6E6">
                  <a:lumMod val="25000"/>
                </a:srgbClr>
              </a:solidFill>
              <a:latin typeface="Montserrat" panose="020F0502020204030204" pitchFamily="2" charset="0"/>
              <a:ea typeface="+mn-ea"/>
              <a:cs typeface="Times New Roman" panose="02020603050405020304" pitchFamily="18" charset="0"/>
            </a:endParaRPr>
          </a:p>
          <a:p>
            <a:pPr marL="257175" indent="-257175" defTabSz="685800">
              <a:spcBef>
                <a:spcPts val="130"/>
              </a:spcBef>
              <a:spcAft>
                <a:spcPts val="13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en-GB" sz="1050" kern="1200" dirty="0">
                <a:solidFill>
                  <a:srgbClr val="E7E6E6">
                    <a:lumMod val="25000"/>
                  </a:srgbClr>
                </a:solidFill>
                <a:latin typeface="Montserrat" panose="020F0502020204030204" pitchFamily="2" charset="0"/>
                <a:ea typeface="+mn-ea"/>
                <a:cs typeface="Times New Roman" panose="02020603050405020304" pitchFamily="18" charset="0"/>
              </a:rPr>
              <a:t>Using Self Attention, we try to understand the context of the caption texts.</a:t>
            </a:r>
          </a:p>
          <a:p>
            <a:pPr defTabSz="685800">
              <a:spcBef>
                <a:spcPts val="130"/>
              </a:spcBef>
              <a:spcAft>
                <a:spcPts val="130"/>
              </a:spcAft>
              <a:buClrTx/>
              <a:defRPr/>
            </a:pPr>
            <a:endParaRPr lang="en-GB" sz="1050" kern="1200" dirty="0">
              <a:solidFill>
                <a:srgbClr val="E7E6E6">
                  <a:lumMod val="25000"/>
                </a:srgbClr>
              </a:solidFill>
              <a:latin typeface="Montserrat" panose="020F0502020204030204" pitchFamily="2" charset="0"/>
              <a:ea typeface="+mn-ea"/>
              <a:cs typeface="Times New Roman" panose="02020603050405020304" pitchFamily="18" charset="0"/>
            </a:endParaRPr>
          </a:p>
          <a:p>
            <a:pPr marL="257175" indent="-257175" defTabSz="685800">
              <a:spcBef>
                <a:spcPts val="130"/>
              </a:spcBef>
              <a:spcAft>
                <a:spcPts val="13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en-GB" sz="1050" kern="1200" dirty="0">
                <a:solidFill>
                  <a:srgbClr val="E7E6E6">
                    <a:lumMod val="25000"/>
                  </a:srgbClr>
                </a:solidFill>
                <a:latin typeface="Montserrat" panose="020F0502020204030204" pitchFamily="2" charset="0"/>
                <a:ea typeface="+mn-ea"/>
                <a:cs typeface="Times New Roman" panose="02020603050405020304" pitchFamily="18" charset="0"/>
              </a:rPr>
              <a:t>We use Cross Attention to get the context of the image [Key(K)] with respect to the Caption [Query (Q)].</a:t>
            </a:r>
          </a:p>
          <a:p>
            <a:pPr marL="257175" indent="-257175" defTabSz="685800">
              <a:spcBef>
                <a:spcPts val="130"/>
              </a:spcBef>
              <a:spcAft>
                <a:spcPts val="130"/>
              </a:spcAft>
              <a:buClrTx/>
              <a:buFont typeface="Wingdings" panose="05000000000000000000" pitchFamily="2" charset="2"/>
              <a:buChar char="q"/>
              <a:defRPr/>
            </a:pPr>
            <a:endParaRPr lang="en-GB" sz="1050" kern="1200" dirty="0">
              <a:solidFill>
                <a:srgbClr val="E7E6E6">
                  <a:lumMod val="25000"/>
                </a:srgbClr>
              </a:solidFill>
              <a:latin typeface="Montserrat" panose="020F0502020204030204" pitchFamily="2" charset="0"/>
              <a:ea typeface="+mn-ea"/>
              <a:cs typeface="Times New Roman" panose="02020603050405020304" pitchFamily="18" charset="0"/>
            </a:endParaRPr>
          </a:p>
          <a:p>
            <a:pPr marL="257175" indent="-257175" defTabSz="685800">
              <a:spcBef>
                <a:spcPts val="130"/>
              </a:spcBef>
              <a:spcAft>
                <a:spcPts val="13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en-GB" sz="1050" kern="1200" dirty="0">
                <a:solidFill>
                  <a:srgbClr val="E7E6E6">
                    <a:lumMod val="25000"/>
                  </a:srgbClr>
                </a:solidFill>
                <a:latin typeface="Montserrat" panose="020F0502020204030204" pitchFamily="2" charset="0"/>
                <a:ea typeface="+mn-ea"/>
                <a:cs typeface="Times New Roman" panose="02020603050405020304" pitchFamily="18" charset="0"/>
              </a:rPr>
              <a:t>We use 2 heads where each head operates independently</a:t>
            </a:r>
          </a:p>
          <a:p>
            <a:pPr defTabSz="685800">
              <a:spcBef>
                <a:spcPts val="130"/>
              </a:spcBef>
              <a:spcAft>
                <a:spcPts val="130"/>
              </a:spcAft>
              <a:buClrTx/>
            </a:pPr>
            <a:endParaRPr lang="en-GB" sz="1050" kern="1200" dirty="0">
              <a:solidFill>
                <a:srgbClr val="E7E6E6">
                  <a:lumMod val="25000"/>
                </a:srgbClr>
              </a:solidFill>
              <a:latin typeface="Montserrat" panose="020F0502020204030204" pitchFamily="2" charset="0"/>
              <a:ea typeface="+mn-ea"/>
              <a:cs typeface="Times New Roman" panose="02020603050405020304" pitchFamily="18" charset="0"/>
            </a:endParaRPr>
          </a:p>
          <a:p>
            <a:pPr marL="257175" indent="-257175" defTabSz="685800">
              <a:spcBef>
                <a:spcPts val="130"/>
              </a:spcBef>
              <a:spcAft>
                <a:spcPts val="130"/>
              </a:spcAft>
              <a:buClrTx/>
              <a:buFont typeface="Wingdings" panose="05000000000000000000" pitchFamily="2" charset="2"/>
              <a:buChar char="q"/>
            </a:pPr>
            <a:r>
              <a:rPr lang="en-GB" sz="1050" kern="1200" dirty="0">
                <a:solidFill>
                  <a:srgbClr val="E7E6E6">
                    <a:lumMod val="25000"/>
                  </a:srgbClr>
                </a:solidFill>
                <a:latin typeface="Montserrat" panose="020F0502020204030204" pitchFamily="2" charset="0"/>
                <a:ea typeface="+mn-ea"/>
                <a:cs typeface="Times New Roman" panose="02020603050405020304" pitchFamily="18" charset="0"/>
              </a:rPr>
              <a:t>Output of </a:t>
            </a:r>
            <a:r>
              <a:rPr lang="en-GB" sz="1050" kern="1200" dirty="0" smtClean="0">
                <a:solidFill>
                  <a:srgbClr val="E7E6E6">
                    <a:lumMod val="25000"/>
                  </a:srgbClr>
                </a:solidFill>
                <a:latin typeface="Montserrat" panose="020F0502020204030204" pitchFamily="2" charset="0"/>
                <a:ea typeface="+mn-ea"/>
                <a:cs typeface="Times New Roman" panose="02020603050405020304" pitchFamily="18" charset="0"/>
              </a:rPr>
              <a:t>LSTM </a:t>
            </a:r>
            <a:r>
              <a:rPr lang="en-GB" sz="1050" kern="1200" dirty="0">
                <a:solidFill>
                  <a:srgbClr val="E7E6E6">
                    <a:lumMod val="25000"/>
                  </a:srgbClr>
                </a:solidFill>
                <a:latin typeface="Montserrat" panose="020F0502020204030204" pitchFamily="2" charset="0"/>
                <a:ea typeface="+mn-ea"/>
                <a:cs typeface="Times New Roman" panose="02020603050405020304" pitchFamily="18" charset="0"/>
              </a:rPr>
              <a:t>goes to a fully connected layer with SoftMax activation Function.</a:t>
            </a:r>
          </a:p>
        </p:txBody>
      </p:sp>
      <p:pic>
        <p:nvPicPr>
          <p:cNvPr id="9" name="Picture 8" descr="A diagram of a product&#10;&#10;Description automatically generated">
            <a:extLst>
              <a:ext uri="{FF2B5EF4-FFF2-40B4-BE49-F238E27FC236}">
                <a16:creationId xmlns:a16="http://schemas.microsoft.com/office/drawing/2014/main" xmlns="" id="{0ADE5DC6-E9ED-D22A-D5E9-2AE39147E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90"/>
          <a:stretch/>
        </p:blipFill>
        <p:spPr>
          <a:xfrm>
            <a:off x="5703532" y="963327"/>
            <a:ext cx="2815676" cy="3141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CCAB17-9048-B55C-F993-6C47604E90D9}"/>
              </a:ext>
            </a:extLst>
          </p:cNvPr>
          <p:cNvSpPr txBox="1"/>
          <p:nvPr/>
        </p:nvSpPr>
        <p:spPr>
          <a:xfrm>
            <a:off x="5939407" y="4104330"/>
            <a:ext cx="234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Montserrat" panose="00000500000000000000" pitchFamily="2" charset="0"/>
                <a:cs typeface="Times New Roman" panose="02020603050405020304" pitchFamily="18" charset="0"/>
              </a:rPr>
              <a:t>Multi Head Cross Attention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8827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33FFBB27-EFCE-EEB0-9DF7-3E045C8D5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55" y="920985"/>
            <a:ext cx="4791928" cy="24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0" rIns="6858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14313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200" kern="1200" dirty="0">
                <a:solidFill>
                  <a:srgbClr val="0F0F0F"/>
                </a:solidFill>
                <a:latin typeface="Montserrat" panose="00000500000000000000" pitchFamily="2" charset="0"/>
                <a:ea typeface="+mn-ea"/>
                <a:cs typeface="+mn-cs"/>
              </a:rPr>
              <a:t>We advocate for the use of multiple heads because:</a:t>
            </a:r>
            <a:endParaRPr lang="en-US" altLang="en-US" sz="1200" kern="1200" dirty="0">
              <a:solidFill>
                <a:prstClr val="black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1451BB-E223-C440-CED2-501080537018}"/>
              </a:ext>
            </a:extLst>
          </p:cNvPr>
          <p:cNvSpPr txBox="1"/>
          <p:nvPr/>
        </p:nvSpPr>
        <p:spPr>
          <a:xfrm>
            <a:off x="2078994" y="306065"/>
            <a:ext cx="497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IN" sz="1800" u="sng" kern="12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rPr>
              <a:t>Attention Based Decoder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A8A91C-F3DA-21A2-2FB8-F8040BD3F22E}"/>
              </a:ext>
            </a:extLst>
          </p:cNvPr>
          <p:cNvSpPr txBox="1"/>
          <p:nvPr/>
        </p:nvSpPr>
        <p:spPr>
          <a:xfrm>
            <a:off x="1558637" y="1343892"/>
            <a:ext cx="638001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GB" sz="1100" dirty="0">
                <a:latin typeface="Montserrat" panose="00000500000000000000" pitchFamily="2" charset="0"/>
              </a:rPr>
              <a:t>By having multiple heads, each head can focus on different aspects or regions of the image.</a:t>
            </a:r>
          </a:p>
          <a:p>
            <a:pPr marL="400050" indent="-400050">
              <a:buFont typeface="+mj-lt"/>
              <a:buAutoNum type="romanUcPeriod"/>
            </a:pPr>
            <a:endParaRPr lang="en-GB" sz="1100" dirty="0">
              <a:latin typeface="Montserrat" panose="00000500000000000000" pitchFamily="2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sz="1100" dirty="0">
                <a:latin typeface="Montserrat" panose="00000500000000000000" pitchFamily="2" charset="0"/>
              </a:rPr>
              <a:t>By splitting the attention process into multiple independent heads, the model can discover a broader set of relationships and interactions within the data, leading to improved generalization and performance.</a:t>
            </a:r>
          </a:p>
          <a:p>
            <a:pPr marL="400050" indent="-400050">
              <a:buFont typeface="+mj-lt"/>
              <a:buAutoNum type="romanUcPeriod"/>
            </a:pPr>
            <a:endParaRPr lang="en-GB" sz="1100" dirty="0">
              <a:latin typeface="Montserrat" panose="00000500000000000000" pitchFamily="2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sz="1100" dirty="0">
                <a:latin typeface="Montserrat" panose="00000500000000000000" pitchFamily="2" charset="0"/>
              </a:rPr>
              <a:t>This is useful in this scenarios where you would want to capture different semantic or contextual meanings from the same image.</a:t>
            </a:r>
          </a:p>
          <a:p>
            <a:pPr marL="400050" indent="-400050">
              <a:buFont typeface="+mj-lt"/>
              <a:buAutoNum type="romanUcPeriod"/>
            </a:pPr>
            <a:endParaRPr lang="en-GB" sz="1100" dirty="0">
              <a:latin typeface="Montserrat" panose="00000500000000000000" pitchFamily="2" charset="0"/>
            </a:endParaRPr>
          </a:p>
          <a:p>
            <a:pPr marL="400050" indent="-400050">
              <a:buFont typeface="+mj-lt"/>
              <a:buAutoNum type="romanUcPeriod"/>
            </a:pPr>
            <a:endParaRPr lang="en-IN" sz="1100" dirty="0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6D2EE6-AF8C-B39E-C415-F66E2DE125A9}"/>
              </a:ext>
            </a:extLst>
          </p:cNvPr>
          <p:cNvSpPr txBox="1"/>
          <p:nvPr/>
        </p:nvSpPr>
        <p:spPr>
          <a:xfrm>
            <a:off x="1163782" y="3298273"/>
            <a:ext cx="6490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  <a:cs typeface="Times New Roman" panose="02020603050405020304" pitchFamily="18" charset="0"/>
              </a:rPr>
              <a:t>After obtaining the context from both attention mechanisms we pass the data through a LSTM.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>
                <a:latin typeface="Montserrat" panose="00000500000000000000" pitchFamily="2" charset="0"/>
                <a:cs typeface="Times New Roman" panose="02020603050405020304" pitchFamily="18" charset="0"/>
              </a:rPr>
              <a:t>The LSTM learns the mapping of image and text context input, to predict the correct next word.</a:t>
            </a:r>
          </a:p>
        </p:txBody>
      </p:sp>
    </p:spTree>
    <p:extLst>
      <p:ext uri="{BB962C8B-B14F-4D97-AF65-F5344CB8AC3E}">
        <p14:creationId xmlns:p14="http://schemas.microsoft.com/office/powerpoint/2010/main" xmlns="" val="291583222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1278</Words>
  <Application>Microsoft Office PowerPoint</Application>
  <PresentationFormat>On-screen Show (16:9)</PresentationFormat>
  <Paragraphs>126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Times New Roman</vt:lpstr>
      <vt:lpstr>Raleway</vt:lpstr>
      <vt:lpstr>Lato</vt:lpstr>
      <vt:lpstr>Montserrat</vt:lpstr>
      <vt:lpstr>Wingdings</vt:lpstr>
      <vt:lpstr>Californian FB</vt:lpstr>
      <vt:lpstr>Calibri</vt:lpstr>
      <vt:lpstr>Calibri Light</vt:lpstr>
      <vt:lpstr>Streamline</vt:lpstr>
      <vt:lpstr>Office Theme</vt:lpstr>
      <vt:lpstr>Mimic Human Level Understanding of Image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Human Level Understanding of Image</dc:title>
  <cp:lastModifiedBy>Riddhick</cp:lastModifiedBy>
  <cp:revision>14</cp:revision>
  <dcterms:modified xsi:type="dcterms:W3CDTF">2024-04-29T14:21:37Z</dcterms:modified>
</cp:coreProperties>
</file>