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7F27A41-021A-4077-89FB-4ED01901CCE7}" type="datetimeFigureOut">
              <a:rPr lang="en-IN" smtClean="0"/>
              <a:t>24-01-2022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BF2F557-3D6B-4DF9-9032-517EA08832D6}" type="slidenum">
              <a:rPr lang="en-IN" smtClean="0"/>
              <a:t>‹#›</a:t>
            </a:fld>
            <a:endParaRPr lang="en-IN"/>
          </a:p>
        </p:txBody>
      </p:sp>
    </p:spTree>
    <p:extLst>
      <p:ext uri="{BB962C8B-B14F-4D97-AF65-F5344CB8AC3E}">
        <p14:creationId xmlns:p14="http://schemas.microsoft.com/office/powerpoint/2010/main" val="369807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F27A41-021A-4077-89FB-4ED01901CCE7}"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F2F557-3D6B-4DF9-9032-517EA08832D6}" type="slidenum">
              <a:rPr lang="en-IN" smtClean="0"/>
              <a:t>‹#›</a:t>
            </a:fld>
            <a:endParaRPr lang="en-IN"/>
          </a:p>
        </p:txBody>
      </p:sp>
    </p:spTree>
    <p:extLst>
      <p:ext uri="{BB962C8B-B14F-4D97-AF65-F5344CB8AC3E}">
        <p14:creationId xmlns:p14="http://schemas.microsoft.com/office/powerpoint/2010/main" val="1083565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F27A41-021A-4077-89FB-4ED01901CCE7}"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F2F557-3D6B-4DF9-9032-517EA08832D6}" type="slidenum">
              <a:rPr lang="en-IN" smtClean="0"/>
              <a:t>‹#›</a:t>
            </a:fld>
            <a:endParaRPr lang="en-IN"/>
          </a:p>
        </p:txBody>
      </p:sp>
    </p:spTree>
    <p:extLst>
      <p:ext uri="{BB962C8B-B14F-4D97-AF65-F5344CB8AC3E}">
        <p14:creationId xmlns:p14="http://schemas.microsoft.com/office/powerpoint/2010/main" val="3085619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F27A41-021A-4077-89FB-4ED01901CCE7}"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F2F557-3D6B-4DF9-9032-517EA08832D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5955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F27A41-021A-4077-89FB-4ED01901CCE7}"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F2F557-3D6B-4DF9-9032-517EA08832D6}" type="slidenum">
              <a:rPr lang="en-IN" smtClean="0"/>
              <a:t>‹#›</a:t>
            </a:fld>
            <a:endParaRPr lang="en-IN"/>
          </a:p>
        </p:txBody>
      </p:sp>
    </p:spTree>
    <p:extLst>
      <p:ext uri="{BB962C8B-B14F-4D97-AF65-F5344CB8AC3E}">
        <p14:creationId xmlns:p14="http://schemas.microsoft.com/office/powerpoint/2010/main" val="4231943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F27A41-021A-4077-89FB-4ED01901CCE7}"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F2F557-3D6B-4DF9-9032-517EA08832D6}" type="slidenum">
              <a:rPr lang="en-IN" smtClean="0"/>
              <a:t>‹#›</a:t>
            </a:fld>
            <a:endParaRPr lang="en-IN"/>
          </a:p>
        </p:txBody>
      </p:sp>
    </p:spTree>
    <p:extLst>
      <p:ext uri="{BB962C8B-B14F-4D97-AF65-F5344CB8AC3E}">
        <p14:creationId xmlns:p14="http://schemas.microsoft.com/office/powerpoint/2010/main" val="99204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F27A41-021A-4077-89FB-4ED01901CCE7}"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F2F557-3D6B-4DF9-9032-517EA08832D6}" type="slidenum">
              <a:rPr lang="en-IN" smtClean="0"/>
              <a:t>‹#›</a:t>
            </a:fld>
            <a:endParaRPr lang="en-IN"/>
          </a:p>
        </p:txBody>
      </p:sp>
    </p:spTree>
    <p:extLst>
      <p:ext uri="{BB962C8B-B14F-4D97-AF65-F5344CB8AC3E}">
        <p14:creationId xmlns:p14="http://schemas.microsoft.com/office/powerpoint/2010/main" val="931270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F27A41-021A-4077-89FB-4ED01901CCE7}"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F2F557-3D6B-4DF9-9032-517EA08832D6}" type="slidenum">
              <a:rPr lang="en-IN" smtClean="0"/>
              <a:t>‹#›</a:t>
            </a:fld>
            <a:endParaRPr lang="en-IN"/>
          </a:p>
        </p:txBody>
      </p:sp>
    </p:spTree>
    <p:extLst>
      <p:ext uri="{BB962C8B-B14F-4D97-AF65-F5344CB8AC3E}">
        <p14:creationId xmlns:p14="http://schemas.microsoft.com/office/powerpoint/2010/main" val="2773201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F27A41-021A-4077-89FB-4ED01901CCE7}"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F2F557-3D6B-4DF9-9032-517EA08832D6}" type="slidenum">
              <a:rPr lang="en-IN" smtClean="0"/>
              <a:t>‹#›</a:t>
            </a:fld>
            <a:endParaRPr lang="en-IN"/>
          </a:p>
        </p:txBody>
      </p:sp>
    </p:spTree>
    <p:extLst>
      <p:ext uri="{BB962C8B-B14F-4D97-AF65-F5344CB8AC3E}">
        <p14:creationId xmlns:p14="http://schemas.microsoft.com/office/powerpoint/2010/main" val="316653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F27A41-021A-4077-89FB-4ED01901CCE7}"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F2F557-3D6B-4DF9-9032-517EA08832D6}" type="slidenum">
              <a:rPr lang="en-IN" smtClean="0"/>
              <a:t>‹#›</a:t>
            </a:fld>
            <a:endParaRPr lang="en-IN"/>
          </a:p>
        </p:txBody>
      </p:sp>
    </p:spTree>
    <p:extLst>
      <p:ext uri="{BB962C8B-B14F-4D97-AF65-F5344CB8AC3E}">
        <p14:creationId xmlns:p14="http://schemas.microsoft.com/office/powerpoint/2010/main" val="378361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27A41-021A-4077-89FB-4ED01901CCE7}"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F2F557-3D6B-4DF9-9032-517EA08832D6}" type="slidenum">
              <a:rPr lang="en-IN" smtClean="0"/>
              <a:t>‹#›</a:t>
            </a:fld>
            <a:endParaRPr lang="en-IN"/>
          </a:p>
        </p:txBody>
      </p:sp>
    </p:spTree>
    <p:extLst>
      <p:ext uri="{BB962C8B-B14F-4D97-AF65-F5344CB8AC3E}">
        <p14:creationId xmlns:p14="http://schemas.microsoft.com/office/powerpoint/2010/main" val="1319138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F27A41-021A-4077-89FB-4ED01901CCE7}"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F2F557-3D6B-4DF9-9032-517EA08832D6}" type="slidenum">
              <a:rPr lang="en-IN" smtClean="0"/>
              <a:t>‹#›</a:t>
            </a:fld>
            <a:endParaRPr lang="en-IN"/>
          </a:p>
        </p:txBody>
      </p:sp>
    </p:spTree>
    <p:extLst>
      <p:ext uri="{BB962C8B-B14F-4D97-AF65-F5344CB8AC3E}">
        <p14:creationId xmlns:p14="http://schemas.microsoft.com/office/powerpoint/2010/main" val="363754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F27A41-021A-4077-89FB-4ED01901CCE7}"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F2F557-3D6B-4DF9-9032-517EA08832D6}" type="slidenum">
              <a:rPr lang="en-IN" smtClean="0"/>
              <a:t>‹#›</a:t>
            </a:fld>
            <a:endParaRPr lang="en-IN"/>
          </a:p>
        </p:txBody>
      </p:sp>
    </p:spTree>
    <p:extLst>
      <p:ext uri="{BB962C8B-B14F-4D97-AF65-F5344CB8AC3E}">
        <p14:creationId xmlns:p14="http://schemas.microsoft.com/office/powerpoint/2010/main" val="1469586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F27A41-021A-4077-89FB-4ED01901CCE7}"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F2F557-3D6B-4DF9-9032-517EA08832D6}" type="slidenum">
              <a:rPr lang="en-IN" smtClean="0"/>
              <a:t>‹#›</a:t>
            </a:fld>
            <a:endParaRPr lang="en-IN"/>
          </a:p>
        </p:txBody>
      </p:sp>
    </p:spTree>
    <p:extLst>
      <p:ext uri="{BB962C8B-B14F-4D97-AF65-F5344CB8AC3E}">
        <p14:creationId xmlns:p14="http://schemas.microsoft.com/office/powerpoint/2010/main" val="128787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27A41-021A-4077-89FB-4ED01901CCE7}" type="datetimeFigureOut">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F2F557-3D6B-4DF9-9032-517EA08832D6}" type="slidenum">
              <a:rPr lang="en-IN" smtClean="0"/>
              <a:t>‹#›</a:t>
            </a:fld>
            <a:endParaRPr lang="en-IN"/>
          </a:p>
        </p:txBody>
      </p:sp>
    </p:spTree>
    <p:extLst>
      <p:ext uri="{BB962C8B-B14F-4D97-AF65-F5344CB8AC3E}">
        <p14:creationId xmlns:p14="http://schemas.microsoft.com/office/powerpoint/2010/main" val="399404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F27A41-021A-4077-89FB-4ED01901CCE7}"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F2F557-3D6B-4DF9-9032-517EA08832D6}" type="slidenum">
              <a:rPr lang="en-IN" smtClean="0"/>
              <a:t>‹#›</a:t>
            </a:fld>
            <a:endParaRPr lang="en-IN"/>
          </a:p>
        </p:txBody>
      </p:sp>
    </p:spTree>
    <p:extLst>
      <p:ext uri="{BB962C8B-B14F-4D97-AF65-F5344CB8AC3E}">
        <p14:creationId xmlns:p14="http://schemas.microsoft.com/office/powerpoint/2010/main" val="388330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F27A41-021A-4077-89FB-4ED01901CCE7}"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F2F557-3D6B-4DF9-9032-517EA08832D6}" type="slidenum">
              <a:rPr lang="en-IN" smtClean="0"/>
              <a:t>‹#›</a:t>
            </a:fld>
            <a:endParaRPr lang="en-IN"/>
          </a:p>
        </p:txBody>
      </p:sp>
    </p:spTree>
    <p:extLst>
      <p:ext uri="{BB962C8B-B14F-4D97-AF65-F5344CB8AC3E}">
        <p14:creationId xmlns:p14="http://schemas.microsoft.com/office/powerpoint/2010/main" val="65355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F27A41-021A-4077-89FB-4ED01901CCE7}" type="datetimeFigureOut">
              <a:rPr lang="en-IN" smtClean="0"/>
              <a:t>24-01-2022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BF2F557-3D6B-4DF9-9032-517EA08832D6}" type="slidenum">
              <a:rPr lang="en-IN" smtClean="0"/>
              <a:t>‹#›</a:t>
            </a:fld>
            <a:endParaRPr lang="en-IN"/>
          </a:p>
        </p:txBody>
      </p:sp>
    </p:spTree>
    <p:extLst>
      <p:ext uri="{BB962C8B-B14F-4D97-AF65-F5344CB8AC3E}">
        <p14:creationId xmlns:p14="http://schemas.microsoft.com/office/powerpoint/2010/main" val="118142691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descracker.com/"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A738-F1E1-4B26-9C4D-31227F8288AD}"/>
              </a:ext>
            </a:extLst>
          </p:cNvPr>
          <p:cNvSpPr>
            <a:spLocks noGrp="1"/>
          </p:cNvSpPr>
          <p:nvPr>
            <p:ph type="ctrTitle"/>
          </p:nvPr>
        </p:nvSpPr>
        <p:spPr>
          <a:xfrm>
            <a:off x="1867547" y="616999"/>
            <a:ext cx="9620159" cy="1278384"/>
          </a:xfrm>
        </p:spPr>
        <p:txBody>
          <a:bodyPr>
            <a:noAutofit/>
          </a:bodyPr>
          <a:lstStyle/>
          <a:p>
            <a:pPr algn="ctr"/>
            <a:r>
              <a:rPr lang="en-IN" sz="4500" b="1" u="sng" dirty="0"/>
              <a:t>MERGING AND REVERSING OF ARRAYS</a:t>
            </a:r>
          </a:p>
        </p:txBody>
      </p:sp>
      <p:sp>
        <p:nvSpPr>
          <p:cNvPr id="3" name="Subtitle 2">
            <a:extLst>
              <a:ext uri="{FF2B5EF4-FFF2-40B4-BE49-F238E27FC236}">
                <a16:creationId xmlns:a16="http://schemas.microsoft.com/office/drawing/2014/main" id="{41E6ABF6-AD98-410F-A6E0-676A4443F470}"/>
              </a:ext>
            </a:extLst>
          </p:cNvPr>
          <p:cNvSpPr>
            <a:spLocks noGrp="1"/>
          </p:cNvSpPr>
          <p:nvPr>
            <p:ph type="subTitle" idx="1"/>
          </p:nvPr>
        </p:nvSpPr>
        <p:spPr>
          <a:xfrm>
            <a:off x="2178264" y="2225017"/>
            <a:ext cx="8791575" cy="1012055"/>
          </a:xfrm>
        </p:spPr>
        <p:txBody>
          <a:bodyPr/>
          <a:lstStyle/>
          <a:p>
            <a:pPr algn="ctr"/>
            <a:r>
              <a:rPr lang="en-IN" dirty="0">
                <a:solidFill>
                  <a:schemeClr val="tx1">
                    <a:lumMod val="75000"/>
                  </a:schemeClr>
                </a:solidFill>
              </a:rPr>
              <a:t>DEPARTMENT OF ELECTRONIC AND COMMUNICATION</a:t>
            </a:r>
          </a:p>
          <a:p>
            <a:pPr algn="ctr"/>
            <a:r>
              <a:rPr lang="en-IN" dirty="0">
                <a:solidFill>
                  <a:schemeClr val="tx1">
                    <a:lumMod val="75000"/>
                  </a:schemeClr>
                </a:solidFill>
              </a:rPr>
              <a:t>INDIAN INSTITUTE OF INFORMATION TECHNOLOGY, ALLAHABAD</a:t>
            </a:r>
          </a:p>
          <a:p>
            <a:endParaRPr lang="en-IN" dirty="0">
              <a:solidFill>
                <a:schemeClr val="bg1">
                  <a:lumMod val="95000"/>
                  <a:lumOff val="5000"/>
                </a:schemeClr>
              </a:solidFill>
            </a:endParaRPr>
          </a:p>
        </p:txBody>
      </p:sp>
      <p:sp>
        <p:nvSpPr>
          <p:cNvPr id="4" name="TextBox 3">
            <a:extLst>
              <a:ext uri="{FF2B5EF4-FFF2-40B4-BE49-F238E27FC236}">
                <a16:creationId xmlns:a16="http://schemas.microsoft.com/office/drawing/2014/main" id="{57143186-5D65-4FA7-982E-F648203A143B}"/>
              </a:ext>
            </a:extLst>
          </p:cNvPr>
          <p:cNvSpPr txBox="1"/>
          <p:nvPr/>
        </p:nvSpPr>
        <p:spPr>
          <a:xfrm>
            <a:off x="2417962" y="3784004"/>
            <a:ext cx="5048158" cy="2062103"/>
          </a:xfrm>
          <a:prstGeom prst="rect">
            <a:avLst/>
          </a:prstGeom>
          <a:noFill/>
        </p:spPr>
        <p:txBody>
          <a:bodyPr wrap="square" rtlCol="0">
            <a:spAutoFit/>
          </a:bodyPr>
          <a:lstStyle/>
          <a:p>
            <a:r>
              <a:rPr lang="en-IN" sz="3200" u="sng" dirty="0"/>
              <a:t>Created by</a:t>
            </a:r>
            <a:r>
              <a:rPr lang="en-IN" sz="3200" dirty="0"/>
              <a:t> :                                                       </a:t>
            </a:r>
          </a:p>
          <a:p>
            <a:r>
              <a:rPr lang="en-IN" sz="2400" dirty="0"/>
              <a:t>SUDHA YADAV ( IEC2021075)</a:t>
            </a:r>
          </a:p>
          <a:p>
            <a:r>
              <a:rPr lang="en-IN" sz="2400" dirty="0"/>
              <a:t>SAHIL YADAV (IEC2021076)</a:t>
            </a:r>
          </a:p>
          <a:p>
            <a:r>
              <a:rPr lang="en-IN" sz="2400" dirty="0"/>
              <a:t>RIDDHI KEDIA (IEC2021077)</a:t>
            </a:r>
          </a:p>
          <a:p>
            <a:r>
              <a:rPr lang="en-IN" sz="2400" dirty="0"/>
              <a:t>SHIVAM KUMAR SINGH (IEC2021078)           </a:t>
            </a:r>
          </a:p>
        </p:txBody>
      </p:sp>
      <p:sp>
        <p:nvSpPr>
          <p:cNvPr id="5" name="TextBox 4">
            <a:extLst>
              <a:ext uri="{FF2B5EF4-FFF2-40B4-BE49-F238E27FC236}">
                <a16:creationId xmlns:a16="http://schemas.microsoft.com/office/drawing/2014/main" id="{37BE7E92-435B-4F60-82BD-FCDE50BAE117}"/>
              </a:ext>
            </a:extLst>
          </p:cNvPr>
          <p:cNvSpPr txBox="1"/>
          <p:nvPr/>
        </p:nvSpPr>
        <p:spPr>
          <a:xfrm>
            <a:off x="8306538" y="3668594"/>
            <a:ext cx="2663301" cy="892552"/>
          </a:xfrm>
          <a:prstGeom prst="rect">
            <a:avLst/>
          </a:prstGeom>
          <a:noFill/>
        </p:spPr>
        <p:txBody>
          <a:bodyPr wrap="square" rtlCol="0">
            <a:spAutoFit/>
          </a:bodyPr>
          <a:lstStyle/>
          <a:p>
            <a:r>
              <a:rPr lang="en-IN" sz="2800" u="sng" dirty="0"/>
              <a:t>Guided by</a:t>
            </a:r>
            <a:r>
              <a:rPr lang="en-IN" sz="2800" dirty="0"/>
              <a:t>:</a:t>
            </a:r>
          </a:p>
          <a:p>
            <a:r>
              <a:rPr lang="en-IN" sz="2400" dirty="0"/>
              <a:t>MD. MERAZ SIR</a:t>
            </a:r>
          </a:p>
        </p:txBody>
      </p:sp>
      <p:sp>
        <p:nvSpPr>
          <p:cNvPr id="6" name="TextBox 5">
            <a:extLst>
              <a:ext uri="{FF2B5EF4-FFF2-40B4-BE49-F238E27FC236}">
                <a16:creationId xmlns:a16="http://schemas.microsoft.com/office/drawing/2014/main" id="{F812A0CA-7540-40C7-8E08-9C328BFD17F9}"/>
              </a:ext>
            </a:extLst>
          </p:cNvPr>
          <p:cNvSpPr txBox="1"/>
          <p:nvPr/>
        </p:nvSpPr>
        <p:spPr>
          <a:xfrm>
            <a:off x="8416031" y="4962617"/>
            <a:ext cx="3338004" cy="1261884"/>
          </a:xfrm>
          <a:prstGeom prst="rect">
            <a:avLst/>
          </a:prstGeom>
          <a:noFill/>
        </p:spPr>
        <p:txBody>
          <a:bodyPr wrap="square" rtlCol="0">
            <a:spAutoFit/>
          </a:bodyPr>
          <a:lstStyle/>
          <a:p>
            <a:r>
              <a:rPr lang="en-IN" sz="2800" u="sng" dirty="0"/>
              <a:t>Professor</a:t>
            </a:r>
            <a:r>
              <a:rPr lang="en-IN" sz="2800" dirty="0"/>
              <a:t>:</a:t>
            </a:r>
          </a:p>
          <a:p>
            <a:r>
              <a:rPr lang="en-IN" sz="2400" dirty="0"/>
              <a:t>DR. MOHAMMED JAVED SIR</a:t>
            </a:r>
          </a:p>
        </p:txBody>
      </p:sp>
    </p:spTree>
    <p:extLst>
      <p:ext uri="{BB962C8B-B14F-4D97-AF65-F5344CB8AC3E}">
        <p14:creationId xmlns:p14="http://schemas.microsoft.com/office/powerpoint/2010/main" val="3570108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21D1-57B4-42A4-9444-FD0317FABBB9}"/>
              </a:ext>
            </a:extLst>
          </p:cNvPr>
          <p:cNvSpPr>
            <a:spLocks noGrp="1"/>
          </p:cNvSpPr>
          <p:nvPr>
            <p:ph type="title"/>
          </p:nvPr>
        </p:nvSpPr>
        <p:spPr>
          <a:xfrm>
            <a:off x="1141413" y="618518"/>
            <a:ext cx="9905998" cy="890686"/>
          </a:xfrm>
        </p:spPr>
        <p:txBody>
          <a:bodyPr/>
          <a:lstStyle/>
          <a:p>
            <a:r>
              <a:rPr lang="en-IN" b="1" dirty="0"/>
              <a:t>ACKNOWLEDGEMENT</a:t>
            </a:r>
          </a:p>
        </p:txBody>
      </p:sp>
      <p:sp>
        <p:nvSpPr>
          <p:cNvPr id="3" name="Content Placeholder 2">
            <a:extLst>
              <a:ext uri="{FF2B5EF4-FFF2-40B4-BE49-F238E27FC236}">
                <a16:creationId xmlns:a16="http://schemas.microsoft.com/office/drawing/2014/main" id="{0CCD0AA8-3124-4BCC-BFF1-BB5A4933827C}"/>
              </a:ext>
            </a:extLst>
          </p:cNvPr>
          <p:cNvSpPr>
            <a:spLocks noGrp="1"/>
          </p:cNvSpPr>
          <p:nvPr>
            <p:ph idx="1"/>
          </p:nvPr>
        </p:nvSpPr>
        <p:spPr>
          <a:xfrm>
            <a:off x="1141411" y="1876626"/>
            <a:ext cx="9905999" cy="2180470"/>
          </a:xfrm>
        </p:spPr>
        <p:txBody>
          <a:bodyPr/>
          <a:lstStyle/>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All the members of our team would like to express our special thanks to our respected Professor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Mohammed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Javed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Sir and our Teaching Assistant Mr. Md.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Meraz</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Sir and Ms.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Tejasvee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Bisen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Mam for giving us this learning opportunity through this assignment which helped us to get more familiar with the concepts of array.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TextBox 3">
            <a:extLst>
              <a:ext uri="{FF2B5EF4-FFF2-40B4-BE49-F238E27FC236}">
                <a16:creationId xmlns:a16="http://schemas.microsoft.com/office/drawing/2014/main" id="{9CEF6371-9826-44CA-92EA-ECB43AF506A3}"/>
              </a:ext>
            </a:extLst>
          </p:cNvPr>
          <p:cNvSpPr txBox="1"/>
          <p:nvPr/>
        </p:nvSpPr>
        <p:spPr>
          <a:xfrm>
            <a:off x="1242874" y="4305670"/>
            <a:ext cx="5566299" cy="646331"/>
          </a:xfrm>
          <a:prstGeom prst="rect">
            <a:avLst/>
          </a:prstGeom>
          <a:noFill/>
        </p:spPr>
        <p:txBody>
          <a:bodyPr wrap="square" rtlCol="0">
            <a:spAutoFit/>
          </a:bodyPr>
          <a:lstStyle/>
          <a:p>
            <a:r>
              <a:rPr lang="en-IN" sz="3600" b="1" dirty="0"/>
              <a:t>REFERENCES</a:t>
            </a:r>
          </a:p>
        </p:txBody>
      </p:sp>
      <p:sp>
        <p:nvSpPr>
          <p:cNvPr id="5" name="TextBox 4">
            <a:extLst>
              <a:ext uri="{FF2B5EF4-FFF2-40B4-BE49-F238E27FC236}">
                <a16:creationId xmlns:a16="http://schemas.microsoft.com/office/drawing/2014/main" id="{920FDFAE-00E9-4A7E-B70C-7E2BF2ACD0F1}"/>
              </a:ext>
            </a:extLst>
          </p:cNvPr>
          <p:cNvSpPr txBox="1"/>
          <p:nvPr/>
        </p:nvSpPr>
        <p:spPr>
          <a:xfrm>
            <a:off x="1384917" y="5051394"/>
            <a:ext cx="8105312" cy="863763"/>
          </a:xfrm>
          <a:prstGeom prst="rect">
            <a:avLst/>
          </a:prstGeom>
          <a:noFill/>
        </p:spPr>
        <p:txBody>
          <a:bodyPr wrap="square" rtlCol="0">
            <a:spAutoFit/>
          </a:bodyPr>
          <a:lstStyle/>
          <a:p>
            <a:pPr algn="ctr">
              <a:lnSpc>
                <a:spcPct val="8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80000"/>
              </a:lnSpc>
              <a:buFont typeface="Times New Roman" panose="02020603050405020304" pitchFamily="18" charset="0"/>
              <a:buChar char="-"/>
            </a:pP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https://www.geeksforgeeks.org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80000"/>
              </a:lnSpc>
              <a:spcAft>
                <a:spcPts val="800"/>
              </a:spcAft>
              <a:buFont typeface="Times New Roman" panose="02020603050405020304" pitchFamily="18" charset="0"/>
              <a:buChar char="-"/>
            </a:pP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https://www.codescracker.com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32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BDAC-F88F-462B-8AD6-AF2570CC66E4}"/>
              </a:ext>
            </a:extLst>
          </p:cNvPr>
          <p:cNvSpPr>
            <a:spLocks noGrp="1"/>
          </p:cNvSpPr>
          <p:nvPr>
            <p:ph type="title"/>
          </p:nvPr>
        </p:nvSpPr>
        <p:spPr/>
        <p:txBody>
          <a:bodyPr>
            <a:normAutofit/>
          </a:bodyPr>
          <a:lstStyle/>
          <a:p>
            <a:r>
              <a:rPr lang="en-IN" sz="6000" dirty="0"/>
              <a:t>CONTENTS :</a:t>
            </a:r>
          </a:p>
        </p:txBody>
      </p:sp>
      <p:sp>
        <p:nvSpPr>
          <p:cNvPr id="3" name="Content Placeholder 2">
            <a:extLst>
              <a:ext uri="{FF2B5EF4-FFF2-40B4-BE49-F238E27FC236}">
                <a16:creationId xmlns:a16="http://schemas.microsoft.com/office/drawing/2014/main" id="{C20AABFD-CBAF-467C-BC17-3234F7CB3FFF}"/>
              </a:ext>
            </a:extLst>
          </p:cNvPr>
          <p:cNvSpPr>
            <a:spLocks noGrp="1"/>
          </p:cNvSpPr>
          <p:nvPr>
            <p:ph idx="1"/>
          </p:nvPr>
        </p:nvSpPr>
        <p:spPr>
          <a:xfrm>
            <a:off x="1141412" y="2249486"/>
            <a:ext cx="9905999" cy="4098047"/>
          </a:xfrm>
        </p:spPr>
        <p:txBody>
          <a:bodyPr/>
          <a:lstStyle/>
          <a:p>
            <a:r>
              <a:rPr lang="en-IN" dirty="0"/>
              <a:t>INTRODUCTION</a:t>
            </a:r>
          </a:p>
          <a:p>
            <a:r>
              <a:rPr lang="en-IN" dirty="0"/>
              <a:t>PROBLEM STATEMENT</a:t>
            </a:r>
          </a:p>
          <a:p>
            <a:r>
              <a:rPr lang="en-IN" dirty="0"/>
              <a:t>ALGORITHM</a:t>
            </a:r>
          </a:p>
          <a:p>
            <a:r>
              <a:rPr lang="en-IN" dirty="0"/>
              <a:t>CODE</a:t>
            </a:r>
          </a:p>
          <a:p>
            <a:r>
              <a:rPr lang="en-IN" dirty="0"/>
              <a:t>CONCLUSION</a:t>
            </a:r>
          </a:p>
          <a:p>
            <a:r>
              <a:rPr lang="en-IN" dirty="0"/>
              <a:t>ACKNOWLEDGEMENT</a:t>
            </a:r>
          </a:p>
          <a:p>
            <a:r>
              <a:rPr lang="en-IN" dirty="0"/>
              <a:t>REFERENCES</a:t>
            </a:r>
          </a:p>
          <a:p>
            <a:endParaRPr lang="en-IN" dirty="0"/>
          </a:p>
          <a:p>
            <a:endParaRPr lang="en-IN" dirty="0"/>
          </a:p>
          <a:p>
            <a:endParaRPr lang="en-IN" dirty="0"/>
          </a:p>
        </p:txBody>
      </p:sp>
    </p:spTree>
    <p:extLst>
      <p:ext uri="{BB962C8B-B14F-4D97-AF65-F5344CB8AC3E}">
        <p14:creationId xmlns:p14="http://schemas.microsoft.com/office/powerpoint/2010/main" val="147551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A066-13E6-4AE6-AFFA-81F67583D6F9}"/>
              </a:ext>
            </a:extLst>
          </p:cNvPr>
          <p:cNvSpPr>
            <a:spLocks noGrp="1"/>
          </p:cNvSpPr>
          <p:nvPr>
            <p:ph type="title"/>
          </p:nvPr>
        </p:nvSpPr>
        <p:spPr/>
        <p:txBody>
          <a:bodyPr>
            <a:normAutofit/>
          </a:bodyPr>
          <a:lstStyle/>
          <a:p>
            <a:r>
              <a:rPr lang="en-IN" sz="6000" dirty="0"/>
              <a:t>INTRODUCTION</a:t>
            </a:r>
          </a:p>
        </p:txBody>
      </p:sp>
      <p:sp>
        <p:nvSpPr>
          <p:cNvPr id="3" name="Content Placeholder 2">
            <a:extLst>
              <a:ext uri="{FF2B5EF4-FFF2-40B4-BE49-F238E27FC236}">
                <a16:creationId xmlns:a16="http://schemas.microsoft.com/office/drawing/2014/main" id="{2CDF94BA-E580-4A54-AC45-7E7014158037}"/>
              </a:ext>
            </a:extLst>
          </p:cNvPr>
          <p:cNvSpPr>
            <a:spLocks noGrp="1"/>
          </p:cNvSpPr>
          <p:nvPr>
            <p:ph idx="1"/>
          </p:nvPr>
        </p:nvSpPr>
        <p:spPr>
          <a:xfrm>
            <a:off x="1141412" y="2249487"/>
            <a:ext cx="9905999" cy="4479787"/>
          </a:xfrm>
        </p:spPr>
        <p:txBody>
          <a:bodyPr>
            <a:normAutofit fontScale="92500" lnSpcReduction="20000"/>
          </a:bodyPr>
          <a:lstStyle/>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An array is defined as the collection of similar type of data items stored at continuous memory locations. It is the simplest data structure where each element can be randomly accessed by using its index number</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rPr>
              <a:t>Merging of two arrays means combining two arrays into one single array. Given two arrays, if a[] contains p elements and b[] contains q elements then the merging of these two arrays will produce a third array c[] which will contain (p+q) elements. The final merged array is formed by writing the elements of the first array and then writing the elements of the second array.</a:t>
            </a:r>
          </a:p>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rPr>
              <a:t> When the elements of the third array c[] are written in reverse order to its original format then the process is called to be reversing of the array. Sometimes this process is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required by programmers to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publish data in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reverse order, therefore it becomes quite useful.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15256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D323-71D4-4C82-994B-2405C39E5E31}"/>
              </a:ext>
            </a:extLst>
          </p:cNvPr>
          <p:cNvSpPr>
            <a:spLocks noGrp="1"/>
          </p:cNvSpPr>
          <p:nvPr>
            <p:ph type="title"/>
          </p:nvPr>
        </p:nvSpPr>
        <p:spPr>
          <a:xfrm>
            <a:off x="1143001" y="813827"/>
            <a:ext cx="9905998" cy="1478570"/>
          </a:xfrm>
        </p:spPr>
        <p:txBody>
          <a:bodyPr>
            <a:normAutofit/>
          </a:bodyPr>
          <a:lstStyle/>
          <a:p>
            <a:pPr algn="ctr"/>
            <a:r>
              <a:rPr lang="en-IN" sz="6000" dirty="0"/>
              <a:t>PROBLEM STATEMENT</a:t>
            </a:r>
          </a:p>
        </p:txBody>
      </p:sp>
      <p:pic>
        <p:nvPicPr>
          <p:cNvPr id="2058" name="Picture 10" descr="What to do while you are recovering at home during the pandemic - Learning  Thursdays">
            <a:extLst>
              <a:ext uri="{FF2B5EF4-FFF2-40B4-BE49-F238E27FC236}">
                <a16:creationId xmlns:a16="http://schemas.microsoft.com/office/drawing/2014/main" id="{B1B37231-57B3-453F-86F7-CA79FAE3D1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74625" y="2990057"/>
            <a:ext cx="3541712" cy="35417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A8A50D-DD42-4430-93D9-E4C5A56BCCD9}"/>
              </a:ext>
            </a:extLst>
          </p:cNvPr>
          <p:cNvSpPr txBox="1"/>
          <p:nvPr/>
        </p:nvSpPr>
        <p:spPr>
          <a:xfrm>
            <a:off x="877463" y="2990057"/>
            <a:ext cx="6555527" cy="2374689"/>
          </a:xfrm>
          <a:prstGeom prst="rect">
            <a:avLst/>
          </a:prstGeom>
          <a:noFill/>
        </p:spPr>
        <p:txBody>
          <a:bodyPr wrap="square" rtlCol="0">
            <a:spAutoFit/>
          </a:bodyPr>
          <a:lstStyle/>
          <a:p>
            <a:pPr algn="just">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Given two arrays a[] and b[], we are required to merge these two arrays into the third array c[] and </a:t>
            </a:r>
            <a:r>
              <a:rPr lang="en-IN" sz="2800" b="1" dirty="0">
                <a:latin typeface="Times New Roman" panose="02020603050405020304" pitchFamily="18" charset="0"/>
                <a:ea typeface="Calibri" panose="020F0502020204030204" pitchFamily="34" charset="0"/>
                <a:cs typeface="Times New Roman" panose="02020603050405020304" pitchFamily="18" charset="0"/>
              </a:rPr>
              <a:t>then </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reverse the third array c[] by using C programming language.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515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2089E-902B-4993-96C8-863F4467C3EF}"/>
              </a:ext>
            </a:extLst>
          </p:cNvPr>
          <p:cNvSpPr>
            <a:spLocks noGrp="1"/>
          </p:cNvSpPr>
          <p:nvPr>
            <p:ph type="title"/>
          </p:nvPr>
        </p:nvSpPr>
        <p:spPr>
          <a:xfrm>
            <a:off x="1292435" y="649073"/>
            <a:ext cx="3687937" cy="624356"/>
          </a:xfrm>
        </p:spPr>
        <p:txBody>
          <a:bodyPr>
            <a:noAutofit/>
          </a:bodyPr>
          <a:lstStyle/>
          <a:p>
            <a:r>
              <a:rPr lang="en-IN" sz="2500" b="1" dirty="0"/>
              <a:t>MERGING OF 2 ARRAYS</a:t>
            </a:r>
          </a:p>
        </p:txBody>
      </p:sp>
      <p:pic>
        <p:nvPicPr>
          <p:cNvPr id="1028" name="Picture 4" descr="Reverse An Array">
            <a:extLst>
              <a:ext uri="{FF2B5EF4-FFF2-40B4-BE49-F238E27FC236}">
                <a16:creationId xmlns:a16="http://schemas.microsoft.com/office/drawing/2014/main" id="{74D1AE06-EB81-4D45-9368-5F7BE24C9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3852" y="1397964"/>
            <a:ext cx="5714278" cy="3372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51E92B-F2B9-40A2-875C-59667251A5EC}"/>
              </a:ext>
            </a:extLst>
          </p:cNvPr>
          <p:cNvSpPr txBox="1"/>
          <p:nvPr/>
        </p:nvSpPr>
        <p:spPr>
          <a:xfrm>
            <a:off x="6096000" y="730418"/>
            <a:ext cx="3687937" cy="477054"/>
          </a:xfrm>
          <a:prstGeom prst="rect">
            <a:avLst/>
          </a:prstGeom>
          <a:noFill/>
        </p:spPr>
        <p:txBody>
          <a:bodyPr wrap="square" rtlCol="0">
            <a:spAutoFit/>
          </a:bodyPr>
          <a:lstStyle/>
          <a:p>
            <a:r>
              <a:rPr lang="en-IN" sz="2500" b="1" dirty="0"/>
              <a:t>REVERSING OF ARRAY</a:t>
            </a:r>
          </a:p>
        </p:txBody>
      </p:sp>
      <p:pic>
        <p:nvPicPr>
          <p:cNvPr id="5" name="Picture 2" descr="C Program To Merge Two Sorted Arrays - Studytonight">
            <a:extLst>
              <a:ext uri="{FF2B5EF4-FFF2-40B4-BE49-F238E27FC236}">
                <a16:creationId xmlns:a16="http://schemas.microsoft.com/office/drawing/2014/main" id="{2DCFE147-C7F2-4465-A53E-1794C127C0D7}"/>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21513"/>
          <a:stretch/>
        </p:blipFill>
        <p:spPr bwMode="auto">
          <a:xfrm>
            <a:off x="914399" y="1397963"/>
            <a:ext cx="4712193" cy="337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15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CB7F-A551-41EC-8097-3516E0457DD2}"/>
              </a:ext>
            </a:extLst>
          </p:cNvPr>
          <p:cNvSpPr>
            <a:spLocks noGrp="1"/>
          </p:cNvSpPr>
          <p:nvPr>
            <p:ph type="title"/>
          </p:nvPr>
        </p:nvSpPr>
        <p:spPr>
          <a:xfrm>
            <a:off x="1141413" y="618518"/>
            <a:ext cx="3332933" cy="917319"/>
          </a:xfrm>
        </p:spPr>
        <p:txBody>
          <a:bodyPr>
            <a:normAutofit fontScale="90000"/>
          </a:bodyPr>
          <a:lstStyle/>
          <a:p>
            <a:r>
              <a:rPr lang="en-IN" sz="4800" b="1" u="sng" dirty="0"/>
              <a:t>ALGORITHM</a:t>
            </a:r>
          </a:p>
        </p:txBody>
      </p:sp>
      <p:sp>
        <p:nvSpPr>
          <p:cNvPr id="3" name="Content Placeholder 2">
            <a:extLst>
              <a:ext uri="{FF2B5EF4-FFF2-40B4-BE49-F238E27FC236}">
                <a16:creationId xmlns:a16="http://schemas.microsoft.com/office/drawing/2014/main" id="{B0BAE248-AF3E-48C8-B572-0FC60B7446D7}"/>
              </a:ext>
            </a:extLst>
          </p:cNvPr>
          <p:cNvSpPr>
            <a:spLocks noGrp="1"/>
          </p:cNvSpPr>
          <p:nvPr>
            <p:ph idx="1"/>
          </p:nvPr>
        </p:nvSpPr>
        <p:spPr>
          <a:xfrm>
            <a:off x="1052637" y="1535837"/>
            <a:ext cx="9909174" cy="5078027"/>
          </a:xfrm>
        </p:spPr>
        <p:txBody>
          <a:bodyPr>
            <a:normAutofit/>
          </a:bodyPr>
          <a:lstStyle/>
          <a:p>
            <a:pPr algn="just">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First, we would include a header file named stdio.h so that the compiler gets to know about the keywords used to code the programme. Then after using the main function, we would declare the variables p, q, r and i using the int function.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After that, we would ask the user about the no. of elements (p) in first array which is basically the array size declaration process. Then the declaration of array is done by using int a[p]. Similarly for the second array the size would be q and array will be written as b[q] and the third array will be c[r], where r=p+q.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Times New Roman" panose="02020603050405020304" pitchFamily="18" charset="0"/>
                <a:ea typeface="Calibri" panose="020F0502020204030204" pitchFamily="34" charset="0"/>
              </a:rPr>
              <a:t>We will take inputs of array elements from the user by using scanf statements and this process of taking inputs will be done by using for loop. Inside the for loop, we will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be mentioning (initialization; condition; change). </a:t>
            </a:r>
            <a:endParaRPr lang="en-IN" sz="1800" dirty="0"/>
          </a:p>
        </p:txBody>
      </p:sp>
    </p:spTree>
    <p:extLst>
      <p:ext uri="{BB962C8B-B14F-4D97-AF65-F5344CB8AC3E}">
        <p14:creationId xmlns:p14="http://schemas.microsoft.com/office/powerpoint/2010/main" val="102248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FA3B1-1F92-46AD-A97F-FCA37F65B41C}"/>
              </a:ext>
            </a:extLst>
          </p:cNvPr>
          <p:cNvSpPr>
            <a:spLocks noGrp="1"/>
          </p:cNvSpPr>
          <p:nvPr>
            <p:ph idx="1"/>
          </p:nvPr>
        </p:nvSpPr>
        <p:spPr>
          <a:xfrm>
            <a:off x="1065320" y="949911"/>
            <a:ext cx="9428086" cy="5289571"/>
          </a:xfrm>
        </p:spPr>
        <p:txBody>
          <a:bodyPr>
            <a:normAutofit/>
          </a:bodyPr>
          <a:lstStyle/>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Now we start the for loop in which we assign i=0 as initialisation, i&lt;=p-1 as condition and i++ for increasing the value of i each time inside the loop. Scanf function will use %d as format specifier and address of a[i]. Similarly for the second array, the above mentioned process will be executed where, i&lt;=q-1 and &amp;b[i] will be used.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Now for finding the third array c[r], we will have to merge a[p] and b[q]. We will apply for loop by assigning i=0, with condition i&lt;=p-1 and by increasing i by 1 everytime. Then we equate c[i] = a[i]. Now again apply loop for i&lt;=q-1 and c[i+x] =b[i]. Now again applying loop for i=o and i&lt;=z-1 and increasing the value of i by 1 each time it is printing the elements of array c[r].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Now for finding the reverse of c[r] array, we will apply the for loop by assigning i=z-1 with condition i&gt;=0 and decreasing the value of i by 1 (i--) every time in the loop. Hence the array will be printed in reverse order. Therefore, by these steps we have completed our program which is now ready to compile and run.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457200" rtl="0" eaLnBrk="1" fontAlgn="auto" latinLnBrk="0" hangingPunct="1">
              <a:lnSpc>
                <a:spcPct val="107000"/>
              </a:lnSpc>
              <a:spcBef>
                <a:spcPts val="0"/>
              </a:spcBef>
              <a:spcAft>
                <a:spcPts val="800"/>
              </a:spcAft>
              <a:buClrTx/>
              <a:buSzTx/>
              <a:buFontTx/>
              <a:buNone/>
              <a:tabLst/>
              <a:defRPr/>
            </a:pPr>
            <a:endParaRPr kumimoji="0" lang="en-IN" sz="13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694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6316-0B86-46EC-972A-0C5F65E75C91}"/>
              </a:ext>
            </a:extLst>
          </p:cNvPr>
          <p:cNvSpPr>
            <a:spLocks noGrp="1"/>
          </p:cNvSpPr>
          <p:nvPr>
            <p:ph type="title"/>
          </p:nvPr>
        </p:nvSpPr>
        <p:spPr>
          <a:xfrm>
            <a:off x="1141413" y="618518"/>
            <a:ext cx="9905998" cy="571090"/>
          </a:xfrm>
        </p:spPr>
        <p:txBody>
          <a:bodyPr>
            <a:noAutofit/>
          </a:bodyPr>
          <a:lstStyle/>
          <a:p>
            <a:r>
              <a:rPr lang="en-IN" sz="4400" b="1" dirty="0"/>
              <a:t>CODE USED FOR PROGRAMMING</a:t>
            </a:r>
          </a:p>
        </p:txBody>
      </p:sp>
      <p:pic>
        <p:nvPicPr>
          <p:cNvPr id="9" name="Content Placeholder 8">
            <a:extLst>
              <a:ext uri="{FF2B5EF4-FFF2-40B4-BE49-F238E27FC236}">
                <a16:creationId xmlns:a16="http://schemas.microsoft.com/office/drawing/2014/main" id="{452379CF-D3D2-4FCC-8016-3F064F91EC03}"/>
              </a:ext>
            </a:extLst>
          </p:cNvPr>
          <p:cNvPicPr>
            <a:picLocks noGrp="1" noChangeAspect="1"/>
          </p:cNvPicPr>
          <p:nvPr>
            <p:ph idx="1"/>
          </p:nvPr>
        </p:nvPicPr>
        <p:blipFill rotWithShape="1">
          <a:blip r:embed="rId2"/>
          <a:srcRect l="20209" t="7097" r="49111" b="61184"/>
          <a:stretch/>
        </p:blipFill>
        <p:spPr bwMode="auto">
          <a:xfrm>
            <a:off x="829919" y="1865094"/>
            <a:ext cx="5610758" cy="3262934"/>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07235417-A048-4F3B-ACC0-D95107453CC2}"/>
              </a:ext>
            </a:extLst>
          </p:cNvPr>
          <p:cNvPicPr>
            <a:picLocks noChangeAspect="1"/>
          </p:cNvPicPr>
          <p:nvPr/>
        </p:nvPicPr>
        <p:blipFill rotWithShape="1">
          <a:blip r:embed="rId2"/>
          <a:srcRect l="19679" t="38806" r="47346" b="25544"/>
          <a:stretch/>
        </p:blipFill>
        <p:spPr bwMode="auto">
          <a:xfrm>
            <a:off x="6543834" y="1865094"/>
            <a:ext cx="5365620" cy="32629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3944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B039-EADA-468E-B3D8-ADDE38F31801}"/>
              </a:ext>
            </a:extLst>
          </p:cNvPr>
          <p:cNvSpPr>
            <a:spLocks noGrp="1"/>
          </p:cNvSpPr>
          <p:nvPr>
            <p:ph type="title"/>
          </p:nvPr>
        </p:nvSpPr>
        <p:spPr/>
        <p:txBody>
          <a:bodyPr>
            <a:normAutofit/>
          </a:bodyPr>
          <a:lstStyle/>
          <a:p>
            <a:r>
              <a:rPr lang="en-IN" sz="5400" b="1" dirty="0"/>
              <a:t>CONCLUSION</a:t>
            </a:r>
          </a:p>
        </p:txBody>
      </p:sp>
      <p:sp>
        <p:nvSpPr>
          <p:cNvPr id="3" name="Content Placeholder 2">
            <a:extLst>
              <a:ext uri="{FF2B5EF4-FFF2-40B4-BE49-F238E27FC236}">
                <a16:creationId xmlns:a16="http://schemas.microsoft.com/office/drawing/2014/main" id="{3B481DAC-B61B-4DA5-8194-D4692C8EF57E}"/>
              </a:ext>
            </a:extLst>
          </p:cNvPr>
          <p:cNvSpPr>
            <a:spLocks noGrp="1"/>
          </p:cNvSpPr>
          <p:nvPr>
            <p:ph idx="1"/>
          </p:nvPr>
        </p:nvSpPr>
        <p:spPr/>
        <p:txBody>
          <a:bodyPr/>
          <a:lstStyle/>
          <a:p>
            <a:pPr algn="just">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order to solve the given problem, we made a program to merge any two arrays. Size of arrays and their elements are being decided and entered by the user. There after we have used for loops to merge the two arrays into the third array, and then finally reverse the third array. As an output the merged array and the reversed array are printed on the output screen.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29305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336</TotalTime>
  <Words>879</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Tw Cen MT</vt:lpstr>
      <vt:lpstr>Circuit</vt:lpstr>
      <vt:lpstr>MERGING AND REVERSING OF ARRAYS</vt:lpstr>
      <vt:lpstr>CONTENTS :</vt:lpstr>
      <vt:lpstr>INTRODUCTION</vt:lpstr>
      <vt:lpstr>PROBLEM STATEMENT</vt:lpstr>
      <vt:lpstr>MERGING OF 2 ARRAYS</vt:lpstr>
      <vt:lpstr>ALGORITHM</vt:lpstr>
      <vt:lpstr>PowerPoint Presentation</vt:lpstr>
      <vt:lpstr>CODE USED FOR PROGRAMMING</vt:lpstr>
      <vt:lpstr>CONCLUSION</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MERGING AND REVERSING OF ARRAYS</dc:title>
  <dc:creator>RIDDHI KEDIA</dc:creator>
  <cp:lastModifiedBy>RIDDHI KEDIA</cp:lastModifiedBy>
  <cp:revision>6</cp:revision>
  <dcterms:created xsi:type="dcterms:W3CDTF">2022-01-23T05:35:04Z</dcterms:created>
  <dcterms:modified xsi:type="dcterms:W3CDTF">2022-01-24T18:49:04Z</dcterms:modified>
</cp:coreProperties>
</file>