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76" r:id="rId5"/>
    <p:sldId id="277" r:id="rId6"/>
    <p:sldId id="278" r:id="rId7"/>
    <p:sldId id="268" r:id="rId8"/>
    <p:sldId id="279" r:id="rId9"/>
    <p:sldId id="280" r:id="rId10"/>
    <p:sldId id="281" r:id="rId11"/>
    <p:sldId id="282" r:id="rId12"/>
    <p:sldId id="283" r:id="rId13"/>
    <p:sldId id="284" r:id="rId14"/>
    <p:sldId id="285"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B1FF95C-299C-4D21-BC32-C9988E124794}">
          <p14:sldIdLst>
            <p14:sldId id="276"/>
            <p14:sldId id="277"/>
            <p14:sldId id="278"/>
            <p14:sldId id="268"/>
            <p14:sldId id="279"/>
            <p14:sldId id="280"/>
            <p14:sldId id="281"/>
            <p14:sldId id="282"/>
            <p14:sldId id="283"/>
            <p14:sldId id="284"/>
            <p14:sldId id="285"/>
          </p14:sldIdLst>
        </p14:section>
      </p14:sectionLst>
    </p:ex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888"/>
    <a:srgbClr val="024248"/>
    <a:srgbClr val="04070F"/>
    <a:srgbClr val="394404"/>
    <a:srgbClr val="5F6F0F"/>
    <a:srgbClr val="718412"/>
    <a:srgbClr val="65741A"/>
    <a:srgbClr val="70811D"/>
    <a:srgbClr val="7B8D1F"/>
    <a:srgbClr val="8397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50" autoAdjust="0"/>
  </p:normalViewPr>
  <p:slideViewPr>
    <p:cSldViewPr>
      <p:cViewPr varScale="1">
        <p:scale>
          <a:sx n="86" d="100"/>
          <a:sy n="86" d="100"/>
        </p:scale>
        <p:origin x="562" y="6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2/3/2022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2/3/2022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2/3/2022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2/3/2022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2/3/2022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2/3/2022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2/3/2022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2/3/2022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2/3/2022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2/3/2022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2/3/2022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2/3/2022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2/3/2022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2/3/2022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odescracker.com/" TargetMode="External"/><Relationship Id="rId2" Type="http://schemas.openxmlformats.org/officeDocument/2006/relationships/hyperlink" Target="https://www.geeksforgeeks.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6D069-E8E8-4747-8E81-B1FC36602B96}"/>
              </a:ext>
            </a:extLst>
          </p:cNvPr>
          <p:cNvSpPr>
            <a:spLocks noGrp="1"/>
          </p:cNvSpPr>
          <p:nvPr>
            <p:ph type="ctrTitle"/>
          </p:nvPr>
        </p:nvSpPr>
        <p:spPr>
          <a:xfrm>
            <a:off x="1269876" y="44624"/>
            <a:ext cx="9090625" cy="2571576"/>
          </a:xfrm>
        </p:spPr>
        <p:txBody>
          <a:bodyPr>
            <a:noAutofit/>
          </a:bodyPr>
          <a:lstStyle/>
          <a:p>
            <a:pPr algn="ctr"/>
            <a:r>
              <a:rPr lang="en-IN" sz="4800" dirty="0">
                <a:effectLst/>
                <a:latin typeface="Times New Roman" panose="02020603050405020304" pitchFamily="18" charset="0"/>
                <a:ea typeface="Calibri" panose="020F0502020204030204" pitchFamily="34" charset="0"/>
                <a:cs typeface="Times New Roman" panose="02020603050405020304" pitchFamily="18" charset="0"/>
              </a:rPr>
              <a:t>Creating Structures for Storing Employee Information</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endParaRPr lang="en-IN" sz="6600" dirty="0"/>
          </a:p>
        </p:txBody>
      </p:sp>
      <p:sp>
        <p:nvSpPr>
          <p:cNvPr id="3" name="Subtitle 2">
            <a:extLst>
              <a:ext uri="{FF2B5EF4-FFF2-40B4-BE49-F238E27FC236}">
                <a16:creationId xmlns:a16="http://schemas.microsoft.com/office/drawing/2014/main" id="{9BE87035-702A-43B3-B431-F8157E883D9F}"/>
              </a:ext>
            </a:extLst>
          </p:cNvPr>
          <p:cNvSpPr>
            <a:spLocks noGrp="1"/>
          </p:cNvSpPr>
          <p:nvPr>
            <p:ph type="subTitle" idx="1"/>
          </p:nvPr>
        </p:nvSpPr>
        <p:spPr>
          <a:xfrm>
            <a:off x="1053854" y="3245108"/>
            <a:ext cx="6624736" cy="2736304"/>
          </a:xfrm>
        </p:spPr>
        <p:txBody>
          <a:bodyPr/>
          <a:lstStyle/>
          <a:p>
            <a:r>
              <a:rPr lang="en-IN" sz="3600" u="sng" dirty="0">
                <a:solidFill>
                  <a:schemeClr val="tx1"/>
                </a:solidFill>
              </a:rPr>
              <a:t>Created by</a:t>
            </a:r>
            <a:r>
              <a:rPr lang="en-IN" sz="3600" dirty="0">
                <a:solidFill>
                  <a:schemeClr val="tx1"/>
                </a:solidFill>
              </a:rPr>
              <a:t> :                                                       </a:t>
            </a:r>
          </a:p>
          <a:p>
            <a:r>
              <a:rPr lang="en-IN" sz="2800" dirty="0"/>
              <a:t>SUDHA YADAV ( IEC2021075)</a:t>
            </a:r>
          </a:p>
          <a:p>
            <a:r>
              <a:rPr lang="en-IN" sz="2800" dirty="0"/>
              <a:t>SAHIL YADAV (IEC2021076)</a:t>
            </a:r>
          </a:p>
          <a:p>
            <a:r>
              <a:rPr lang="en-IN" sz="2800" dirty="0"/>
              <a:t>RIDDHI KEDIA (IEC2021077)</a:t>
            </a:r>
          </a:p>
          <a:p>
            <a:r>
              <a:rPr lang="en-IN" sz="2800" dirty="0"/>
              <a:t>SHIVAM KUMAR SINGH (IEC2021078)           </a:t>
            </a:r>
          </a:p>
          <a:p>
            <a:endParaRPr lang="en-IN" dirty="0"/>
          </a:p>
        </p:txBody>
      </p:sp>
      <p:sp>
        <p:nvSpPr>
          <p:cNvPr id="4" name="TextBox 3">
            <a:extLst>
              <a:ext uri="{FF2B5EF4-FFF2-40B4-BE49-F238E27FC236}">
                <a16:creationId xmlns:a16="http://schemas.microsoft.com/office/drawing/2014/main" id="{C7CC30EB-DDE5-494B-9AE0-7CD3D1783BF5}"/>
              </a:ext>
            </a:extLst>
          </p:cNvPr>
          <p:cNvSpPr txBox="1"/>
          <p:nvPr/>
        </p:nvSpPr>
        <p:spPr>
          <a:xfrm>
            <a:off x="1828324" y="1772816"/>
            <a:ext cx="9306647" cy="830997"/>
          </a:xfrm>
          <a:prstGeom prst="rect">
            <a:avLst/>
          </a:prstGeom>
          <a:noFill/>
        </p:spPr>
        <p:txBody>
          <a:bodyPr wrap="square" rtlCol="0">
            <a:spAutoFit/>
          </a:bodyPr>
          <a:lstStyle/>
          <a:p>
            <a:pPr algn="ctr"/>
            <a:r>
              <a:rPr lang="en-IN" sz="2400">
                <a:solidFill>
                  <a:schemeClr val="tx1">
                    <a:lumMod val="75000"/>
                  </a:schemeClr>
                </a:solidFill>
              </a:rPr>
              <a:t>DEPARTMENT OF ELECTRONIC AND COMMUNICATION</a:t>
            </a:r>
          </a:p>
          <a:p>
            <a:pPr algn="ctr"/>
            <a:r>
              <a:rPr lang="en-IN" sz="2400">
                <a:solidFill>
                  <a:schemeClr val="tx1">
                    <a:lumMod val="75000"/>
                  </a:schemeClr>
                </a:solidFill>
              </a:rPr>
              <a:t>INDIAN INSTITUTE OF INFORMATION TECHNOLOGY, ALLAHABAD</a:t>
            </a:r>
            <a:endParaRPr lang="en-IN" sz="2400" dirty="0">
              <a:solidFill>
                <a:schemeClr val="tx1">
                  <a:lumMod val="75000"/>
                </a:schemeClr>
              </a:solidFill>
            </a:endParaRPr>
          </a:p>
        </p:txBody>
      </p:sp>
      <p:sp>
        <p:nvSpPr>
          <p:cNvPr id="5" name="TextBox 4">
            <a:extLst>
              <a:ext uri="{FF2B5EF4-FFF2-40B4-BE49-F238E27FC236}">
                <a16:creationId xmlns:a16="http://schemas.microsoft.com/office/drawing/2014/main" id="{88561046-D539-45A0-936B-688B1F9B0884}"/>
              </a:ext>
            </a:extLst>
          </p:cNvPr>
          <p:cNvSpPr txBox="1"/>
          <p:nvPr/>
        </p:nvSpPr>
        <p:spPr>
          <a:xfrm>
            <a:off x="7750596" y="2779187"/>
            <a:ext cx="2952328" cy="1015663"/>
          </a:xfrm>
          <a:prstGeom prst="rect">
            <a:avLst/>
          </a:prstGeom>
          <a:noFill/>
        </p:spPr>
        <p:txBody>
          <a:bodyPr wrap="square" rtlCol="0">
            <a:spAutoFit/>
          </a:bodyPr>
          <a:lstStyle/>
          <a:p>
            <a:r>
              <a:rPr lang="en-IN" sz="3200" u="sng" dirty="0"/>
              <a:t>Guided by</a:t>
            </a:r>
            <a:r>
              <a:rPr lang="en-IN" sz="3200" dirty="0"/>
              <a:t>:</a:t>
            </a:r>
          </a:p>
          <a:p>
            <a:r>
              <a:rPr lang="en-IN" sz="2800" cap="all" spc="200" dirty="0">
                <a:solidFill>
                  <a:schemeClr val="accent1"/>
                </a:solidFill>
              </a:rPr>
              <a:t>MD. MERAZ SIR</a:t>
            </a:r>
          </a:p>
        </p:txBody>
      </p:sp>
      <p:sp>
        <p:nvSpPr>
          <p:cNvPr id="6" name="TextBox 5">
            <a:extLst>
              <a:ext uri="{FF2B5EF4-FFF2-40B4-BE49-F238E27FC236}">
                <a16:creationId xmlns:a16="http://schemas.microsoft.com/office/drawing/2014/main" id="{BF9A1966-97DB-4D9F-BA70-6D9C5F54825C}"/>
              </a:ext>
            </a:extLst>
          </p:cNvPr>
          <p:cNvSpPr txBox="1"/>
          <p:nvPr/>
        </p:nvSpPr>
        <p:spPr>
          <a:xfrm>
            <a:off x="7822603" y="4005437"/>
            <a:ext cx="3312368" cy="1446550"/>
          </a:xfrm>
          <a:prstGeom prst="rect">
            <a:avLst/>
          </a:prstGeom>
          <a:noFill/>
        </p:spPr>
        <p:txBody>
          <a:bodyPr wrap="square" rtlCol="0">
            <a:spAutoFit/>
          </a:bodyPr>
          <a:lstStyle/>
          <a:p>
            <a:r>
              <a:rPr lang="en-IN" sz="3200" u="sng" dirty="0"/>
              <a:t>Professor</a:t>
            </a:r>
            <a:r>
              <a:rPr lang="en-IN" sz="3200" dirty="0"/>
              <a:t>:</a:t>
            </a:r>
          </a:p>
          <a:p>
            <a:r>
              <a:rPr lang="en-IN" sz="2800" cap="all" spc="200" dirty="0">
                <a:solidFill>
                  <a:schemeClr val="accent1"/>
                </a:solidFill>
              </a:rPr>
              <a:t>DR. MOHAMMED JAVED SIR</a:t>
            </a:r>
          </a:p>
        </p:txBody>
      </p:sp>
      <p:sp>
        <p:nvSpPr>
          <p:cNvPr id="7" name="TextBox 6">
            <a:extLst>
              <a:ext uri="{FF2B5EF4-FFF2-40B4-BE49-F238E27FC236}">
                <a16:creationId xmlns:a16="http://schemas.microsoft.com/office/drawing/2014/main" id="{3CC9960E-0DA6-4182-A7DB-D5A6FB71C37C}"/>
              </a:ext>
            </a:extLst>
          </p:cNvPr>
          <p:cNvSpPr txBox="1"/>
          <p:nvPr/>
        </p:nvSpPr>
        <p:spPr>
          <a:xfrm>
            <a:off x="4879084" y="2669044"/>
            <a:ext cx="1872208" cy="523220"/>
          </a:xfrm>
          <a:prstGeom prst="rect">
            <a:avLst/>
          </a:prstGeom>
          <a:noFill/>
        </p:spPr>
        <p:txBody>
          <a:bodyPr wrap="square" rtlCol="0">
            <a:spAutoFit/>
          </a:bodyPr>
          <a:lstStyle/>
          <a:p>
            <a:r>
              <a:rPr lang="en-IN" sz="2800" dirty="0"/>
              <a:t>GROUP-19</a:t>
            </a:r>
          </a:p>
        </p:txBody>
      </p:sp>
    </p:spTree>
    <p:extLst>
      <p:ext uri="{BB962C8B-B14F-4D97-AF65-F5344CB8AC3E}">
        <p14:creationId xmlns:p14="http://schemas.microsoft.com/office/powerpoint/2010/main" val="803554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8CFDC-6377-4200-89C8-66AC7C935CAC}"/>
              </a:ext>
            </a:extLst>
          </p:cNvPr>
          <p:cNvSpPr>
            <a:spLocks noGrp="1"/>
          </p:cNvSpPr>
          <p:nvPr>
            <p:ph type="title"/>
          </p:nvPr>
        </p:nvSpPr>
        <p:spPr>
          <a:xfrm>
            <a:off x="1218883" y="274637"/>
            <a:ext cx="10360501" cy="922115"/>
          </a:xfrm>
        </p:spPr>
        <p:txBody>
          <a:bodyPr>
            <a:normAutofit/>
          </a:bodyPr>
          <a:lstStyle/>
          <a:p>
            <a:r>
              <a:rPr lang="en-IN" sz="5400" dirty="0">
                <a:latin typeface="Tw Cen MT" panose="020B0602020104020603" pitchFamily="34" charset="0"/>
              </a:rPr>
              <a:t>ACKNOWLEDGEMENT</a:t>
            </a:r>
          </a:p>
        </p:txBody>
      </p:sp>
      <p:sp>
        <p:nvSpPr>
          <p:cNvPr id="3" name="Content Placeholder 2">
            <a:extLst>
              <a:ext uri="{FF2B5EF4-FFF2-40B4-BE49-F238E27FC236}">
                <a16:creationId xmlns:a16="http://schemas.microsoft.com/office/drawing/2014/main" id="{CC568471-002A-4286-A827-4395F6AC46B9}"/>
              </a:ext>
            </a:extLst>
          </p:cNvPr>
          <p:cNvSpPr>
            <a:spLocks noGrp="1"/>
          </p:cNvSpPr>
          <p:nvPr>
            <p:ph idx="1"/>
          </p:nvPr>
        </p:nvSpPr>
        <p:spPr>
          <a:xfrm>
            <a:off x="1218883" y="1701797"/>
            <a:ext cx="10360501" cy="1943227"/>
          </a:xfrm>
        </p:spPr>
        <p:txBody>
          <a:bodyPr>
            <a:normAutofit lnSpcReduction="10000"/>
          </a:bodyPr>
          <a:lstStyle/>
          <a:p>
            <a:pPr marL="0" indent="0">
              <a:buNone/>
            </a:pPr>
            <a:r>
              <a:rPr lang="en-IN" sz="2800" dirty="0">
                <a:effectLst/>
                <a:latin typeface="Times New Roman" panose="02020603050405020304" pitchFamily="18" charset="0"/>
                <a:ea typeface="Calibri" panose="020F0502020204030204" pitchFamily="34" charset="0"/>
              </a:rPr>
              <a:t>All the members of our team would like to express our special thanks to our respected Professor </a:t>
            </a:r>
            <a:r>
              <a:rPr lang="en-IN" sz="2800" dirty="0" err="1">
                <a:effectLst/>
                <a:latin typeface="Times New Roman" panose="02020603050405020304" pitchFamily="18" charset="0"/>
                <a:ea typeface="Calibri" panose="020F0502020204030204" pitchFamily="34" charset="0"/>
              </a:rPr>
              <a:t>Dr.</a:t>
            </a:r>
            <a:r>
              <a:rPr lang="en-IN" sz="2800" dirty="0">
                <a:effectLst/>
                <a:latin typeface="Times New Roman" panose="02020603050405020304" pitchFamily="18" charset="0"/>
                <a:ea typeface="Calibri" panose="020F0502020204030204" pitchFamily="34" charset="0"/>
              </a:rPr>
              <a:t> Mohammed </a:t>
            </a:r>
            <a:r>
              <a:rPr lang="en-IN" sz="2800" dirty="0" err="1">
                <a:effectLst/>
                <a:latin typeface="Times New Roman" panose="02020603050405020304" pitchFamily="18" charset="0"/>
                <a:ea typeface="Calibri" panose="020F0502020204030204" pitchFamily="34" charset="0"/>
              </a:rPr>
              <a:t>Javed</a:t>
            </a:r>
            <a:r>
              <a:rPr lang="en-IN" sz="2800" dirty="0">
                <a:effectLst/>
                <a:latin typeface="Times New Roman" panose="02020603050405020304" pitchFamily="18" charset="0"/>
                <a:ea typeface="Calibri" panose="020F0502020204030204" pitchFamily="34" charset="0"/>
              </a:rPr>
              <a:t> Sir and our Teaching Assistant Mr. Md. </a:t>
            </a:r>
            <a:r>
              <a:rPr lang="en-IN" sz="2800" dirty="0" err="1">
                <a:effectLst/>
                <a:latin typeface="Times New Roman" panose="02020603050405020304" pitchFamily="18" charset="0"/>
                <a:ea typeface="Calibri" panose="020F0502020204030204" pitchFamily="34" charset="0"/>
              </a:rPr>
              <a:t>Meraz</a:t>
            </a:r>
            <a:r>
              <a:rPr lang="en-IN" sz="2800" dirty="0">
                <a:effectLst/>
                <a:latin typeface="Times New Roman" panose="02020603050405020304" pitchFamily="18" charset="0"/>
                <a:ea typeface="Calibri" panose="020F0502020204030204" pitchFamily="34" charset="0"/>
              </a:rPr>
              <a:t> Sir and </a:t>
            </a:r>
            <a:r>
              <a:rPr lang="en-IN" sz="2800" dirty="0" err="1">
                <a:effectLst/>
                <a:latin typeface="Times New Roman" panose="02020603050405020304" pitchFamily="18" charset="0"/>
                <a:ea typeface="Calibri" panose="020F0502020204030204" pitchFamily="34" charset="0"/>
              </a:rPr>
              <a:t>Tejasvee</a:t>
            </a:r>
            <a:r>
              <a:rPr lang="en-IN" sz="2800" dirty="0">
                <a:effectLst/>
                <a:latin typeface="Times New Roman" panose="02020603050405020304" pitchFamily="18" charset="0"/>
                <a:ea typeface="Calibri" panose="020F0502020204030204" pitchFamily="34" charset="0"/>
              </a:rPr>
              <a:t> </a:t>
            </a:r>
            <a:r>
              <a:rPr lang="en-IN" sz="2800" dirty="0" err="1">
                <a:effectLst/>
                <a:latin typeface="Times New Roman" panose="02020603050405020304" pitchFamily="18" charset="0"/>
                <a:ea typeface="Calibri" panose="020F0502020204030204" pitchFamily="34" charset="0"/>
              </a:rPr>
              <a:t>Bisen</a:t>
            </a:r>
            <a:r>
              <a:rPr lang="en-IN" sz="2800" dirty="0">
                <a:effectLst/>
                <a:latin typeface="Times New Roman" panose="02020603050405020304" pitchFamily="18" charset="0"/>
                <a:ea typeface="Calibri" panose="020F0502020204030204" pitchFamily="34" charset="0"/>
              </a:rPr>
              <a:t> Mam for giving us this learning opportunity through this assignment which helped us to get more familiar with the concepts of structures.</a:t>
            </a:r>
            <a:endParaRPr lang="en-IN" dirty="0"/>
          </a:p>
        </p:txBody>
      </p:sp>
      <p:sp>
        <p:nvSpPr>
          <p:cNvPr id="4" name="TextBox 3">
            <a:extLst>
              <a:ext uri="{FF2B5EF4-FFF2-40B4-BE49-F238E27FC236}">
                <a16:creationId xmlns:a16="http://schemas.microsoft.com/office/drawing/2014/main" id="{E2B6B570-C590-4916-9DB2-67E0CA026FDD}"/>
              </a:ext>
            </a:extLst>
          </p:cNvPr>
          <p:cNvSpPr txBox="1"/>
          <p:nvPr/>
        </p:nvSpPr>
        <p:spPr>
          <a:xfrm>
            <a:off x="1413892" y="3677873"/>
            <a:ext cx="3672408" cy="923330"/>
          </a:xfrm>
          <a:prstGeom prst="rect">
            <a:avLst/>
          </a:prstGeom>
          <a:noFill/>
        </p:spPr>
        <p:txBody>
          <a:bodyPr wrap="square" rtlCol="0">
            <a:spAutoFit/>
          </a:bodyPr>
          <a:lstStyle/>
          <a:p>
            <a:r>
              <a:rPr lang="en-IN" sz="5400" dirty="0">
                <a:latin typeface="Tw Cen MT" panose="020B0602020104020603" pitchFamily="34" charset="0"/>
                <a:ea typeface="+mj-ea"/>
                <a:cs typeface="+mj-cs"/>
              </a:rPr>
              <a:t>REFERENCES</a:t>
            </a:r>
          </a:p>
        </p:txBody>
      </p:sp>
      <p:sp>
        <p:nvSpPr>
          <p:cNvPr id="6" name="TextBox 5">
            <a:extLst>
              <a:ext uri="{FF2B5EF4-FFF2-40B4-BE49-F238E27FC236}">
                <a16:creationId xmlns:a16="http://schemas.microsoft.com/office/drawing/2014/main" id="{0387496F-BDF1-4A5A-8910-BA1C98E6E53E}"/>
              </a:ext>
            </a:extLst>
          </p:cNvPr>
          <p:cNvSpPr txBox="1"/>
          <p:nvPr/>
        </p:nvSpPr>
        <p:spPr>
          <a:xfrm>
            <a:off x="1773932" y="4941168"/>
            <a:ext cx="3816424" cy="595676"/>
          </a:xfrm>
          <a:prstGeom prst="rect">
            <a:avLst/>
          </a:prstGeom>
          <a:noFill/>
        </p:spPr>
        <p:txBody>
          <a:bodyPr wrap="square" rtlCol="0">
            <a:spAutoFit/>
          </a:bodyPr>
          <a:lstStyle/>
          <a:p>
            <a:pPr marL="342900" lvl="0" indent="-342900" algn="just">
              <a:lnSpc>
                <a:spcPct val="80000"/>
              </a:lnSpc>
              <a:buFont typeface="Times New Roman" panose="02020603050405020304" pitchFamily="18" charset="0"/>
              <a:buChar char="-"/>
            </a:pPr>
            <a:r>
              <a:rPr lang="en-IN" sz="1800" u="sng">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https://www.geeksforgeeks.org</a:t>
            </a:r>
            <a:r>
              <a:rPr lang="en-IN" sz="18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Times New Roman" panose="02020603050405020304" pitchFamily="18" charset="0"/>
              <a:buChar char="-"/>
            </a:pPr>
            <a:r>
              <a:rPr lang="en-IN" sz="1800" u="sng">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https://www.codescracker.com</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2762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226F-31DD-49BC-94A3-CA5D401E9160}"/>
              </a:ext>
            </a:extLst>
          </p:cNvPr>
          <p:cNvSpPr>
            <a:spLocks noGrp="1"/>
          </p:cNvSpPr>
          <p:nvPr>
            <p:ph type="title"/>
          </p:nvPr>
        </p:nvSpPr>
        <p:spPr>
          <a:xfrm>
            <a:off x="1413892" y="2708920"/>
            <a:ext cx="10360501" cy="1223963"/>
          </a:xfrm>
        </p:spPr>
        <p:txBody>
          <a:bodyPr>
            <a:normAutofit fontScale="90000"/>
          </a:bodyPr>
          <a:lstStyle/>
          <a:p>
            <a:r>
              <a:rPr lang="en-IN" sz="8800" dirty="0">
                <a:latin typeface="Algerian" panose="04020705040A02060702" pitchFamily="82" charset="0"/>
              </a:rPr>
              <a:t>THANK YOU……</a:t>
            </a:r>
          </a:p>
        </p:txBody>
      </p:sp>
    </p:spTree>
    <p:extLst>
      <p:ext uri="{BB962C8B-B14F-4D97-AF65-F5344CB8AC3E}">
        <p14:creationId xmlns:p14="http://schemas.microsoft.com/office/powerpoint/2010/main" val="1219679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973B-5187-4839-8BE2-5675AB6AAA24}"/>
              </a:ext>
            </a:extLst>
          </p:cNvPr>
          <p:cNvSpPr>
            <a:spLocks noGrp="1"/>
          </p:cNvSpPr>
          <p:nvPr>
            <p:ph type="title"/>
          </p:nvPr>
        </p:nvSpPr>
        <p:spPr/>
        <p:txBody>
          <a:bodyPr>
            <a:normAutofit/>
          </a:bodyPr>
          <a:lstStyle/>
          <a:p>
            <a:r>
              <a:rPr lang="en-IN" sz="6600" dirty="0">
                <a:latin typeface="Tw Cen MT" panose="020B0602020104020603" pitchFamily="34" charset="0"/>
              </a:rPr>
              <a:t>CONTENTS </a:t>
            </a:r>
          </a:p>
        </p:txBody>
      </p:sp>
      <p:sp>
        <p:nvSpPr>
          <p:cNvPr id="3" name="Content Placeholder 2">
            <a:extLst>
              <a:ext uri="{FF2B5EF4-FFF2-40B4-BE49-F238E27FC236}">
                <a16:creationId xmlns:a16="http://schemas.microsoft.com/office/drawing/2014/main" id="{C56B09F5-F0FD-4305-B1C2-97D1DEF5232B}"/>
              </a:ext>
            </a:extLst>
          </p:cNvPr>
          <p:cNvSpPr>
            <a:spLocks noGrp="1"/>
          </p:cNvSpPr>
          <p:nvPr>
            <p:ph idx="1"/>
          </p:nvPr>
        </p:nvSpPr>
        <p:spPr/>
        <p:txBody>
          <a:bodyPr/>
          <a:lstStyle/>
          <a:p>
            <a:r>
              <a:rPr lang="en-IN" dirty="0"/>
              <a:t>INTRODUCTION</a:t>
            </a:r>
          </a:p>
          <a:p>
            <a:r>
              <a:rPr lang="en-IN" dirty="0"/>
              <a:t>PROBLEM STATEMENT</a:t>
            </a:r>
          </a:p>
          <a:p>
            <a:r>
              <a:rPr lang="en-IN" dirty="0"/>
              <a:t>ALGORITHM</a:t>
            </a:r>
          </a:p>
          <a:p>
            <a:r>
              <a:rPr lang="en-IN" dirty="0"/>
              <a:t>CODE</a:t>
            </a:r>
          </a:p>
          <a:p>
            <a:r>
              <a:rPr lang="en-IN" dirty="0"/>
              <a:t>CONCLUSION</a:t>
            </a:r>
          </a:p>
          <a:p>
            <a:r>
              <a:rPr lang="en-IN" dirty="0"/>
              <a:t>ACKNOWLEDGEMENT</a:t>
            </a:r>
          </a:p>
          <a:p>
            <a:r>
              <a:rPr lang="en-IN" dirty="0"/>
              <a:t>REFERENCES</a:t>
            </a:r>
          </a:p>
          <a:p>
            <a:endParaRPr lang="en-IN" dirty="0"/>
          </a:p>
        </p:txBody>
      </p:sp>
    </p:spTree>
    <p:extLst>
      <p:ext uri="{BB962C8B-B14F-4D97-AF65-F5344CB8AC3E}">
        <p14:creationId xmlns:p14="http://schemas.microsoft.com/office/powerpoint/2010/main" val="2843391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8E93-1D47-42C0-AE7C-9DF230A1C51B}"/>
              </a:ext>
            </a:extLst>
          </p:cNvPr>
          <p:cNvSpPr>
            <a:spLocks noGrp="1"/>
          </p:cNvSpPr>
          <p:nvPr>
            <p:ph type="title"/>
          </p:nvPr>
        </p:nvSpPr>
        <p:spPr/>
        <p:txBody>
          <a:bodyPr>
            <a:normAutofit/>
          </a:bodyPr>
          <a:lstStyle/>
          <a:p>
            <a:r>
              <a:rPr lang="en-IN" sz="7200" dirty="0">
                <a:latin typeface="Tw Cen MT" panose="020B0602020104020603" pitchFamily="34" charset="0"/>
              </a:rPr>
              <a:t>INTRODUCTION</a:t>
            </a:r>
          </a:p>
        </p:txBody>
      </p:sp>
      <p:sp>
        <p:nvSpPr>
          <p:cNvPr id="3" name="Content Placeholder 2">
            <a:extLst>
              <a:ext uri="{FF2B5EF4-FFF2-40B4-BE49-F238E27FC236}">
                <a16:creationId xmlns:a16="http://schemas.microsoft.com/office/drawing/2014/main" id="{D913CE9D-6D44-470E-999A-CBBA83186E3A}"/>
              </a:ext>
            </a:extLst>
          </p:cNvPr>
          <p:cNvSpPr>
            <a:spLocks noGrp="1"/>
          </p:cNvSpPr>
          <p:nvPr>
            <p:ph idx="1"/>
          </p:nvPr>
        </p:nvSpPr>
        <p:spPr/>
        <p:txBody>
          <a:bodyPr/>
          <a:lstStyle/>
          <a:p>
            <a:pPr algn="just">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Arrays allow to define type of variables that can hold several data items of the same kind. Similarly, structure is another user defined data type available in C that allows to combine data items of different kinds.</a:t>
            </a:r>
            <a:r>
              <a:rPr lang="en-IN" sz="2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IN" sz="2000" dirty="0">
                <a:effectLst/>
                <a:latin typeface="Arial" panose="020B0604020202020204" pitchFamily="34" charset="0"/>
                <a:ea typeface="Times New Roman" panose="02020603050405020304" pitchFamily="18" charset="0"/>
                <a:cs typeface="Times New Roman" panose="02020603050405020304" pitchFamily="18" charset="0"/>
              </a:rPr>
              <a:t>To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access any member of a structure, we use the member access operator (.). The member access operator is coded as a period between the structure variable name and the structure member that we wish to access. You would use the keyword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struct</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to define variables of structure type.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Structure is a user-defined datatype in C language which allows us to combine data of different types together. Structure helps to construct a complex data type which is more meaningful. It is somewhat similar to</a:t>
            </a:r>
            <a:r>
              <a:rPr lang="en-IN" sz="2000" dirty="0">
                <a:effectLst/>
                <a:latin typeface="Segoe UI" panose="020B0502040204020203" pitchFamily="34" charset="0"/>
                <a:ea typeface="Times New Roman" panose="02020603050405020304" pitchFamily="18" charset="0"/>
                <a:cs typeface="Times New Roman" panose="02020603050405020304" pitchFamily="18" charset="0"/>
              </a:rPr>
              <a:t>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an array, but an array holds data of similar type only. But structure on the other hand, can store data of any type, which is practical more useful.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Structures are used to represent a record. To define a structure, you must use the struct statement. The structure tag is optional and each member definition is a normal variable definition, such as int i; or float f.</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36600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6600" u="sng" dirty="0">
                <a:latin typeface="Tw Cen MT" panose="020B0602020104020603" pitchFamily="34" charset="0"/>
              </a:rPr>
              <a:t>PROBLEM STATEMENT</a:t>
            </a:r>
          </a:p>
        </p:txBody>
      </p:sp>
      <p:sp>
        <p:nvSpPr>
          <p:cNvPr id="14" name="Content Placeholder 13"/>
          <p:cNvSpPr>
            <a:spLocks noGrp="1"/>
          </p:cNvSpPr>
          <p:nvPr>
            <p:ph idx="1"/>
          </p:nvPr>
        </p:nvSpPr>
        <p:spPr>
          <a:xfrm>
            <a:off x="1053852" y="2204864"/>
            <a:ext cx="10360501" cy="3958216"/>
          </a:xfrm>
        </p:spPr>
        <p:txBody>
          <a:bodyPr>
            <a:normAutofit/>
          </a:bodyPr>
          <a:lstStyle/>
          <a:p>
            <a:pPr marL="0" indent="0">
              <a:buNone/>
            </a:pPr>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Write a program to create an array of the structure and enter some data into it. Then ask the user to enter current date. Display the names of those employees whose tenure is 3 or more than 3 years according to the given current date.</a:t>
            </a:r>
            <a:endParaRPr lang="en-IN" sz="4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4800" dirty="0">
              <a:latin typeface="Consolas" panose="020B0609020204030204" pitchFamily="49" charset="0"/>
            </a:endParaRP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53308-DF6D-466D-A073-74BD3C96F005}"/>
              </a:ext>
            </a:extLst>
          </p:cNvPr>
          <p:cNvSpPr>
            <a:spLocks noGrp="1"/>
          </p:cNvSpPr>
          <p:nvPr>
            <p:ph type="title"/>
          </p:nvPr>
        </p:nvSpPr>
        <p:spPr/>
        <p:txBody>
          <a:bodyPr>
            <a:normAutofit/>
          </a:bodyPr>
          <a:lstStyle/>
          <a:p>
            <a:r>
              <a:rPr lang="en-IN" sz="7200" dirty="0">
                <a:latin typeface="Tw Cen MT" panose="020B0602020104020603" pitchFamily="34" charset="0"/>
              </a:rPr>
              <a:t>ALGORITHM</a:t>
            </a:r>
          </a:p>
        </p:txBody>
      </p:sp>
      <p:sp>
        <p:nvSpPr>
          <p:cNvPr id="3" name="Content Placeholder 2">
            <a:extLst>
              <a:ext uri="{FF2B5EF4-FFF2-40B4-BE49-F238E27FC236}">
                <a16:creationId xmlns:a16="http://schemas.microsoft.com/office/drawing/2014/main" id="{821586D3-CAAF-48D5-BC4E-1AC320361D2E}"/>
              </a:ext>
            </a:extLst>
          </p:cNvPr>
          <p:cNvSpPr>
            <a:spLocks noGrp="1"/>
          </p:cNvSpPr>
          <p:nvPr>
            <p:ph idx="1"/>
          </p:nvPr>
        </p:nvSpPr>
        <p:spPr/>
        <p:txBody>
          <a:bodyPr>
            <a:normAutofit fontScale="92500"/>
          </a:bodyPr>
          <a:lstStyle/>
          <a:p>
            <a:pPr algn="just">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 order to solve this problem, we have worked out the following approach required for creating an array of structure and storing information and accessing it when required.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First, we would include a header file named stdio.h so that the compiler gets to know about the keywords used to code the programme. Then after using the main function, we would declare the structure using struct function using employee as structure tag. Then after inside the structure tag we would declare the employee code, name, date of joining using int and char functions.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After that we will be declaring the name of the structure that is all, where we would declare by writing it as all[10]. Now, we will input the data of the employees using struct employee function and naming the employees as e1, e2, e3, e4, e5, e6, e7, e8, e9 and e10. As, we know that all[0] = e1, similarly all[1]=e2, and so on till all[9]=e10. Then after we would declare variables date, month and year to ask the user to input the current date in dd mm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yyyy</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format using scanf statements.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6751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B35323-40D4-458C-A4B0-45365C80FAE5}"/>
              </a:ext>
            </a:extLst>
          </p:cNvPr>
          <p:cNvSpPr>
            <a:spLocks noGrp="1"/>
          </p:cNvSpPr>
          <p:nvPr>
            <p:ph idx="1"/>
          </p:nvPr>
        </p:nvSpPr>
        <p:spPr>
          <a:xfrm>
            <a:off x="1197869" y="908720"/>
            <a:ext cx="10369152" cy="5255349"/>
          </a:xfrm>
        </p:spPr>
        <p:txBody>
          <a:bodyPr>
            <a:normAutofit fontScale="62500" lnSpcReduction="20000"/>
          </a:bodyPr>
          <a:lstStyle/>
          <a:p>
            <a:pPr algn="just">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Now, to filter the required data of the employee structure, to get to know about </a:t>
            </a:r>
            <a:r>
              <a:rPr lang="en-IN" sz="2800" dirty="0">
                <a:effectLst/>
                <a:latin typeface="Calibri" panose="020F0502020204030204" pitchFamily="34" charset="0"/>
                <a:ea typeface="Calibri" panose="020F0502020204030204" pitchFamily="34" charset="0"/>
                <a:cs typeface="Times New Roman" panose="02020603050405020304" pitchFamily="18" charset="0"/>
              </a:rPr>
              <a:t>the names of those employees whose tenure is 3 or more than 3 years according to the given current date, we would use for loops, where i =0 is used as initialisation and i&lt;10 is used as condition for the loop, also i++ is used as change. Now inside this for loop we will be using if else statements for retrieving the required information of the employees. The condition for the if statement will be that if the difference between the input year and 3 is greater than the year of joining of the employee (all[i].year, which represents year of joining the employee), then the information of that employee is required by the user hence will be printed as an output. </a:t>
            </a:r>
          </a:p>
          <a:p>
            <a:pPr algn="just">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Now if the year of joining of the employee is equal to the (input year-3) then we will check for the month by again using the if else statement and the condition used will be that, if the month of joining of the employee is less than the input month by the user then the information of that employee will be required by the user as this employee has completed the tenure of 3 years and hence it will be printed on the output screen.</a:t>
            </a:r>
          </a:p>
          <a:p>
            <a:pPr algn="just">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a:effectLst/>
                <a:latin typeface="Calibri" panose="020F0502020204030204" pitchFamily="34" charset="0"/>
                <a:ea typeface="Calibri" panose="020F0502020204030204" pitchFamily="34" charset="0"/>
                <a:cs typeface="Times New Roman" panose="02020603050405020304" pitchFamily="18" charset="0"/>
              </a:rPr>
              <a:t>Now if the month of joining of the employee is equal to the month which the user has input, then we will check for the date by again using the if else statement and condition used will be, that if the date of joining is less or equal to the input date by the user then the data of that employee is required by the user and hence will be printed on output screen.</a:t>
            </a:r>
          </a:p>
          <a:p>
            <a:endParaRPr lang="en-IN" dirty="0"/>
          </a:p>
        </p:txBody>
      </p:sp>
    </p:spTree>
    <p:extLst>
      <p:ext uri="{BB962C8B-B14F-4D97-AF65-F5344CB8AC3E}">
        <p14:creationId xmlns:p14="http://schemas.microsoft.com/office/powerpoint/2010/main" val="2897299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0A37B-9F9B-4A3D-84F9-16E8872BFB93}"/>
              </a:ext>
            </a:extLst>
          </p:cNvPr>
          <p:cNvSpPr>
            <a:spLocks noGrp="1"/>
          </p:cNvSpPr>
          <p:nvPr>
            <p:ph type="title"/>
          </p:nvPr>
        </p:nvSpPr>
        <p:spPr>
          <a:xfrm>
            <a:off x="1341884" y="274637"/>
            <a:ext cx="10237500" cy="706091"/>
          </a:xfrm>
        </p:spPr>
        <p:txBody>
          <a:bodyPr/>
          <a:lstStyle/>
          <a:p>
            <a:r>
              <a:rPr lang="en-IN" dirty="0"/>
              <a:t>CODE USED FOR PROGRAMMING</a:t>
            </a:r>
          </a:p>
        </p:txBody>
      </p:sp>
      <p:pic>
        <p:nvPicPr>
          <p:cNvPr id="5" name="Content Placeholder 4">
            <a:extLst>
              <a:ext uri="{FF2B5EF4-FFF2-40B4-BE49-F238E27FC236}">
                <a16:creationId xmlns:a16="http://schemas.microsoft.com/office/drawing/2014/main" id="{00F87404-7BB5-41AF-9C07-A995972EBE87}"/>
              </a:ext>
            </a:extLst>
          </p:cNvPr>
          <p:cNvPicPr>
            <a:picLocks noGrp="1" noChangeAspect="1"/>
          </p:cNvPicPr>
          <p:nvPr>
            <p:ph idx="1"/>
          </p:nvPr>
        </p:nvPicPr>
        <p:blipFill rotWithShape="1">
          <a:blip r:embed="rId2"/>
          <a:srcRect r="52747"/>
          <a:stretch/>
        </p:blipFill>
        <p:spPr>
          <a:xfrm>
            <a:off x="1845939" y="1076731"/>
            <a:ext cx="3672409" cy="5693599"/>
          </a:xfrm>
        </p:spPr>
      </p:pic>
      <p:pic>
        <p:nvPicPr>
          <p:cNvPr id="7" name="Picture 6">
            <a:extLst>
              <a:ext uri="{FF2B5EF4-FFF2-40B4-BE49-F238E27FC236}">
                <a16:creationId xmlns:a16="http://schemas.microsoft.com/office/drawing/2014/main" id="{A011C5DD-69CF-4DB7-8CD6-D46B0F0226CF}"/>
              </a:ext>
            </a:extLst>
          </p:cNvPr>
          <p:cNvPicPr>
            <a:picLocks noChangeAspect="1"/>
          </p:cNvPicPr>
          <p:nvPr/>
        </p:nvPicPr>
        <p:blipFill rotWithShape="1">
          <a:blip r:embed="rId3"/>
          <a:srcRect r="53422"/>
          <a:stretch/>
        </p:blipFill>
        <p:spPr>
          <a:xfrm>
            <a:off x="6670476" y="997828"/>
            <a:ext cx="3528392" cy="5701299"/>
          </a:xfrm>
          <a:prstGeom prst="rect">
            <a:avLst/>
          </a:prstGeom>
        </p:spPr>
      </p:pic>
    </p:spTree>
    <p:extLst>
      <p:ext uri="{BB962C8B-B14F-4D97-AF65-F5344CB8AC3E}">
        <p14:creationId xmlns:p14="http://schemas.microsoft.com/office/powerpoint/2010/main" val="3889171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35EE70C-2AC9-42A0-967E-2FBC77F185C9}"/>
              </a:ext>
            </a:extLst>
          </p:cNvPr>
          <p:cNvPicPr>
            <a:picLocks noGrp="1" noChangeAspect="1"/>
          </p:cNvPicPr>
          <p:nvPr>
            <p:ph idx="1"/>
          </p:nvPr>
        </p:nvPicPr>
        <p:blipFill rotWithShape="1">
          <a:blip r:embed="rId2"/>
          <a:srcRect r="53502"/>
          <a:stretch/>
        </p:blipFill>
        <p:spPr>
          <a:xfrm>
            <a:off x="1341884" y="332656"/>
            <a:ext cx="4176464" cy="5831505"/>
          </a:xfrm>
        </p:spPr>
      </p:pic>
      <p:pic>
        <p:nvPicPr>
          <p:cNvPr id="7" name="Picture 6">
            <a:extLst>
              <a:ext uri="{FF2B5EF4-FFF2-40B4-BE49-F238E27FC236}">
                <a16:creationId xmlns:a16="http://schemas.microsoft.com/office/drawing/2014/main" id="{E9B4A1A0-1CB0-43BB-B13C-F9673056FF6F}"/>
              </a:ext>
            </a:extLst>
          </p:cNvPr>
          <p:cNvPicPr>
            <a:picLocks noChangeAspect="1"/>
          </p:cNvPicPr>
          <p:nvPr/>
        </p:nvPicPr>
        <p:blipFill rotWithShape="1">
          <a:blip r:embed="rId3"/>
          <a:srcRect r="53423"/>
          <a:stretch/>
        </p:blipFill>
        <p:spPr>
          <a:xfrm>
            <a:off x="5878387" y="332657"/>
            <a:ext cx="4336747" cy="5831504"/>
          </a:xfrm>
          <a:prstGeom prst="rect">
            <a:avLst/>
          </a:prstGeom>
        </p:spPr>
      </p:pic>
    </p:spTree>
    <p:extLst>
      <p:ext uri="{BB962C8B-B14F-4D97-AF65-F5344CB8AC3E}">
        <p14:creationId xmlns:p14="http://schemas.microsoft.com/office/powerpoint/2010/main" val="270398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E9D3B-5D59-4702-A89E-BA6BAFCB5D95}"/>
              </a:ext>
            </a:extLst>
          </p:cNvPr>
          <p:cNvSpPr>
            <a:spLocks noGrp="1"/>
          </p:cNvSpPr>
          <p:nvPr>
            <p:ph type="title"/>
          </p:nvPr>
        </p:nvSpPr>
        <p:spPr/>
        <p:txBody>
          <a:bodyPr>
            <a:normAutofit/>
          </a:bodyPr>
          <a:lstStyle/>
          <a:p>
            <a:r>
              <a:rPr lang="en-IN" sz="6600" dirty="0">
                <a:latin typeface="Tw Cen MT" panose="020B0602020104020603" pitchFamily="34" charset="0"/>
              </a:rPr>
              <a:t>CONCLUSION</a:t>
            </a:r>
          </a:p>
        </p:txBody>
      </p:sp>
      <p:sp>
        <p:nvSpPr>
          <p:cNvPr id="3" name="Content Placeholder 2">
            <a:extLst>
              <a:ext uri="{FF2B5EF4-FFF2-40B4-BE49-F238E27FC236}">
                <a16:creationId xmlns:a16="http://schemas.microsoft.com/office/drawing/2014/main" id="{B17F9D73-CEE2-41BE-BF99-CBD41B1183A2}"/>
              </a:ext>
            </a:extLst>
          </p:cNvPr>
          <p:cNvSpPr>
            <a:spLocks noGrp="1"/>
          </p:cNvSpPr>
          <p:nvPr>
            <p:ph idx="1"/>
          </p:nvPr>
        </p:nvSpPr>
        <p:spPr/>
        <p:txBody>
          <a:bodyPr>
            <a:normAutofit/>
          </a:bodyPr>
          <a:lstStyle/>
          <a:p>
            <a:pPr algn="just">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In order to solve the given problem, we made a program to make an array of structure for storing the employee information like employee code, name and date of joining, so that the user is able to retrieve any particular information from the huge amount of data of various employees. In this problem, we made a program so that the user is able to know about those employees who have completed their tenure of 3 years or more after input of the current date. And as a result, the required employee information gets printed on the output screen. Therefore, this program proves to be quite helpful for users.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br>
              <a:rPr lang="en-IN" sz="2400" dirty="0">
                <a:effectLst/>
                <a:latin typeface="Times New Roman" panose="02020603050405020304" pitchFamily="18" charset="0"/>
                <a:ea typeface="Calibri" panose="020F0502020204030204" pitchFamily="34" charset="0"/>
              </a:rPr>
            </a:br>
            <a:endParaRPr lang="en-IN" sz="3600" dirty="0"/>
          </a:p>
        </p:txBody>
      </p:sp>
    </p:spTree>
    <p:extLst>
      <p:ext uri="{BB962C8B-B14F-4D97-AF65-F5344CB8AC3E}">
        <p14:creationId xmlns:p14="http://schemas.microsoft.com/office/powerpoint/2010/main" val="2248449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382</TotalTime>
  <Words>1076</Words>
  <Application>Microsoft Office PowerPoint</Application>
  <PresentationFormat>Custom</PresentationFormat>
  <Paragraphs>43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Algerian</vt:lpstr>
      <vt:lpstr>Arial</vt:lpstr>
      <vt:lpstr>Calibri</vt:lpstr>
      <vt:lpstr>Consolas</vt:lpstr>
      <vt:lpstr>Segoe UI</vt:lpstr>
      <vt:lpstr>Times New Roman</vt:lpstr>
      <vt:lpstr>Tw Cen MT</vt:lpstr>
      <vt:lpstr>Tech 16x9</vt:lpstr>
      <vt:lpstr>Creating Structures for Storing Employee Information </vt:lpstr>
      <vt:lpstr>CONTENTS </vt:lpstr>
      <vt:lpstr>INTRODUCTION</vt:lpstr>
      <vt:lpstr>PROBLEM STATEMENT</vt:lpstr>
      <vt:lpstr>ALGORITHM</vt:lpstr>
      <vt:lpstr>PowerPoint Presentation</vt:lpstr>
      <vt:lpstr>CODE USED FOR PROGRAMMING</vt:lpstr>
      <vt:lpstr>PowerPoint Presentation</vt:lpstr>
      <vt:lpstr>CONCLUSION</vt:lpstr>
      <vt:lpstr>ACKNOWLEDGEMENT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to Programming; }</dc:title>
  <dc:creator>Anurag Jain</dc:creator>
  <cp:lastModifiedBy>RIDDHI KEDIA</cp:lastModifiedBy>
  <cp:revision>13</cp:revision>
  <dcterms:created xsi:type="dcterms:W3CDTF">2022-01-24T15:25:11Z</dcterms:created>
  <dcterms:modified xsi:type="dcterms:W3CDTF">2022-02-03T12:33:32Z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