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9" r:id="rId3"/>
    <p:sldId id="263" r:id="rId4"/>
    <p:sldId id="264" r:id="rId5"/>
    <p:sldId id="270" r:id="rId6"/>
    <p:sldId id="266" r:id="rId7"/>
    <p:sldId id="271" r:id="rId8"/>
  </p:sldIdLst>
  <p:sldSz cx="9144000" cy="5143500" type="screen16x9"/>
  <p:notesSz cx="6858000" cy="9144000"/>
  <p:embeddedFontLst>
    <p:embeddedFont>
      <p:font typeface="Nunito Light" pitchFamily="2" charset="0"/>
      <p:regular r:id="rId10"/>
      <p: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aleway ExtraBold" pitchFamily="2" charset="0"/>
      <p:bold r:id="rId20"/>
      <p:boldItalic r:id="rId21"/>
    </p:embeddedFont>
    <p:embeddedFont>
      <p:font typeface="Raleway Medium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D54B05-0513-4D75-B19C-A52B775346C4}">
  <a:tblStyle styleId="{9BD54B05-0513-4D75-B19C-A52B775346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8CA7E2-C7F0-4AA9-8D3A-0E5A69F5A6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4660"/>
  </p:normalViewPr>
  <p:slideViewPr>
    <p:cSldViewPr snapToGrid="0">
      <p:cViewPr>
        <p:scale>
          <a:sx n="125" d="100"/>
          <a:sy n="125" d="100"/>
        </p:scale>
        <p:origin x="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06650"/>
            <a:ext cx="66516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49750"/>
            <a:ext cx="3926400" cy="414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52" name="Google Shape;252;p28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9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61" name="Google Shape;261;p29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2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2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3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5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6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7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8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154" name="Google Shape;154;p18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55" name="Google Shape;155;p18"/>
              <p:cNvSpPr/>
              <p:nvPr/>
            </p:nvSpPr>
            <p:spPr>
              <a:xfrm rot="10800000" flipH="1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rot="10800000" flipH="1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" name="Google Shape;157;p18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58" name="Google Shape;158;p18"/>
              <p:cNvSpPr/>
              <p:nvPr/>
            </p:nvSpPr>
            <p:spPr>
              <a:xfrm rot="10800000" flipH="1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 rot="10800000" flipH="1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0" name="Google Shape;160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2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3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4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5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6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8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9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3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4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5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176" name="Google Shape;176;p19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9" name="Google Shape;179;p1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30" name="Google Shape;230;p25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64" r:id="rId7"/>
    <p:sldLayoutId id="2147483665" r:id="rId8"/>
    <p:sldLayoutId id="2147483671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jakeandlindsay/563921496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4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ctrTitle"/>
          </p:nvPr>
        </p:nvSpPr>
        <p:spPr>
          <a:xfrm>
            <a:off x="67056" y="580058"/>
            <a:ext cx="6651600" cy="15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Python-based calculator</a:t>
            </a:r>
            <a:endParaRPr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188976" y="2663105"/>
            <a:ext cx="3060192" cy="567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NEXTHIKES IT Solutions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B0A51C-307D-914C-2AD5-A1FE7D72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" y="3986361"/>
            <a:ext cx="5023104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calculator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simple Python GUI application for performing basic arithmetic operations. It features a user-friendly interface with buttons for numbers and operators, an entry display, and event handling for calculations.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8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Additional Functionalities</a:t>
            </a:r>
            <a:endParaRPr u="sng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B1D66AF-52FE-C156-A39F-9E88229DB3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2672888"/>
            <a:ext cx="85378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Calculator Features: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Logarithm (log):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Calculates the logarithm of a number to a specified 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Brackets ():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prioritization of operations for accurate calculations.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(%):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percentages for quick financial and mathematical evaluations.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 Root (√):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Finds the square root of a given number.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Cube Root (∛):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the cube root of a number for advanced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528E-9836-8BCA-B8FF-77C59C27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25" y="0"/>
            <a:ext cx="2978589" cy="3038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">
              <a:schemeClr val="tx1">
                <a:lumMod val="50000"/>
                <a:lumOff val="50000"/>
                <a:alpha val="56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Error Handling &amp; Validation</a:t>
            </a:r>
            <a:endParaRPr dirty="0"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643800" y="318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Main Strengths of the Calculator</a:t>
            </a:r>
            <a:br>
              <a:rPr lang="en-US" sz="2800" dirty="0"/>
            </a:br>
            <a:r>
              <a:rPr lang="en-US" sz="2800" dirty="0"/>
              <a:t>Application</a:t>
            </a:r>
            <a:endParaRPr sz="2800"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Designed using </a:t>
            </a:r>
            <a:r>
              <a:rPr lang="en-US" dirty="0" err="1"/>
              <a:t>Tkinter</a:t>
            </a:r>
            <a:r>
              <a:rPr lang="en-US" dirty="0"/>
              <a:t>, the interface is intuitive with buttons for digits and operations, making it easy to use for all users.</a:t>
            </a:r>
            <a:endParaRPr dirty="0"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2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Performs accurate arithmetic operations (addition, subtraction, multiplication, division) instantly, ensuring smooth calculations</a:t>
            </a:r>
            <a:endParaRPr dirty="0"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3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Includes built-in error handling (e.g., division by zero) to prevent crashes and show meaningful error messages to the user.</a:t>
            </a:r>
            <a:endParaRPr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4"/>
          </p:nvPr>
        </p:nvSpPr>
        <p:spPr>
          <a:xfrm>
            <a:off x="4637865" y="3606810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Easily customizable to add more features like scientific functions, with a flexible structure that supports future improvements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5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User-Friendly Interface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7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Efficient Functionality</a:t>
            </a:r>
            <a:endParaRPr dirty="0"/>
          </a:p>
        </p:txBody>
      </p:sp>
      <p:sp>
        <p:nvSpPr>
          <p:cNvPr id="403" name="Google Shape;403;p40"/>
          <p:cNvSpPr txBox="1">
            <a:spLocks noGrp="1"/>
          </p:cNvSpPr>
          <p:nvPr>
            <p:ph type="subTitle" idx="8"/>
          </p:nvPr>
        </p:nvSpPr>
        <p:spPr>
          <a:xfrm>
            <a:off x="4637865" y="327762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Customization &amp; </a:t>
            </a:r>
            <a:r>
              <a:rPr lang="en-IN" dirty="0" err="1"/>
              <a:t>Extendability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4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>
            <a:spLocks noGrp="1"/>
          </p:cNvSpPr>
          <p:nvPr>
            <p:ph type="title"/>
          </p:nvPr>
        </p:nvSpPr>
        <p:spPr>
          <a:xfrm>
            <a:off x="659454" y="302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Faced in the Project</a:t>
            </a:r>
            <a:endParaRPr dirty="0"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7"/>
          </p:nvPr>
        </p:nvSpPr>
        <p:spPr>
          <a:xfrm>
            <a:off x="659454" y="1307112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Designing the GUI Layout</a:t>
            </a:r>
            <a:endParaRPr dirty="0"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8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Handling User Input</a:t>
            </a:r>
            <a:endParaRPr dirty="0"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9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Error Handling for Edge Case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594056-16F0-4E83-475E-74C1C4CAAA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9454" y="1598016"/>
            <a:ext cx="22335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Arranging buttons and labels in a way that was both user-friendly and visually appealing, while ensuring the layout was responsive.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Tkinter’s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 and pack geometry managers for a well-organized and intuitive layout.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A55338-6B52-DE6E-5964-E56637ACDCCA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3456450" y="1684211"/>
            <a:ext cx="22311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diverse user inputs (e.g., numbers, operators) without errors, especially preventing invalid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 or multiple operators.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input validation and error handling to ensure smooth input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EEBA0A-652B-7E09-3C87-1040594CF762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6199800" y="1684211"/>
            <a:ext cx="24946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Preventing crashes when users performed actions like division by zero or inputting large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try-except blocks to manage errors and displayed helpful messages to users without crashing the app.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 txBox="1"/>
          <p:nvPr/>
        </p:nvSpPr>
        <p:spPr>
          <a:xfrm flipH="1">
            <a:off x="1056974" y="1288138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b="1" dirty="0" err="1"/>
              <a:t>Tkinter</a:t>
            </a:r>
            <a:r>
              <a:rPr lang="en-US" sz="1500" b="1" dirty="0"/>
              <a:t> Documentation</a:t>
            </a:r>
            <a:endParaRPr lang="en-US" sz="1500" dirty="0"/>
          </a:p>
          <a:p>
            <a:r>
              <a:rPr lang="en-US" sz="800" dirty="0"/>
              <a:t>Explored </a:t>
            </a:r>
            <a:r>
              <a:rPr lang="en-US" sz="800" dirty="0" err="1"/>
              <a:t>Tkinter’s</a:t>
            </a:r>
            <a:r>
              <a:rPr lang="en-US" sz="800" dirty="0"/>
              <a:t> official docs to understand GUI components and layout management.</a:t>
            </a:r>
          </a:p>
        </p:txBody>
      </p:sp>
      <p:sp>
        <p:nvSpPr>
          <p:cNvPr id="500" name="Google Shape;500;p47"/>
          <p:cNvSpPr txBox="1"/>
          <p:nvPr/>
        </p:nvSpPr>
        <p:spPr>
          <a:xfrm flipH="1">
            <a:off x="2365057" y="3493950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Mathematical Algorithms</a:t>
            </a:r>
            <a:endParaRPr lang="en-US" sz="1600" dirty="0"/>
          </a:p>
          <a:p>
            <a:r>
              <a:rPr lang="en-US" sz="800" dirty="0"/>
              <a:t>Studied basic arithmetic operations and efficient implementation in Python for accurate calculations</a:t>
            </a:r>
            <a:r>
              <a:rPr lang="en-US" sz="16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1" name="Google Shape;501;p47"/>
          <p:cNvSpPr txBox="1"/>
          <p:nvPr/>
        </p:nvSpPr>
        <p:spPr>
          <a:xfrm flipH="1">
            <a:off x="3615201" y="1312181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Python Error Handling</a:t>
            </a:r>
            <a:endParaRPr lang="en-US" sz="1600" dirty="0"/>
          </a:p>
          <a:p>
            <a:r>
              <a:rPr lang="en-US" sz="800" dirty="0"/>
              <a:t>Researched error handling techniques (e.g., try-except) to manage runtime errors.</a:t>
            </a: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2" name="Google Shape;502;p47"/>
          <p:cNvSpPr txBox="1"/>
          <p:nvPr/>
        </p:nvSpPr>
        <p:spPr>
          <a:xfrm flipH="1">
            <a:off x="4675554" y="3509545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Optimizing Code for Performance</a:t>
            </a:r>
            <a:br>
              <a:rPr lang="en-US" sz="2000" dirty="0"/>
            </a:br>
            <a:r>
              <a:rPr lang="en-US" sz="800" dirty="0"/>
              <a:t>Researched ways to make Python code run faster and</a:t>
            </a:r>
          </a:p>
          <a:p>
            <a:r>
              <a:rPr lang="en-US" sz="800" dirty="0"/>
              <a:t>more efficiently</a:t>
            </a:r>
            <a:r>
              <a:rPr lang="en-US" sz="2000" dirty="0"/>
              <a:t>.</a:t>
            </a:r>
            <a:endParaRPr lang="en-US" sz="1600" dirty="0"/>
          </a:p>
        </p:txBody>
      </p:sp>
      <p:sp>
        <p:nvSpPr>
          <p:cNvPr id="503" name="Google Shape;503;p47"/>
          <p:cNvSpPr txBox="1"/>
          <p:nvPr/>
        </p:nvSpPr>
        <p:spPr>
          <a:xfrm flipH="1">
            <a:off x="6050142" y="1288138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UI Design Principles</a:t>
            </a:r>
            <a:endParaRPr lang="en-US" sz="1600" dirty="0"/>
          </a:p>
          <a:p>
            <a:r>
              <a:rPr lang="en-US" sz="800" dirty="0"/>
              <a:t>Reviewed UI design resources to ensure a clean, user-friendly interface for the calculator.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7" name="Google Shape;507;p47"/>
          <p:cNvSpPr txBox="1"/>
          <p:nvPr/>
        </p:nvSpPr>
        <p:spPr>
          <a:xfrm>
            <a:off x="1517024" y="2571750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01</a:t>
            </a:r>
            <a:endParaRPr sz="3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08" name="Google Shape;508;p47"/>
          <p:cNvSpPr txBox="1"/>
          <p:nvPr/>
        </p:nvSpPr>
        <p:spPr>
          <a:xfrm>
            <a:off x="5036384" y="2571750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04</a:t>
            </a:r>
            <a:endParaRPr sz="3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2646820" y="2571750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02</a:t>
            </a:r>
            <a:endParaRPr sz="3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6329200" y="2571750"/>
            <a:ext cx="734701" cy="731393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05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3848882" y="2571750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03</a:t>
            </a:r>
            <a:endParaRPr sz="3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515" name="Google Shape;515;p47"/>
          <p:cNvCxnSpPr>
            <a:cxnSpLocks/>
            <a:stCxn id="507" idx="0"/>
          </p:cNvCxnSpPr>
          <p:nvPr/>
        </p:nvCxnSpPr>
        <p:spPr>
          <a:xfrm flipV="1">
            <a:off x="1884374" y="2393381"/>
            <a:ext cx="0" cy="1783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47"/>
          <p:cNvCxnSpPr>
            <a:cxnSpLocks/>
            <a:endCxn id="509" idx="2"/>
          </p:cNvCxnSpPr>
          <p:nvPr/>
        </p:nvCxnSpPr>
        <p:spPr>
          <a:xfrm flipV="1">
            <a:off x="3014170" y="3303150"/>
            <a:ext cx="0" cy="2196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47"/>
          <p:cNvCxnSpPr>
            <a:cxnSpLocks/>
            <a:stCxn id="511" idx="0"/>
          </p:cNvCxnSpPr>
          <p:nvPr/>
        </p:nvCxnSpPr>
        <p:spPr>
          <a:xfrm flipV="1">
            <a:off x="4216232" y="2369338"/>
            <a:ext cx="0" cy="20241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47"/>
          <p:cNvCxnSpPr>
            <a:cxnSpLocks/>
            <a:endCxn id="508" idx="2"/>
          </p:cNvCxnSpPr>
          <p:nvPr/>
        </p:nvCxnSpPr>
        <p:spPr>
          <a:xfrm flipV="1">
            <a:off x="5403734" y="3303150"/>
            <a:ext cx="0" cy="2196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47"/>
          <p:cNvCxnSpPr>
            <a:cxnSpLocks/>
          </p:cNvCxnSpPr>
          <p:nvPr/>
        </p:nvCxnSpPr>
        <p:spPr>
          <a:xfrm flipV="1">
            <a:off x="6706289" y="2369338"/>
            <a:ext cx="0" cy="2345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47"/>
          <p:cNvSpPr/>
          <p:nvPr/>
        </p:nvSpPr>
        <p:spPr>
          <a:xfrm rot="10800000" flipH="1">
            <a:off x="713475" y="428640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3" name="Google Shape;523;p47"/>
          <p:cNvCxnSpPr>
            <a:cxnSpLocks/>
            <a:stCxn id="509" idx="1"/>
            <a:endCxn id="507" idx="3"/>
          </p:cNvCxnSpPr>
          <p:nvPr/>
        </p:nvCxnSpPr>
        <p:spPr>
          <a:xfrm flipH="1">
            <a:off x="2251724" y="2937450"/>
            <a:ext cx="39509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7"/>
          <p:cNvCxnSpPr>
            <a:stCxn id="511" idx="1"/>
            <a:endCxn id="509" idx="3"/>
          </p:cNvCxnSpPr>
          <p:nvPr/>
        </p:nvCxnSpPr>
        <p:spPr>
          <a:xfrm flipH="1">
            <a:off x="3381520" y="2937450"/>
            <a:ext cx="46736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7"/>
          <p:cNvCxnSpPr>
            <a:stCxn id="508" idx="1"/>
            <a:endCxn id="511" idx="3"/>
          </p:cNvCxnSpPr>
          <p:nvPr/>
        </p:nvCxnSpPr>
        <p:spPr>
          <a:xfrm flipH="1">
            <a:off x="4583582" y="2937450"/>
            <a:ext cx="45280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7"/>
          <p:cNvCxnSpPr>
            <a:cxnSpLocks/>
            <a:stCxn id="510" idx="1"/>
          </p:cNvCxnSpPr>
          <p:nvPr/>
        </p:nvCxnSpPr>
        <p:spPr>
          <a:xfrm flipH="1">
            <a:off x="5771084" y="2937447"/>
            <a:ext cx="55811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Rectangle 1">
            <a:extLst>
              <a:ext uri="{FF2B5EF4-FFF2-40B4-BE49-F238E27FC236}">
                <a16:creationId xmlns:a16="http://schemas.microsoft.com/office/drawing/2014/main" id="{5BAD5852-9787-F810-8B6A-114F9629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966"/>
            <a:ext cx="5036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93D97ED0-3122-2BDE-5446-477638454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39750"/>
            <a:ext cx="770255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Learnings from the Project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38000"/>
          </a:blip>
          <a:tile tx="0" ty="0" sx="100000" sy="100000" flip="none" algn="tl"/>
        </a:blip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>
            <a:spLocks noGrp="1"/>
          </p:cNvSpPr>
          <p:nvPr>
            <p:ph type="title"/>
          </p:nvPr>
        </p:nvSpPr>
        <p:spPr>
          <a:xfrm>
            <a:off x="2472820" y="1125450"/>
            <a:ext cx="3908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References and Inspirations</a:t>
            </a:r>
            <a:endParaRPr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14FC8-7890-0040-A1B6-8AC78EB02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9435" y="2874745"/>
            <a:ext cx="8011355" cy="417300"/>
          </a:xfrm>
          <a:noFill/>
        </p:spPr>
        <p:txBody>
          <a:bodyPr/>
          <a:lstStyle/>
          <a:p>
            <a:r>
              <a:rPr lang="en-IN" dirty="0"/>
              <a:t>                                 </a:t>
            </a:r>
            <a:r>
              <a:rPr lang="en-IN" dirty="0" err="1"/>
              <a:t>Tkinter</a:t>
            </a:r>
            <a:r>
              <a:rPr lang="en-IN" dirty="0"/>
              <a:t> Documentation-</a:t>
            </a:r>
            <a:r>
              <a:rPr lang="en-IN" b="0" i="0" dirty="0">
                <a:solidFill>
                  <a:srgbClr val="7B809A"/>
                </a:solidFill>
                <a:effectLst/>
                <a:latin typeface="Roboto" panose="02000000000000000000" pitchFamily="2" charset="0"/>
              </a:rPr>
              <a:t>https://docs.python.org/3/library/</a:t>
            </a:r>
            <a:r>
              <a:rPr lang="en-IN" b="0" i="0" dirty="0" err="1">
                <a:solidFill>
                  <a:srgbClr val="7B809A"/>
                </a:solidFill>
                <a:effectLst/>
                <a:latin typeface="Roboto" panose="02000000000000000000" pitchFamily="2" charset="0"/>
              </a:rPr>
              <a:t>tkinter</a:t>
            </a:r>
            <a:r>
              <a:rPr lang="en-IN" b="0" i="0" dirty="0">
                <a:solidFill>
                  <a:srgbClr val="7B809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>
              <a:solidFill>
                <a:srgbClr val="7B809A"/>
              </a:solidFill>
              <a:latin typeface="Roboto" panose="02000000000000000000" pitchFamily="2" charset="0"/>
            </a:endParaRPr>
          </a:p>
          <a:p>
            <a:r>
              <a:rPr lang="en-IN" dirty="0" err="1"/>
              <a:t>Tkinter</a:t>
            </a:r>
            <a:r>
              <a:rPr lang="en-IN" dirty="0"/>
              <a:t> Calculator Tutorial : </a:t>
            </a:r>
            <a:r>
              <a:rPr lang="en-IN" dirty="0" err="1"/>
              <a:t>GeeksforGeeks</a:t>
            </a:r>
            <a:r>
              <a:rPr lang="en-IN" dirty="0"/>
              <a:t>-</a:t>
            </a:r>
            <a:r>
              <a:rPr lang="en-IN" b="0" i="0" dirty="0">
                <a:solidFill>
                  <a:srgbClr val="7B809A"/>
                </a:solidFill>
                <a:effectLst/>
                <a:latin typeface="Roboto" panose="02000000000000000000" pitchFamily="2" charset="0"/>
              </a:rPr>
              <a:t>https://www.geeksforgeeks.org/python-simple-gui-calculator-using-tkinter/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5061F-FE31-F019-B28E-19A6615CD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70225" y="3434891"/>
            <a:ext cx="275414" cy="26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13CB8-846E-B80C-1576-547E7BE1E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569" y="2937414"/>
            <a:ext cx="265070" cy="291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A655-60C9-0E90-F8AA-D2220F3A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872" y="1554450"/>
            <a:ext cx="3908700" cy="1017300"/>
          </a:xfrm>
        </p:spPr>
        <p:txBody>
          <a:bodyPr/>
          <a:lstStyle/>
          <a:p>
            <a:r>
              <a:rPr lang="en-US" dirty="0"/>
              <a:t>THANKS!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365326"/>
      </p:ext>
    </p:extLst>
  </p:cSld>
  <p:clrMapOvr>
    <a:masterClrMapping/>
  </p:clrMapOvr>
</p:sld>
</file>

<file path=ppt/theme/theme1.xml><?xml version="1.0" encoding="utf-8"?>
<a:theme xmlns:a="http://schemas.openxmlformats.org/drawingml/2006/main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480</Words>
  <Application>Microsoft Office PowerPoint</Application>
  <PresentationFormat>On-screen Show (16:9)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</vt:lpstr>
      <vt:lpstr>Raleway ExtraBold</vt:lpstr>
      <vt:lpstr>Nunito Light</vt:lpstr>
      <vt:lpstr>Raleway Medium</vt:lpstr>
      <vt:lpstr>Open Sans</vt:lpstr>
      <vt:lpstr>Arial</vt:lpstr>
      <vt:lpstr>Raleway</vt:lpstr>
      <vt:lpstr>Succession Planning Project Proposal by Slidesgo</vt:lpstr>
      <vt:lpstr>Python-based calculator</vt:lpstr>
      <vt:lpstr>Additional Functionalities</vt:lpstr>
      <vt:lpstr>Main Strengths of the Calculator Application</vt:lpstr>
      <vt:lpstr>Challenges Faced in the Project</vt:lpstr>
      <vt:lpstr>Research &amp; Learnings from the Project</vt:lpstr>
      <vt:lpstr>References and Inspirations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ridsbuddy</dc:creator>
  <cp:lastModifiedBy>riddhima maheshwari</cp:lastModifiedBy>
  <cp:revision>10</cp:revision>
  <dcterms:modified xsi:type="dcterms:W3CDTF">2025-02-16T18:37:45Z</dcterms:modified>
</cp:coreProperties>
</file>