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1"/>
  </p:notesMasterIdLst>
  <p:handoutMasterIdLst>
    <p:handoutMasterId r:id="rId22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83" r:id="rId12"/>
    <p:sldId id="276" r:id="rId13"/>
    <p:sldId id="278" r:id="rId14"/>
    <p:sldId id="284" r:id="rId15"/>
    <p:sldId id="285" r:id="rId16"/>
    <p:sldId id="288" r:id="rId17"/>
    <p:sldId id="289" r:id="rId18"/>
    <p:sldId id="29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8BEB2"/>
    <a:srgbClr val="753F2D"/>
    <a:srgbClr val="5E3324"/>
    <a:srgbClr val="8A4C34"/>
    <a:srgbClr val="815550"/>
    <a:srgbClr val="A3573E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27"/>
  </p:normalViewPr>
  <p:slideViewPr>
    <p:cSldViewPr snapToGrid="0">
      <p:cViewPr varScale="1">
        <p:scale>
          <a:sx n="93" d="100"/>
          <a:sy n="93" d="100"/>
        </p:scale>
        <p:origin x="211" y="11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3/19/2025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57D12F-BA5D-98B6-74C1-6350B8F1CBE5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5BD49C-00FC-F9C2-A16E-8FA944EAA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009FAFD-AE3D-C571-46D9-74C79554170B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23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893250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3997526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11202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083178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376012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576725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16899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02475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521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80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A120A4-CC42-E688-7CFD-B6956C3600C2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0B4BB94-DE9E-8EE7-911D-60F160E7A602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D7DD51-A628-E798-31E7-C39A0ECEBB6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30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6933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868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938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22387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9372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11151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63335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FA777-ADE3-431D-FBAE-1168E3B361F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C71A2C-2A8B-BB50-0748-85544E79424F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A76323-70EE-83C6-A4F0-69F300323022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4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418738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5569213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911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2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4887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981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473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54" r:id="rId2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geeksforgeeks.org/what-is-data-acquisition-in-machine-learning/" TargetMode="Externa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88495"/>
            <a:ext cx="6400800" cy="23876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ource Sans 3"/>
              </a:rPr>
              <a:t>      Data  Acquisition</a:t>
            </a:r>
            <a:br>
              <a:rPr lang="en-IN" b="1" i="0" dirty="0">
                <a:effectLst/>
                <a:latin typeface="Source Sans 3"/>
              </a:rPr>
            </a:br>
            <a:r>
              <a:rPr lang="en-IN" b="1" i="0" dirty="0">
                <a:effectLst/>
                <a:latin typeface="Source Sans 3"/>
              </a:rPr>
              <a:t>       And</a:t>
            </a:r>
            <a:br>
              <a:rPr lang="en-IN" b="1" dirty="0">
                <a:latin typeface="Source Sans 3"/>
              </a:rPr>
            </a:br>
            <a:r>
              <a:rPr lang="en-IN" b="1" dirty="0">
                <a:latin typeface="Source Sans 3"/>
              </a:rPr>
              <a:t>  </a:t>
            </a:r>
            <a:r>
              <a:rPr lang="en-IN" b="1" i="0" dirty="0">
                <a:solidFill>
                  <a:schemeClr val="tx1"/>
                </a:solidFill>
                <a:effectLst/>
                <a:latin typeface="Source Sans 3"/>
              </a:rPr>
              <a:t>Wrangling</a:t>
            </a:r>
            <a:b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</a:b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dirty="0" err="1"/>
              <a:t>Nexthikes</a:t>
            </a:r>
            <a:r>
              <a:rPr lang="en-US" sz="9800" dirty="0"/>
              <a:t> It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7200" dirty="0"/>
              <a:t>Riddhima Maheshwari</a:t>
            </a:r>
          </a:p>
          <a:p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7D0AA-2DF9-F49A-65CD-661146614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196" y="1352818"/>
            <a:ext cx="4860080" cy="41523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14" y="295729"/>
            <a:ext cx="9924522" cy="1682749"/>
          </a:xfrm>
        </p:spPr>
        <p:txBody>
          <a:bodyPr/>
          <a:lstStyle/>
          <a:p>
            <a:r>
              <a:rPr lang="en-US" sz="4400" b="1" u="sng" dirty="0"/>
              <a:t>Exploratory Data Analysis - Merged Dataset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E73B0FB-C15C-18AD-42DD-052BAADD084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30659" y="2959899"/>
            <a:ext cx="5865341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plots were generated to analyze relationships between key variables: 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 vs. Count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Atemp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Count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Humidity vs. Count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Windspeed vs. Count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Registered Users vs. Count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2.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 plotted to analyze the distribution of numerical features (temp,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atemp</a:t>
            </a:r>
            <a:r>
              <a:rPr lang="en-US" altLang="en-US" sz="1600" b="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hum, windspeed, casual, registered,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1CB49-6A89-8CDA-3863-CA0F783E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84776"/>
            <a:ext cx="6053554" cy="353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3DA8-845C-31E4-D0E2-15CD8581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679" y="1255956"/>
            <a:ext cx="7498080" cy="704088"/>
          </a:xfrm>
        </p:spPr>
        <p:txBody>
          <a:bodyPr/>
          <a:lstStyle/>
          <a:p>
            <a:r>
              <a:rPr lang="en-US" sz="4800" b="1" dirty="0"/>
              <a:t>Final merged dataset </a:t>
            </a:r>
            <a:endParaRPr lang="en-IN" sz="48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0D14D9-01CD-04AA-2514-51DE35EFD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5135" y="2922255"/>
            <a:ext cx="567321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created by merging previous merged dataset  and Dataset 3.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missing values were found after merging.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now contains combined features from both datasets, allowing for better analysis.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6F7E7-A874-783F-CDF5-A001FEA3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718" y="2640539"/>
            <a:ext cx="6224242" cy="37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0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CB283-DC3E-D164-39ED-DC94A7A1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38800C-703B-729F-8BB5-25FAAA74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26" y="391911"/>
            <a:ext cx="6180754" cy="575321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Exploratory Data Analysis -  Final Merged Dataset </a:t>
            </a:r>
            <a:r>
              <a:rPr lang="en-US" sz="4400" b="1" dirty="0"/>
              <a:t>Data Analysis - Merged Dataset</a:t>
            </a:r>
            <a:endParaRPr lang="en-IN" sz="4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6A057-3ADB-78BB-BFD4-EE67BAC0B0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9516" y="252534"/>
            <a:ext cx="9532478" cy="490538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Scatter Plot Analysis                                      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9F3462-483F-4545-A946-9ECDA539A0AE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220930" y="720192"/>
            <a:ext cx="712040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variable relationships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scatter plots.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 vs Count: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temp increases rentals but extreme values reduce 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Humidity vs Count: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humidity lowers rentals.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Windspeed vs Count: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strong correlation.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Registered Users vs Count: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positive correlation.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Casual Users vs Count: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scattered and unpredictable.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F2031-990D-705C-6FC5-DD8B9647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29" y="2921672"/>
            <a:ext cx="7622351" cy="3936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8EB1D-CC86-D226-00A7-FCE16312A14B}"/>
              </a:ext>
            </a:extLst>
          </p:cNvPr>
          <p:cNvSpPr txBox="1"/>
          <p:nvPr/>
        </p:nvSpPr>
        <p:spPr>
          <a:xfrm>
            <a:off x="204626" y="4719830"/>
            <a:ext cx="46164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</a:rPr>
              <a:t>Histogram </a:t>
            </a:r>
          </a:p>
          <a:p>
            <a:endParaRPr lang="en-US" dirty="0"/>
          </a:p>
          <a:p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Histogram plotted to analyze the distribution of numerical features (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temp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windspeed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atemp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hum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).</a:t>
            </a:r>
            <a:endParaRPr lang="en-IN" sz="1600" dirty="0"/>
          </a:p>
          <a:p>
            <a:r>
              <a:rPr lang="en-US" sz="1600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83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600D0-EDD7-226C-BB84-9537BB35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30" y="911207"/>
            <a:ext cx="9788034" cy="704088"/>
          </a:xfrm>
        </p:spPr>
        <p:txBody>
          <a:bodyPr/>
          <a:lstStyle/>
          <a:p>
            <a:r>
              <a:rPr lang="en-US" u="sng" dirty="0">
                <a:solidFill>
                  <a:schemeClr val="bg2"/>
                </a:solidFill>
              </a:rPr>
              <a:t>Outliers and correlation of final dataset</a:t>
            </a:r>
            <a:endParaRPr lang="en-IN" u="sng" dirty="0">
              <a:solidFill>
                <a:schemeClr val="bg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04625-5E97-3BA1-4A40-767FAA441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707171"/>
            <a:ext cx="4828032" cy="4905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Outliers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FC841-CF0E-9134-54B2-C367EF6C01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577836"/>
            <a:ext cx="4828032" cy="4905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Correlation 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2FD7F5C-BD7F-BE0E-9203-DC3B21DAA2AF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2020824" y="2983183"/>
            <a:ext cx="764216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Boxplots were used to identify outliers in the dataset.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Casual riders and windspeed show significant outliers, indicating extreme values in these features.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Outliers were capped to reduce their impact on model performance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E031664-B3C5-5AED-AC45-A2FA8FC4573D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2020824" y="5051267"/>
            <a:ext cx="75873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Registered users highly correlate with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 Unicode MS"/>
              </a:rPr>
              <a:t>cnt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</a:rPr>
              <a:t>, driving total rentals.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 Unicode MS"/>
              </a:rPr>
              <a:t>temp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</a:rPr>
              <a:t>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 Unicode MS"/>
              </a:rPr>
              <a:t>atemp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</a:rPr>
              <a:t> moderately affect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 Unicode MS"/>
              </a:rPr>
              <a:t>cnt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</a:rPr>
              <a:t>, indicating weather impact.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 Unicode MS"/>
              </a:rPr>
              <a:t>windspeed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</a:rPr>
              <a:t>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 Unicode MS"/>
              </a:rPr>
              <a:t>hum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</a:rPr>
              <a:t> show weak correlation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, suggesting minimal influence.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1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F40F-7963-8662-2B27-460B7BCF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1141765"/>
            <a:ext cx="8321040" cy="704088"/>
          </a:xfrm>
        </p:spPr>
        <p:txBody>
          <a:bodyPr/>
          <a:lstStyle/>
          <a:p>
            <a:r>
              <a:rPr lang="en-US" sz="4800" dirty="0"/>
              <a:t>Skewness of final dataset</a:t>
            </a:r>
            <a:endParaRPr lang="en-IN" sz="4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ABD01D-423D-141E-A7BE-C1E478320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6071" y="3233155"/>
            <a:ext cx="674164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Casual, registered, and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 positively skewed (&gt;0.5), indicating a right-skewed distribution.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Weathersit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casual have high skewness, suggesting possible outliers or imbalance.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Most other features are near normal, with minor skewness in temp,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atemp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hum.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BE315-A806-5123-1C23-A05F358E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6" y="2786147"/>
            <a:ext cx="4667039" cy="35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6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lumMod val="60000"/>
                <a:lumOff val="40000"/>
              </a:schemeClr>
            </a:gs>
            <a:gs pos="37000">
              <a:srgbClr val="A19DA0">
                <a:lumMod val="84000"/>
                <a:lumOff val="16000"/>
              </a:srgbClr>
            </a:gs>
            <a:gs pos="74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0BBD-FC0A-9C6A-6166-18CB5B44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151C5-94A7-0492-CC22-1EE560F7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1381" y="2881835"/>
            <a:ext cx="9094838" cy="20574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https://www.geeksforgeeks.org/what-is-data-acquisition-in-machine-learning/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u="sng" dirty="0">
                <a:effectLst/>
                <a:latin typeface="Roboto" panose="02000000000000000000" pitchFamily="2" charset="0"/>
              </a:rPr>
              <a:t>https://www.geeksforgeeks.org/data-wrangling-in-python</a:t>
            </a:r>
            <a:r>
              <a:rPr lang="en-US" b="0" i="0" u="sng" dirty="0">
                <a:solidFill>
                  <a:srgbClr val="7B809A"/>
                </a:solidFill>
                <a:effectLst/>
                <a:latin typeface="Roboto" panose="02000000000000000000" pitchFamily="2" charset="0"/>
              </a:rPr>
              <a:t>/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6F299-F7AE-6632-DBB4-C7956FFA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7" y="2976624"/>
            <a:ext cx="478634" cy="454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7F4F8-9626-2F11-D715-D1236F5EA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7" y="3957929"/>
            <a:ext cx="478634" cy="4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37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48" y="3009457"/>
            <a:ext cx="7990774" cy="1702816"/>
          </a:xfrm>
        </p:spPr>
        <p:txBody>
          <a:bodyPr/>
          <a:lstStyle/>
          <a:p>
            <a:r>
              <a:rPr lang="en-US" u="sng" dirty="0"/>
              <a:t>Thankyou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5510A-1EAC-E2F1-14B8-CEA282D2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12" y="1052052"/>
            <a:ext cx="5102887" cy="50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23838"/>
            <a:ext cx="7499350" cy="704850"/>
          </a:xfrm>
        </p:spPr>
        <p:txBody>
          <a:bodyPr/>
          <a:lstStyle/>
          <a:p>
            <a:r>
              <a:rPr lang="en-US" sz="4000" b="1" u="sng" dirty="0"/>
              <a:t>Overview of the Final Merged Dataset</a:t>
            </a:r>
            <a:endParaRPr lang="en-US" sz="4000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5440"/>
            <a:ext cx="9987473" cy="3296563"/>
          </a:xfrm>
        </p:spPr>
        <p:txBody>
          <a:bodyPr/>
          <a:lstStyle/>
          <a:p>
            <a:r>
              <a:rPr lang="en-US" sz="1400" dirty="0"/>
              <a:t>This dataset  is a </a:t>
            </a:r>
            <a:r>
              <a:rPr lang="en-US" sz="1400" b="1" dirty="0"/>
              <a:t>bike-sharing or transportation-related dataset</a:t>
            </a:r>
            <a:r>
              <a:rPr lang="en-US" sz="1400" dirty="0"/>
              <a:t>, likely capturing </a:t>
            </a:r>
            <a:r>
              <a:rPr lang="en-US" sz="1400" b="1" dirty="0"/>
              <a:t>hourly or daily rental trends</a:t>
            </a:r>
            <a:r>
              <a:rPr lang="en-US" sz="1400" dirty="0"/>
              <a:t> based on various environmental and temporal factors. Below is an overview of the key columns:</a:t>
            </a:r>
          </a:p>
          <a:p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07459F0-05AD-A671-2929-F8925A6F6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68832"/>
              </p:ext>
            </p:extLst>
          </p:nvPr>
        </p:nvGraphicFramePr>
        <p:xfrm>
          <a:off x="0" y="2346960"/>
          <a:ext cx="12192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673825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29182655"/>
                    </a:ext>
                  </a:extLst>
                </a:gridCol>
              </a:tblGrid>
              <a:tr h="352368">
                <a:tc>
                  <a:txBody>
                    <a:bodyPr/>
                    <a:lstStyle/>
                    <a:p>
                      <a:r>
                        <a:rPr lang="en-IN" b="1" dirty="0"/>
                        <a:t>Column 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596989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US" sz="1100" dirty="0" err="1"/>
                        <a:t>cnt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Total count of bike rentals</a:t>
                      </a:r>
                      <a:r>
                        <a:rPr lang="en-US" sz="1100" dirty="0"/>
                        <a:t> (casual + registered).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3728"/>
                  </a:ext>
                </a:extLst>
              </a:tr>
              <a:tr h="249594">
                <a:tc>
                  <a:txBody>
                    <a:bodyPr/>
                    <a:lstStyle/>
                    <a:p>
                      <a:r>
                        <a:rPr lang="en-IN" sz="1100" dirty="0"/>
                        <a:t>instant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Unique identifier for each record (row)</a:t>
                      </a:r>
                      <a:endParaRPr lang="en-I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1712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IN" sz="1100" dirty="0" err="1"/>
                        <a:t>dteday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</a:t>
                      </a:r>
                      <a:r>
                        <a:rPr lang="en-US" sz="1100" b="1" dirty="0"/>
                        <a:t>date</a:t>
                      </a:r>
                      <a:r>
                        <a:rPr lang="en-US" sz="1100" dirty="0"/>
                        <a:t> corresponding to the record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03373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US" sz="1100" dirty="0"/>
                        <a:t>season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Season indicator </a:t>
                      </a:r>
                      <a:r>
                        <a:rPr lang="en-US" sz="1100" b="1" dirty="0"/>
                        <a:t>(1: Spring, 2: Summer, 3: Fall, 4: Winter)</a:t>
                      </a:r>
                      <a:r>
                        <a:rPr lang="en-US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4937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US" sz="1100" dirty="0"/>
                        <a:t>yr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Year </a:t>
                      </a:r>
                      <a:r>
                        <a:rPr lang="en-US" sz="1100" b="1" dirty="0"/>
                        <a:t>(0: 2011, 1: 2012)</a:t>
                      </a:r>
                      <a:r>
                        <a:rPr lang="en-US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64268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US" sz="1100" dirty="0" err="1"/>
                        <a:t>mnth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Month (1 = January, 12 = December).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72638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US" sz="1100" dirty="0" err="1"/>
                        <a:t>hr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Hour of the day (0 to 23, representing 24-hour format).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22952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US" sz="1100" dirty="0"/>
                        <a:t>holiday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Whether the day is a </a:t>
                      </a:r>
                      <a:r>
                        <a:rPr lang="en-US" sz="1100" b="1" dirty="0"/>
                        <a:t>holiday (1)</a:t>
                      </a:r>
                      <a:r>
                        <a:rPr lang="en-US" sz="1100" dirty="0"/>
                        <a:t> or not </a:t>
                      </a:r>
                      <a:r>
                        <a:rPr lang="en-US" sz="1100" b="1" dirty="0"/>
                        <a:t>(0)</a:t>
                      </a:r>
                      <a:r>
                        <a:rPr lang="en-US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277462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US" sz="1100" dirty="0"/>
                        <a:t>weekday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Day of the week </a:t>
                      </a:r>
                      <a:r>
                        <a:rPr lang="en-US" sz="1100" b="1" dirty="0"/>
                        <a:t>(0: Sunday, 6: Saturday)</a:t>
                      </a:r>
                      <a:r>
                        <a:rPr lang="en-US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703999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IN" sz="1100" dirty="0" err="1"/>
                        <a:t>weathersit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Weather situation </a:t>
                      </a:r>
                      <a:r>
                        <a:rPr lang="en-US" sz="1100" b="1" dirty="0"/>
                        <a:t>(1: Clear, 2: Misty, 3: Light Rain/Snow, 4: Heavy Rain/Snow)</a:t>
                      </a:r>
                      <a:r>
                        <a:rPr lang="en-US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823806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IN" sz="1100" dirty="0"/>
                        <a:t>temp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Normalized temperature </a:t>
                      </a:r>
                      <a:r>
                        <a:rPr lang="en-US" sz="1100" b="1" dirty="0"/>
                        <a:t>(0 to 1, where 1 = 41°C or max recorded temperature)</a:t>
                      </a:r>
                      <a:r>
                        <a:rPr lang="en-US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141563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IN" sz="1100" dirty="0" err="1"/>
                        <a:t>atemp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Normalized "feels-like" temperature.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865466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IN" sz="1100" dirty="0"/>
                        <a:t>hum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Normalized humidity value (0 to 1).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170471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IN" sz="1100" dirty="0"/>
                        <a:t>windspeed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Normalized wind speed (0 to 1).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312675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IN" sz="1100" dirty="0"/>
                        <a:t>casual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Number of </a:t>
                      </a:r>
                      <a:r>
                        <a:rPr lang="en-US" sz="1100" b="1" dirty="0"/>
                        <a:t>casual (non-registered) users</a:t>
                      </a:r>
                      <a:r>
                        <a:rPr lang="en-US" sz="1100" dirty="0"/>
                        <a:t> renting bikes.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172351"/>
                  </a:ext>
                </a:extLst>
              </a:tr>
              <a:tr h="250311">
                <a:tc>
                  <a:txBody>
                    <a:bodyPr/>
                    <a:lstStyle/>
                    <a:p>
                      <a:r>
                        <a:rPr lang="en-IN" sz="1100" dirty="0"/>
                        <a:t>Registered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Number of </a:t>
                      </a:r>
                      <a:r>
                        <a:rPr lang="en-US" sz="1100" b="1" dirty="0"/>
                        <a:t>registered users</a:t>
                      </a:r>
                      <a:r>
                        <a:rPr lang="en-US" sz="1100" dirty="0"/>
                        <a:t> renting bikes.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42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Dataset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tx1"/>
                </a:solidFill>
              </a:rPr>
              <a:t>Overview of Dataset 1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57349B-B9B5-1986-5671-DE82FA31DCB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98704" y="3742422"/>
            <a:ext cx="6180753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1 contains bike rental records for January 2011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 details on time, temperature, and weather conditions.</a:t>
            </a:r>
            <a:r>
              <a:rPr lang="en-US" altLang="en-US" sz="16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focuses on hourly observations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helping analyze temperature variations and weather effects on bike rentals.</a:t>
            </a: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B628D3-B45A-C211-1018-4478F845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909" y="2654710"/>
            <a:ext cx="5201265" cy="341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72" y="481457"/>
            <a:ext cx="11314538" cy="1021639"/>
          </a:xfrm>
        </p:spPr>
        <p:txBody>
          <a:bodyPr/>
          <a:lstStyle/>
          <a:p>
            <a:r>
              <a:rPr lang="en-US" sz="4800" b="1" u="sng" dirty="0"/>
              <a:t>Exploratory Data Analysis – Dataset 1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422EF96-FB1F-6791-DEBF-B89FC8E7288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0" y="2001237"/>
            <a:ext cx="91216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for missing values using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fillna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().sum()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No missing values found.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plots created to understand relationships between temperature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339CDE-7AE8-B837-0EC3-CECFAD9C0844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342065" y="3024064"/>
            <a:ext cx="7990907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mnth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Dataset contains only January data.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Temperature follows a daily cycle (cooler at night, warmer in the afternoon).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weekday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No major temperature variation across weekdays.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weathersit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Higher temperatures on clear days, lower on rainy/snowy days.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9EB71DB-C169-14F9-DE5D-A969E9A0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4856" y="4541890"/>
            <a:ext cx="954647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3</a:t>
            </a:r>
            <a:r>
              <a:rPr lang="en-US" altLang="en-US" sz="1600" dirty="0">
                <a:latin typeface="Arial" panose="020B0604020202020204" pitchFamily="34" charset="0"/>
              </a:rPr>
              <a:t>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 plotted to understand the distribution of numerical features.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Helps visualize how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temp,hr,other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numerical variables are spread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2877E-F218-A1A2-E420-164A5BAA5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086" y="2868743"/>
            <a:ext cx="4283427" cy="376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40" y="679572"/>
            <a:ext cx="10515600" cy="57532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 2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095" y="2289491"/>
            <a:ext cx="4828032" cy="490538"/>
          </a:xfrm>
        </p:spPr>
        <p:txBody>
          <a:bodyPr/>
          <a:lstStyle/>
          <a:p>
            <a:r>
              <a:rPr lang="en-IN" u="sng" dirty="0">
                <a:solidFill>
                  <a:schemeClr val="bg1"/>
                </a:solidFill>
              </a:rPr>
              <a:t>Overview of Dataset 2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6161AF-F211-C997-D788-02EA3E8622D4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0" y="3104296"/>
            <a:ext cx="766591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2 contains bike rental data, focusing on environmental factors such as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atemp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(feels-like temperature),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humidity (hum)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windspeed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structured to analyze how weather conditions affect bike usage.</a:t>
            </a:r>
          </a:p>
          <a:p>
            <a:pPr marL="34290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Unnamed: 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removed as it was unnecessary</a:t>
            </a:r>
          </a:p>
          <a:p>
            <a:pPr marL="34290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for missing values → Missing values found in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atemp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replaced with the median value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.</a:t>
            </a:r>
          </a:p>
          <a:p>
            <a:pPr marL="34290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CFF8D-A297-69D4-79B3-0B7892D9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20" y="2861948"/>
            <a:ext cx="4287584" cy="37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65" y="550309"/>
            <a:ext cx="10384484" cy="704088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4400" b="1" u="sng" dirty="0"/>
              <a:t>Exploratory Data Analysis - Dataset 2</a:t>
            </a:r>
            <a:endParaRPr lang="en-US" sz="4400" u="sng" dirty="0"/>
          </a:p>
        </p:txBody>
      </p:sp>
      <p:sp useBgFill="1">
        <p:nvSpPr>
          <p:cNvPr id="11" name="Rectangle 1">
            <a:extLst>
              <a:ext uri="{FF2B5EF4-FFF2-40B4-BE49-F238E27FC236}">
                <a16:creationId xmlns:a16="http://schemas.microsoft.com/office/drawing/2014/main" id="{ACA56627-E111-47BE-A03E-6CCC0FDE59F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0" y="2465940"/>
            <a:ext cx="6982071" cy="4062651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Scatter plots created to explore relationships with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(total rentals):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 vs.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atemp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→ More rentals occur at moderate feels-like temperatures.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 vs. hum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→ Humidity affects rentals, with extreme values showing fewer rides.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 vs. windspeed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→ Rentals decrease as wind speed increases, indicating weather impact.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 vs. registered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→ Strong positive correlation, meaning registered users contribute most to total rentals.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600" b="0" dirty="0">
              <a:solidFill>
                <a:schemeClr val="bg2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Histogram plotted to check the distribution of numerical variables.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Helps understand the spread and skewness of attributes like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humidity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windspeed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8A6B8-699D-68A6-7864-BF3E7770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413" y="1769807"/>
            <a:ext cx="5172935" cy="43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68" y="914296"/>
            <a:ext cx="6037742" cy="1682749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Dataset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864" y="2938462"/>
            <a:ext cx="4828032" cy="490538"/>
          </a:xfrm>
        </p:spPr>
        <p:txBody>
          <a:bodyPr>
            <a:normAutofit/>
          </a:bodyPr>
          <a:lstStyle/>
          <a:p>
            <a:r>
              <a:rPr lang="en-IN" sz="2400" u="sng" dirty="0">
                <a:solidFill>
                  <a:schemeClr val="bg2">
                    <a:lumMod val="50000"/>
                  </a:schemeClr>
                </a:solidFill>
              </a:rPr>
              <a:t>Overview of Dataset 3</a:t>
            </a:r>
            <a:endParaRPr lang="en-US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E3833B8-B87F-1ABE-45D7-C88E659E53E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-66255" y="3881601"/>
            <a:ext cx="654828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Dataset 3 contains bike rental data with time-based features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season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yr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mnth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hr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) and weather conditions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temp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atemp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hum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windspeed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).</a:t>
            </a:r>
            <a:endParaRPr lang="en-US" altLang="en-US" sz="1600" b="0" dirty="0">
              <a:solidFill>
                <a:schemeClr val="bg1">
                  <a:lumMod val="95000"/>
                </a:schemeClr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It consists of 390 rows and 10 columns, expanding the dataset with additional observations</a:t>
            </a:r>
            <a:r>
              <a:rPr lang="en-US" altLang="en-US" sz="1600" b="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No missing values were found, ensuring data consistency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BECA7-B72C-EBB0-13DC-6FC70A6E1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10" y="2753032"/>
            <a:ext cx="5943090" cy="38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2A6FDF14-95B6-94C2-F61C-CE8E86F17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97981" y="5748969"/>
            <a:ext cx="6096000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2.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 plotted to analyze the distribution of numerical features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windspeed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81" y="1640902"/>
            <a:ext cx="11900765" cy="704088"/>
          </a:xfrm>
          <a:solidFill>
            <a:schemeClr val="bg2"/>
          </a:solidFill>
        </p:spPr>
        <p:txBody>
          <a:bodyPr/>
          <a:lstStyle/>
          <a:p>
            <a:r>
              <a:rPr lang="en-US" sz="4800" b="1" dirty="0"/>
              <a:t>Exploratory Data Analysis – Dataset 3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4984" y="6333744"/>
            <a:ext cx="3282696" cy="1106424"/>
          </a:xfrm>
        </p:spPr>
        <p:txBody>
          <a:bodyPr/>
          <a:lstStyle/>
          <a:p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73335AA6-C5A1-3B76-A3CA-414AEC854B34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302766" y="4113032"/>
            <a:ext cx="5886429" cy="132343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vs. temp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vs.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atemp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More rentals at moderate temperatures.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vs. hum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High humidity may reduce rentals.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vs. windspeed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Increased windspeed correlates with fewer rentals.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189181" y="6866238"/>
            <a:ext cx="3282696" cy="1106424"/>
          </a:xfrm>
        </p:spPr>
        <p:txBody>
          <a:bodyPr/>
          <a:lstStyle/>
          <a:p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US" sz="1600" noProof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22C7B74-6DF6-AF09-ECB7-19E3281E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81" y="3566030"/>
            <a:ext cx="5582034" cy="33855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C012E88-5DAE-4322-A241-B0DB180A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82" y="3426201"/>
            <a:ext cx="6096000" cy="5847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plots explored relationships with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(total rentals):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E1794-B14D-E7C8-F0C3-73405058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95" y="3566030"/>
            <a:ext cx="5909551" cy="32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Merged Dataset Overview</a:t>
            </a:r>
            <a:endParaRPr lang="en-US" u="sng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CD04765-9BF6-FC9A-B497-9BC0D8CE1389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07263" y="3403659"/>
            <a:ext cx="5569308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Merged Dataset is created by combining Dataset 1 and Dataset 2 using an inner join on the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instant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 column.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no missing values after merging.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4818E-BBE5-D3A0-97A9-84C34F74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04" y="2809979"/>
            <a:ext cx="6330196" cy="28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1837</TotalTime>
  <Words>1121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Calibri</vt:lpstr>
      <vt:lpstr>Century Gothic</vt:lpstr>
      <vt:lpstr>Roboto</vt:lpstr>
      <vt:lpstr>Source Sans 3</vt:lpstr>
      <vt:lpstr>Wingdings 3</vt:lpstr>
      <vt:lpstr>Ion</vt:lpstr>
      <vt:lpstr>      Data  Acquisition        And   Wrangling </vt:lpstr>
      <vt:lpstr>Overview of the Final Merged Dataset</vt:lpstr>
      <vt:lpstr>Dataset 1</vt:lpstr>
      <vt:lpstr>Exploratory Data Analysis – Dataset 1 </vt:lpstr>
      <vt:lpstr>DATASET  2 </vt:lpstr>
      <vt:lpstr>Exploratory Data Analysis - Dataset 2</vt:lpstr>
      <vt:lpstr>Dataset 3</vt:lpstr>
      <vt:lpstr>Exploratory Data Analysis – Dataset 3 </vt:lpstr>
      <vt:lpstr>Merged Dataset Overview</vt:lpstr>
      <vt:lpstr>Exploratory Data Analysis - Merged Dataset</vt:lpstr>
      <vt:lpstr>Final merged dataset </vt:lpstr>
      <vt:lpstr>Exploratory Data Analysis -  Final Merged Dataset Data Analysis - Merged Dataset</vt:lpstr>
      <vt:lpstr>Outliers and correlation of final dataset</vt:lpstr>
      <vt:lpstr>Skewness of final dataset</vt:lpstr>
      <vt:lpstr>references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riddhima maheshwari</dc:creator>
  <cp:lastModifiedBy>riddhima maheshwari</cp:lastModifiedBy>
  <cp:revision>13</cp:revision>
  <dcterms:created xsi:type="dcterms:W3CDTF">2025-03-17T14:15:29Z</dcterms:created>
  <dcterms:modified xsi:type="dcterms:W3CDTF">2025-03-19T16:44:27Z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