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311" r:id="rId3"/>
    <p:sldId id="258" r:id="rId4"/>
    <p:sldId id="260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</p:sldIdLst>
  <p:sldSz cx="9144000" cy="5143500" type="screen16x9"/>
  <p:notesSz cx="6858000" cy="9144000"/>
  <p:embeddedFontLst>
    <p:embeddedFont>
      <p:font typeface="Assistant" pitchFamily="2" charset="-79"/>
      <p:regular r:id="rId17"/>
      <p:bold r:id="rId18"/>
    </p:embeddedFont>
    <p:embeddedFont>
      <p:font typeface="Orbitron" panose="020B0604020202020204" charset="0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03ECFF-17C7-485A-BD24-0F31DDAD4CCA}">
  <a:tblStyle styleId="{9C03ECFF-17C7-485A-BD24-0F31DDAD4C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2e1aad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2e1aad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9a6084f5a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9a6084f5a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9a6084f5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9a6084f5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7302" y="673625"/>
            <a:ext cx="6581100" cy="21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7921" y="3615250"/>
            <a:ext cx="378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3" name="Google Shape;13;p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-21600" y="972500"/>
            <a:ext cx="917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0179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0179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79" name="Google Shape;79;p9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81" name="Google Shape;81;p9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9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13" name="Google Shape;213;p2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2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22"/>
          <p:cNvSpPr txBox="1">
            <a:spLocks noGrp="1"/>
          </p:cNvSpPr>
          <p:nvPr>
            <p:ph type="subTitle" idx="1"/>
          </p:nvPr>
        </p:nvSpPr>
        <p:spPr>
          <a:xfrm>
            <a:off x="713100" y="1767950"/>
            <a:ext cx="4278600" cy="18987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18" name="Google Shape;218;p2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56" name="Google Shape;356;p3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7" name="Google Shape;357;p3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3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59" name="Google Shape;359;p3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2"/>
          <p:cNvSpPr/>
          <p:nvPr/>
        </p:nvSpPr>
        <p:spPr>
          <a:xfrm>
            <a:off x="1992438" y="32097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364" name="Google Shape;364;p32"/>
          <p:cNvGrpSpPr/>
          <p:nvPr/>
        </p:nvGrpSpPr>
        <p:grpSpPr>
          <a:xfrm>
            <a:off x="7774198" y="1271033"/>
            <a:ext cx="656700" cy="656686"/>
            <a:chOff x="8030050" y="2613550"/>
            <a:chExt cx="1147475" cy="1147450"/>
          </a:xfrm>
        </p:grpSpPr>
        <p:sp>
          <p:nvSpPr>
            <p:cNvPr id="365" name="Google Shape;365;p32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1741313" y="4379925"/>
            <a:ext cx="5666187" cy="318550"/>
            <a:chOff x="2764725" y="4448400"/>
            <a:chExt cx="5666187" cy="318550"/>
          </a:xfrm>
        </p:grpSpPr>
        <p:sp>
          <p:nvSpPr>
            <p:cNvPr id="389" name="Google Shape;389;p32"/>
            <p:cNvSpPr/>
            <p:nvPr/>
          </p:nvSpPr>
          <p:spPr>
            <a:xfrm>
              <a:off x="8146975" y="4448400"/>
              <a:ext cx="283937" cy="31855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0" name="Google Shape;390;p32"/>
            <p:cNvCxnSpPr/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1" name="Google Shape;391;p32"/>
          <p:cNvSpPr/>
          <p:nvPr/>
        </p:nvSpPr>
        <p:spPr>
          <a:xfrm>
            <a:off x="1987663" y="24130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1987663" y="16163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3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395" name="Google Shape;395;p33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33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397" name="Google Shape;397;p33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33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9" name="Google Shape;399;p33"/>
          <p:cNvSpPr/>
          <p:nvPr/>
        </p:nvSpPr>
        <p:spPr>
          <a:xfrm>
            <a:off x="6744573" y="3029250"/>
            <a:ext cx="1523400" cy="152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7177923" y="3462608"/>
            <a:ext cx="656700" cy="656686"/>
            <a:chOff x="8030050" y="2613550"/>
            <a:chExt cx="1147475" cy="1147450"/>
          </a:xfrm>
        </p:grpSpPr>
        <p:sp>
          <p:nvSpPr>
            <p:cNvPr id="401" name="Google Shape;401;p33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33"/>
          <p:cNvSpPr/>
          <p:nvPr/>
        </p:nvSpPr>
        <p:spPr>
          <a:xfrm>
            <a:off x="5216513" y="3898775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34"/>
          <p:cNvGrpSpPr/>
          <p:nvPr/>
        </p:nvGrpSpPr>
        <p:grpSpPr>
          <a:xfrm>
            <a:off x="713100" y="449365"/>
            <a:ext cx="7706069" cy="4249110"/>
            <a:chOff x="2600575" y="-305060"/>
            <a:chExt cx="7706069" cy="4249110"/>
          </a:xfrm>
        </p:grpSpPr>
        <p:sp>
          <p:nvSpPr>
            <p:cNvPr id="428" name="Google Shape;428;p34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0124844" y="-30506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4"/>
          <p:cNvSpPr/>
          <p:nvPr/>
        </p:nvSpPr>
        <p:spPr>
          <a:xfrm>
            <a:off x="7866525" y="4065300"/>
            <a:ext cx="564375" cy="63317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432" name="Google Shape;432;p3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sz="3200" b="1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8" r:id="rId5"/>
    <p:sldLayoutId id="2147483678" r:id="rId6"/>
    <p:sldLayoutId id="2147483679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sforgeeks.org/what-is-exploratory-data-analysi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subTitle" idx="1"/>
          </p:nvPr>
        </p:nvSpPr>
        <p:spPr>
          <a:xfrm>
            <a:off x="47456" y="4030325"/>
            <a:ext cx="378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NextHikes</a:t>
            </a:r>
            <a:r>
              <a:rPr lang="en-IN" dirty="0"/>
              <a:t> IT Solutions</a:t>
            </a:r>
            <a:r>
              <a:rPr lang="en" dirty="0"/>
              <a:t> begins</a:t>
            </a:r>
            <a:endParaRPr dirty="0"/>
          </a:p>
        </p:txBody>
      </p:sp>
      <p:sp>
        <p:nvSpPr>
          <p:cNvPr id="451" name="Google Shape;451;p38"/>
          <p:cNvSpPr txBox="1">
            <a:spLocks noGrp="1"/>
          </p:cNvSpPr>
          <p:nvPr>
            <p:ph type="ctrTitle"/>
          </p:nvPr>
        </p:nvSpPr>
        <p:spPr>
          <a:xfrm>
            <a:off x="186954" y="375150"/>
            <a:ext cx="6581100" cy="21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Exploratory Data Analysis (EDA) for Real Estate Pricing</a:t>
            </a:r>
            <a:r>
              <a:rPr lang="en" sz="3600" b="1" dirty="0">
                <a:solidFill>
                  <a:schemeClr val="bg2">
                    <a:lumMod val="75000"/>
                  </a:schemeClr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sz="3600" b="1" dirty="0">
              <a:solidFill>
                <a:schemeClr val="bg2">
                  <a:lumMod val="75000"/>
                </a:schemeClr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53" name="Google Shape;453;p38"/>
          <p:cNvSpPr txBox="1"/>
          <p:nvPr/>
        </p:nvSpPr>
        <p:spPr>
          <a:xfrm>
            <a:off x="617925" y="4516775"/>
            <a:ext cx="21468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Riddhima Maheshwari</a:t>
            </a:r>
            <a:endParaRPr sz="1200" dirty="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478" name="Google Shape;478;p38"/>
          <p:cNvGrpSpPr/>
          <p:nvPr/>
        </p:nvGrpSpPr>
        <p:grpSpPr>
          <a:xfrm>
            <a:off x="2764725" y="4448400"/>
            <a:ext cx="5666187" cy="318550"/>
            <a:chOff x="2764725" y="4448400"/>
            <a:chExt cx="5666187" cy="318550"/>
          </a:xfrm>
        </p:grpSpPr>
        <p:sp>
          <p:nvSpPr>
            <p:cNvPr id="479" name="Google Shape;479;p38"/>
            <p:cNvSpPr/>
            <p:nvPr/>
          </p:nvSpPr>
          <p:spPr>
            <a:xfrm>
              <a:off x="8146975" y="4448400"/>
              <a:ext cx="283937" cy="31855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0" name="Google Shape;480;p38"/>
            <p:cNvCxnSpPr>
              <a:stCxn id="453" idx="3"/>
            </p:cNvCxnSpPr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F325E4-084D-5AE9-7EF0-78D69361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63" y="2309501"/>
            <a:ext cx="3655287" cy="204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C0EB-EDA0-D6CA-8E3A-40B027F5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5" y="232524"/>
            <a:ext cx="7704000" cy="5727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Multivariate Analysis </a:t>
            </a:r>
            <a:r>
              <a:rPr lang="en-US" sz="2800" dirty="0"/>
              <a:t>– Insights from Dataset</a:t>
            </a:r>
            <a:endParaRPr lang="en-IN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1FD80A-76B2-24E1-65F4-C02CBB85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69" y="2668971"/>
            <a:ext cx="82553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CA9AD8-BDA4-115C-291B-A07F09AA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68" y="3555364"/>
            <a:ext cx="8128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A1AC7-AE18-7C20-D2E6-0810AF63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45" y="1509484"/>
            <a:ext cx="4116746" cy="280932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E5B184E-E78F-BF28-5CEA-C9C36BDC7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0674" y="1177248"/>
            <a:ext cx="4688625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OverallQual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the strongest correlation with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SalePrice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 = 0.82), highlighting quality as a major price driver.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GrLivArea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also strongly positively correlated (r = 0.73) — as seen in the scatter plot, larger homes fetch higher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GarageArea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TotalBsmtSF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Other size-related features show moderate positive correlation with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Features related to size and quality tend to jointly influence property 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72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2304-A64F-9EFB-3B6E-9EA21F02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09" y="199746"/>
            <a:ext cx="7704000" cy="572700"/>
          </a:xfrm>
        </p:spPr>
        <p:txBody>
          <a:bodyPr/>
          <a:lstStyle/>
          <a:p>
            <a:r>
              <a:rPr lang="en-IN" dirty="0"/>
              <a:t>Feature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Engineering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2E9160-F95A-63CE-08B2-A80F812F3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19070" y="3636752"/>
            <a:ext cx="80596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columns increased to 83, including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4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engineered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D6EB5E-B2BD-DA8F-0CEE-B2D5DD1FE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070" y="1439998"/>
            <a:ext cx="70085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new feature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PropertyAge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capture how old the house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IsRemodeled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indicate whether the house was renovated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room counts to form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TotalRooms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better interior representation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TotalBathrooms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combining full and half baths to better represent bathroom capacity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6F81C-7C9E-0E8A-FB76-BB717366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102" y="1118180"/>
            <a:ext cx="2314898" cy="36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95AF-3A6D-B32C-7D85-4B89CD7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Reduction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59DBCE-394D-D3AA-E46F-90845E297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7162" y="1387224"/>
            <a:ext cx="772839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the column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Condition2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was nearly always identical to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Condition1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added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new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Represented a rare secondary condition present in very few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it helps reduce redundancy and simplify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dataset now has 82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9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19C0-5404-6140-BE36-B8721889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8EF9-2C4D-652A-7743-5276BD41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606" y="1870687"/>
            <a:ext cx="7704000" cy="563700"/>
          </a:xfrm>
        </p:spPr>
        <p:txBody>
          <a:bodyPr/>
          <a:lstStyle/>
          <a:p>
            <a:pPr marL="152400" indent="0">
              <a:buNone/>
            </a:pP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https://www.geeksforgeeks.org/what-is-exploratory-data-analysis/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52400" indent="0">
              <a:buNone/>
            </a:pP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52400" indent="0">
              <a:buNone/>
            </a:pP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https://www.geeksforgeeks.org/what-is-feature-engineering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F299-F7AE-6632-DBB4-C7956FFA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065220"/>
            <a:ext cx="189213" cy="179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6F299-F7AE-6632-DBB4-C7956FFA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2628920"/>
            <a:ext cx="189214" cy="1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7230-DA78-CB3B-C26E-2C348C35B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>
                <a:solidFill>
                  <a:schemeClr val="lt2"/>
                </a:solidFill>
              </a:rPr>
              <a:t>Thank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you!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9145F-342C-21CC-B584-03776F30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2" y="2292263"/>
            <a:ext cx="8177400" cy="263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7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E1A3-38B6-C461-0569-8559A102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392"/>
            <a:ext cx="6625898" cy="572700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56ECB-A281-9502-1C4B-045360040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35" y="1929401"/>
            <a:ext cx="8290271" cy="563700"/>
          </a:xfrm>
        </p:spPr>
        <p:txBody>
          <a:bodyPr/>
          <a:lstStyle/>
          <a:p>
            <a:pPr marL="152400" indent="0">
              <a:buNone/>
            </a:pPr>
            <a:r>
              <a:rPr lang="en-US" sz="2400" dirty="0"/>
              <a:t>The Ames Housing dataset contains 1,460 residential property records with 81 features describing each home.</a:t>
            </a:r>
          </a:p>
          <a:p>
            <a:pPr marL="152400" indent="0">
              <a:buNone/>
            </a:pPr>
            <a:br>
              <a:rPr lang="en-US" sz="2400" dirty="0"/>
            </a:br>
            <a:r>
              <a:rPr lang="en-US" sz="2400" dirty="0"/>
              <a:t>It includes variables related to location, lot size, building type, year built, quality, amenities, and sale price.</a:t>
            </a:r>
            <a:br>
              <a:rPr lang="en-US" sz="2400" dirty="0"/>
            </a:br>
            <a:r>
              <a:rPr lang="en-US" sz="2400" dirty="0"/>
              <a:t>This dataset is commonly used for house price prediction and real estate market analysis.</a:t>
            </a:r>
          </a:p>
          <a:p>
            <a:pPr marL="15240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03067-D824-7E10-05CA-63C168459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31" y="356950"/>
            <a:ext cx="2567410" cy="150289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7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subTitle" idx="1"/>
          </p:nvPr>
        </p:nvSpPr>
        <p:spPr>
          <a:xfrm>
            <a:off x="493892" y="2184492"/>
            <a:ext cx="4604201" cy="18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Handled missing values using median (numeric) and mode (categorical)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Confirmed no duplicate rows in the dataset</a:t>
            </a:r>
          </a:p>
          <a:p>
            <a:pPr marL="1397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Verified no missing data remains in the dataset</a:t>
            </a:r>
          </a:p>
          <a:p>
            <a:pPr marL="1397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Dataset has 1460 rows and 81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 types: 36 numeric, 45 categorical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Preprocessing Steps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A9E71-3A2E-D26E-0F06-AD1003FD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42" y="1773231"/>
            <a:ext cx="3910558" cy="23099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880114" y="564425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Outlier </a:t>
            </a:r>
            <a:r>
              <a:rPr lang="en-IN" sz="3200" dirty="0">
                <a:solidFill>
                  <a:schemeClr val="bg2">
                    <a:lumMod val="75000"/>
                  </a:schemeClr>
                </a:solidFill>
              </a:rPr>
              <a:t>Detection</a:t>
            </a:r>
            <a:endParaRPr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7499950" y="1902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7499950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7946575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B2CA633-098E-545C-59BD-4CC340B864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3439" y="1718969"/>
            <a:ext cx="7043136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were detected using the Interquartile  Range (IQR) method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like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EnclosedPorch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BsmtFinSF2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OverallCond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had the most outliers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to handle outliers to prevent skewed analysis and improve model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AA81-CEC3-0B65-0B4C-B4E3ACA1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What is 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Univariate Analysis?</a:t>
            </a:r>
            <a:endParaRPr lang="en-IN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8C0B24-DFBD-FD5E-D581-FD75C821A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659016"/>
            <a:ext cx="7704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Univariate Analysis examines one variable at a time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understand the distribution, central tendency, and spread of individual features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detecting outliers, skewness, and dominant categories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Lays the foundation for deeper statistical and machine learning analysis</a:t>
            </a:r>
          </a:p>
        </p:txBody>
      </p:sp>
    </p:spTree>
    <p:extLst>
      <p:ext uri="{BB962C8B-B14F-4D97-AF65-F5344CB8AC3E}">
        <p14:creationId xmlns:p14="http://schemas.microsoft.com/office/powerpoint/2010/main" val="20473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4F92-AE9C-C6A4-4BFE-57DB125C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29" y="200327"/>
            <a:ext cx="7704000" cy="5727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Univariate Analysis </a:t>
            </a:r>
            <a:r>
              <a:rPr lang="en-US" sz="2800" dirty="0"/>
              <a:t>– Insights from Dataset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847C26-A802-DF4B-1E9C-98F84A7B9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934698"/>
            <a:ext cx="57181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869E5-50B7-F574-2672-181318EF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61" y="1316025"/>
            <a:ext cx="3551161" cy="277451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DBBA3C5-FD36-7810-0798-EE5E1EAC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5491"/>
            <a:ext cx="580193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Right-skewed distribution, with most houses priced below 250,000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GrLivArea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Also right-skewed; larger homes are fewer, indicating outliers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OverallQual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Ratings peak at 5 to 7, showing most homes are of average to good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GarageCars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Majority of houses have space for 2 cars, with very few above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FullBath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homes have either 1 or 2 full bathrooms, indicating a consistent design trend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YearBuilt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Newer homes (post-2000) are more frequent, suggesting a modern housing boom</a:t>
            </a:r>
          </a:p>
        </p:txBody>
      </p:sp>
    </p:spTree>
    <p:extLst>
      <p:ext uri="{BB962C8B-B14F-4D97-AF65-F5344CB8AC3E}">
        <p14:creationId xmlns:p14="http://schemas.microsoft.com/office/powerpoint/2010/main" val="7113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4521-05F5-37E3-CE97-32B3E28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Bivariate Analysis?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509F79-3086-A50C-EFD3-3329841B0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546" y="1639172"/>
            <a:ext cx="711848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Bivariate Analysis explores the relationship between two variables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identify correlation, trends, or influence one variable may have on another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uncover linear or non-linear patterns in data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tools: scatter plots, boxplots, and regression lines</a:t>
            </a:r>
          </a:p>
        </p:txBody>
      </p:sp>
    </p:spTree>
    <p:extLst>
      <p:ext uri="{BB962C8B-B14F-4D97-AF65-F5344CB8AC3E}">
        <p14:creationId xmlns:p14="http://schemas.microsoft.com/office/powerpoint/2010/main" val="139275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A929-C180-49E1-B02A-CF68C9E7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68" y="232082"/>
            <a:ext cx="7704000" cy="5727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Bivariate Analysis </a:t>
            </a:r>
            <a:r>
              <a:rPr lang="en-US" sz="2800" dirty="0"/>
              <a:t>– Insights from Dataset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88177-5DCB-DFED-9A00-E7601A73E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565" y="1471807"/>
            <a:ext cx="3939436" cy="284967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2CBE957-D2D2-C0D6-C83A-F019F5C4B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1116024"/>
            <a:ext cx="536768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GrLivArea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clear positive linear trend — larger living areas result in higher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OverallQual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Strong correlation — better quality homes tend to sell at significantly higher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GarageCars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Homes with 2 to 3 garage spaces fetch higher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FullBath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Price increases with the number of full bathrooms, peaking at 2–3 baths.</a:t>
            </a:r>
          </a:p>
        </p:txBody>
      </p:sp>
    </p:spTree>
    <p:extLst>
      <p:ext uri="{BB962C8B-B14F-4D97-AF65-F5344CB8AC3E}">
        <p14:creationId xmlns:p14="http://schemas.microsoft.com/office/powerpoint/2010/main" val="338787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D266-843F-5CB0-5C91-DC31749F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Multivariate Analysis?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16538-F8C0-D7BC-D157-23385D0CB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697" y="1457359"/>
            <a:ext cx="75933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Multivariate Analysis examines the relationship between three or more variables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uncover complex interactions that influence the target variable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identifying combined effects and dependencies among features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tools: heatmaps,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multicolor scatter plots, and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FacetGrid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6757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Integration Project Plan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4BD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686</Words>
  <Application>Microsoft Office PowerPoint</Application>
  <PresentationFormat>On-screen Show (16:9)</PresentationFormat>
  <Paragraphs>102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Orbitron</vt:lpstr>
      <vt:lpstr>Roboto Condensed Light</vt:lpstr>
      <vt:lpstr>Assistant</vt:lpstr>
      <vt:lpstr>Data Integration Project Plan by Slidesgo</vt:lpstr>
      <vt:lpstr>Exploratory Data Analysis (EDA) for Real Estate Pricing </vt:lpstr>
      <vt:lpstr>Dataset Overview</vt:lpstr>
      <vt:lpstr>Data Preprocessing Steps</vt:lpstr>
      <vt:lpstr>Outlier Detection</vt:lpstr>
      <vt:lpstr>What is Univariate Analysis?</vt:lpstr>
      <vt:lpstr>Univariate Analysis – Insights from Dataset</vt:lpstr>
      <vt:lpstr>What is Bivariate Analysis?</vt:lpstr>
      <vt:lpstr>Bivariate Analysis – Insights from Dataset</vt:lpstr>
      <vt:lpstr>What is Multivariate Analysis?</vt:lpstr>
      <vt:lpstr>Multivariate Analysis – Insights from Dataset</vt:lpstr>
      <vt:lpstr>Feature Engineering</vt:lpstr>
      <vt:lpstr>Feature Reduction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ridsbuddy</dc:creator>
  <cp:lastModifiedBy>riddhima maheshwari</cp:lastModifiedBy>
  <cp:revision>4</cp:revision>
  <dcterms:modified xsi:type="dcterms:W3CDTF">2025-04-19T16:09:13Z</dcterms:modified>
</cp:coreProperties>
</file>