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11" r:id="rId3"/>
    <p:sldId id="258" r:id="rId4"/>
    <p:sldId id="260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2" r:id="rId14"/>
    <p:sldId id="320" r:id="rId15"/>
    <p:sldId id="321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Orbitron" panose="020B0604020202020204" charset="0"/>
      <p:regular r:id="rId20"/>
      <p:bold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03ECFF-17C7-485A-BD24-0F31DDAD4CCA}">
  <a:tblStyle styleId="{9C03ECFF-17C7-485A-BD24-0F31DDAD4C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e1aada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e1aada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9a6084f5a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9a6084f5a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29a6084f5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29a6084f5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7302" y="673625"/>
            <a:ext cx="6581100" cy="21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7921" y="3615250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13" name="Google Shape;13;p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-21600" y="972500"/>
            <a:ext cx="917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0179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10179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79" name="Google Shape;79;p9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9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81" name="Google Shape;81;p9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213" name="Google Shape;213;p2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2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22"/>
          <p:cNvSpPr txBox="1">
            <a:spLocks noGrp="1"/>
          </p:cNvSpPr>
          <p:nvPr>
            <p:ph type="subTitle" idx="1"/>
          </p:nvPr>
        </p:nvSpPr>
        <p:spPr>
          <a:xfrm>
            <a:off x="713100" y="1767950"/>
            <a:ext cx="4278600" cy="18987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218" name="Google Shape;218;p2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32"/>
          <p:cNvGrpSpPr/>
          <p:nvPr/>
        </p:nvGrpSpPr>
        <p:grpSpPr>
          <a:xfrm>
            <a:off x="338575" y="238644"/>
            <a:ext cx="8457300" cy="4666200"/>
            <a:chOff x="338575" y="238644"/>
            <a:chExt cx="8457300" cy="4666200"/>
          </a:xfrm>
        </p:grpSpPr>
        <p:sp>
          <p:nvSpPr>
            <p:cNvPr id="356" name="Google Shape;356;p32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7" name="Google Shape;357;p32"/>
            <p:cNvCxnSpPr/>
            <p:nvPr/>
          </p:nvCxnSpPr>
          <p:spPr>
            <a:xfrm>
              <a:off x="338575" y="972500"/>
              <a:ext cx="84573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8" name="Google Shape;358;p32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359" name="Google Shape;359;p32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2"/>
          <p:cNvSpPr/>
          <p:nvPr/>
        </p:nvSpPr>
        <p:spPr>
          <a:xfrm>
            <a:off x="1992438" y="32097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7774198" y="1271033"/>
            <a:ext cx="656700" cy="656686"/>
            <a:chOff x="8030050" y="2613550"/>
            <a:chExt cx="1147475" cy="1147450"/>
          </a:xfrm>
        </p:grpSpPr>
        <p:sp>
          <p:nvSpPr>
            <p:cNvPr id="365" name="Google Shape;365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1741313" y="4379925"/>
            <a:ext cx="5666187" cy="318550"/>
            <a:chOff x="2764725" y="4448400"/>
            <a:chExt cx="5666187" cy="318550"/>
          </a:xfrm>
        </p:grpSpPr>
        <p:sp>
          <p:nvSpPr>
            <p:cNvPr id="389" name="Google Shape;389;p32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0" name="Google Shape;390;p32"/>
            <p:cNvCxnSpPr/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2"/>
          <p:cNvSpPr/>
          <p:nvPr/>
        </p:nvSpPr>
        <p:spPr>
          <a:xfrm>
            <a:off x="1987663" y="24130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1987663" y="1616370"/>
            <a:ext cx="5163900" cy="540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33"/>
          <p:cNvGrpSpPr/>
          <p:nvPr/>
        </p:nvGrpSpPr>
        <p:grpSpPr>
          <a:xfrm>
            <a:off x="351128" y="228595"/>
            <a:ext cx="8430000" cy="4686251"/>
            <a:chOff x="351128" y="228595"/>
            <a:chExt cx="8430000" cy="4686251"/>
          </a:xfrm>
        </p:grpSpPr>
        <p:sp>
          <p:nvSpPr>
            <p:cNvPr id="395" name="Google Shape;395;p33"/>
            <p:cNvSpPr/>
            <p:nvPr/>
          </p:nvSpPr>
          <p:spPr>
            <a:xfrm>
              <a:off x="351128" y="238644"/>
              <a:ext cx="8430000" cy="4666200"/>
            </a:xfrm>
            <a:prstGeom prst="roundRect">
              <a:avLst>
                <a:gd name="adj" fmla="val 4973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33"/>
            <p:cNvGrpSpPr/>
            <p:nvPr/>
          </p:nvGrpSpPr>
          <p:grpSpPr>
            <a:xfrm>
              <a:off x="713171" y="228595"/>
              <a:ext cx="7717725" cy="4686251"/>
              <a:chOff x="713175" y="432300"/>
              <a:chExt cx="7717725" cy="4278900"/>
            </a:xfrm>
          </p:grpSpPr>
          <p:cxnSp>
            <p:nvCxnSpPr>
              <p:cNvPr id="397" name="Google Shape;397;p33"/>
              <p:cNvCxnSpPr/>
              <p:nvPr/>
            </p:nvCxnSpPr>
            <p:spPr>
              <a:xfrm>
                <a:off x="713175" y="453850"/>
                <a:ext cx="0" cy="424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>
                <a:off x="8430900" y="432300"/>
                <a:ext cx="0" cy="4278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9" name="Google Shape;399;p33"/>
          <p:cNvSpPr/>
          <p:nvPr/>
        </p:nvSpPr>
        <p:spPr>
          <a:xfrm>
            <a:off x="6744573" y="3029250"/>
            <a:ext cx="1523400" cy="152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7177923" y="3462608"/>
            <a:ext cx="656700" cy="656686"/>
            <a:chOff x="8030050" y="2613550"/>
            <a:chExt cx="1147475" cy="1147450"/>
          </a:xfrm>
        </p:grpSpPr>
        <p:sp>
          <p:nvSpPr>
            <p:cNvPr id="401" name="Google Shape;401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30050" y="2613550"/>
              <a:ext cx="1147475" cy="1147450"/>
            </a:xfrm>
            <a:custGeom>
              <a:avLst/>
              <a:gdLst/>
              <a:ahLst/>
              <a:cxnLst/>
              <a:rect l="l" t="t" r="r" b="b"/>
              <a:pathLst>
                <a:path w="45899" h="45898" extrusionOk="0">
                  <a:moveTo>
                    <a:pt x="22949" y="45898"/>
                  </a:moveTo>
                  <a:cubicBezTo>
                    <a:pt x="10305" y="45898"/>
                    <a:pt x="1" y="35594"/>
                    <a:pt x="1" y="22949"/>
                  </a:cubicBezTo>
                  <a:cubicBezTo>
                    <a:pt x="1" y="10305"/>
                    <a:pt x="10305" y="1"/>
                    <a:pt x="22949" y="1"/>
                  </a:cubicBezTo>
                  <a:cubicBezTo>
                    <a:pt x="35594" y="1"/>
                    <a:pt x="45898" y="10305"/>
                    <a:pt x="45898" y="22949"/>
                  </a:cubicBezTo>
                  <a:cubicBezTo>
                    <a:pt x="45898" y="35594"/>
                    <a:pt x="35594" y="45898"/>
                    <a:pt x="22949" y="45898"/>
                  </a:cubicBezTo>
                  <a:close/>
                  <a:moveTo>
                    <a:pt x="22949" y="396"/>
                  </a:moveTo>
                  <a:cubicBezTo>
                    <a:pt x="10517" y="396"/>
                    <a:pt x="365" y="10487"/>
                    <a:pt x="365" y="22949"/>
                  </a:cubicBezTo>
                  <a:cubicBezTo>
                    <a:pt x="365" y="35381"/>
                    <a:pt x="10487" y="45533"/>
                    <a:pt x="22949" y="45533"/>
                  </a:cubicBezTo>
                  <a:cubicBezTo>
                    <a:pt x="35381" y="45533"/>
                    <a:pt x="45503" y="35411"/>
                    <a:pt x="45503" y="22949"/>
                  </a:cubicBezTo>
                  <a:cubicBezTo>
                    <a:pt x="45503" y="10517"/>
                    <a:pt x="35412" y="396"/>
                    <a:pt x="2294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143275" y="2613550"/>
              <a:ext cx="923300" cy="1147450"/>
            </a:xfrm>
            <a:custGeom>
              <a:avLst/>
              <a:gdLst/>
              <a:ahLst/>
              <a:cxnLst/>
              <a:rect l="l" t="t" r="r" b="b"/>
              <a:pathLst>
                <a:path w="36932" h="45898" extrusionOk="0">
                  <a:moveTo>
                    <a:pt x="18451" y="45898"/>
                  </a:moveTo>
                  <a:cubicBezTo>
                    <a:pt x="8268" y="45898"/>
                    <a:pt x="1" y="35594"/>
                    <a:pt x="1" y="22949"/>
                  </a:cubicBezTo>
                  <a:cubicBezTo>
                    <a:pt x="1" y="10305"/>
                    <a:pt x="8268" y="1"/>
                    <a:pt x="18451" y="1"/>
                  </a:cubicBezTo>
                  <a:cubicBezTo>
                    <a:pt x="28633" y="1"/>
                    <a:pt x="36931" y="10305"/>
                    <a:pt x="36931" y="22949"/>
                  </a:cubicBezTo>
                  <a:cubicBezTo>
                    <a:pt x="36931" y="35594"/>
                    <a:pt x="28633" y="45898"/>
                    <a:pt x="18451" y="45898"/>
                  </a:cubicBezTo>
                  <a:close/>
                  <a:moveTo>
                    <a:pt x="18451" y="396"/>
                  </a:moveTo>
                  <a:cubicBezTo>
                    <a:pt x="8481" y="396"/>
                    <a:pt x="365" y="10487"/>
                    <a:pt x="365" y="22949"/>
                  </a:cubicBezTo>
                  <a:cubicBezTo>
                    <a:pt x="365" y="35381"/>
                    <a:pt x="8451" y="45533"/>
                    <a:pt x="18451" y="45533"/>
                  </a:cubicBezTo>
                  <a:cubicBezTo>
                    <a:pt x="28420" y="45533"/>
                    <a:pt x="36536" y="35411"/>
                    <a:pt x="36536" y="22949"/>
                  </a:cubicBezTo>
                  <a:cubicBezTo>
                    <a:pt x="36506" y="10517"/>
                    <a:pt x="28420" y="396"/>
                    <a:pt x="18451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8242825" y="2613550"/>
              <a:ext cx="724950" cy="1147450"/>
            </a:xfrm>
            <a:custGeom>
              <a:avLst/>
              <a:gdLst/>
              <a:ahLst/>
              <a:cxnLst/>
              <a:rect l="l" t="t" r="r" b="b"/>
              <a:pathLst>
                <a:path w="28998" h="45898" extrusionOk="0">
                  <a:moveTo>
                    <a:pt x="14469" y="45898"/>
                  </a:moveTo>
                  <a:cubicBezTo>
                    <a:pt x="6505" y="45898"/>
                    <a:pt x="0" y="35594"/>
                    <a:pt x="0" y="22949"/>
                  </a:cubicBezTo>
                  <a:cubicBezTo>
                    <a:pt x="0" y="10305"/>
                    <a:pt x="6505" y="1"/>
                    <a:pt x="14469" y="1"/>
                  </a:cubicBezTo>
                  <a:cubicBezTo>
                    <a:pt x="22463" y="1"/>
                    <a:pt x="28937" y="10305"/>
                    <a:pt x="28937" y="22949"/>
                  </a:cubicBezTo>
                  <a:cubicBezTo>
                    <a:pt x="28998" y="35594"/>
                    <a:pt x="22493" y="45898"/>
                    <a:pt x="14469" y="45898"/>
                  </a:cubicBezTo>
                  <a:close/>
                  <a:moveTo>
                    <a:pt x="14469" y="396"/>
                  </a:moveTo>
                  <a:cubicBezTo>
                    <a:pt x="6687" y="396"/>
                    <a:pt x="365" y="10487"/>
                    <a:pt x="365" y="22949"/>
                  </a:cubicBezTo>
                  <a:cubicBezTo>
                    <a:pt x="365" y="35381"/>
                    <a:pt x="6687" y="45533"/>
                    <a:pt x="14469" y="45533"/>
                  </a:cubicBezTo>
                  <a:cubicBezTo>
                    <a:pt x="22250" y="45533"/>
                    <a:pt x="28572" y="35411"/>
                    <a:pt x="28572" y="22949"/>
                  </a:cubicBezTo>
                  <a:cubicBezTo>
                    <a:pt x="28603" y="10517"/>
                    <a:pt x="22250" y="396"/>
                    <a:pt x="1446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8327175" y="2613550"/>
              <a:ext cx="558550" cy="1147450"/>
            </a:xfrm>
            <a:custGeom>
              <a:avLst/>
              <a:gdLst/>
              <a:ahLst/>
              <a:cxnLst/>
              <a:rect l="l" t="t" r="r" b="b"/>
              <a:pathLst>
                <a:path w="22342" h="45898" extrusionOk="0">
                  <a:moveTo>
                    <a:pt x="11186" y="45898"/>
                  </a:moveTo>
                  <a:cubicBezTo>
                    <a:pt x="5016" y="45898"/>
                    <a:pt x="0" y="35594"/>
                    <a:pt x="0" y="22949"/>
                  </a:cubicBezTo>
                  <a:cubicBezTo>
                    <a:pt x="0" y="10305"/>
                    <a:pt x="5016" y="1"/>
                    <a:pt x="11186" y="1"/>
                  </a:cubicBezTo>
                  <a:cubicBezTo>
                    <a:pt x="17326" y="1"/>
                    <a:pt x="22341" y="10305"/>
                    <a:pt x="22341" y="22949"/>
                  </a:cubicBezTo>
                  <a:cubicBezTo>
                    <a:pt x="22341" y="35594"/>
                    <a:pt x="17326" y="45898"/>
                    <a:pt x="11186" y="45898"/>
                  </a:cubicBezTo>
                  <a:close/>
                  <a:moveTo>
                    <a:pt x="11186" y="396"/>
                  </a:moveTo>
                  <a:cubicBezTo>
                    <a:pt x="5259" y="396"/>
                    <a:pt x="426" y="10487"/>
                    <a:pt x="426" y="22949"/>
                  </a:cubicBezTo>
                  <a:cubicBezTo>
                    <a:pt x="426" y="35381"/>
                    <a:pt x="5259" y="45533"/>
                    <a:pt x="11186" y="45533"/>
                  </a:cubicBezTo>
                  <a:cubicBezTo>
                    <a:pt x="17113" y="45533"/>
                    <a:pt x="21916" y="35411"/>
                    <a:pt x="21916" y="22949"/>
                  </a:cubicBezTo>
                  <a:cubicBezTo>
                    <a:pt x="21916" y="10517"/>
                    <a:pt x="17113" y="396"/>
                    <a:pt x="11186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8420625" y="2613550"/>
              <a:ext cx="376950" cy="1147450"/>
            </a:xfrm>
            <a:custGeom>
              <a:avLst/>
              <a:gdLst/>
              <a:ahLst/>
              <a:cxnLst/>
              <a:rect l="l" t="t" r="r" b="b"/>
              <a:pathLst>
                <a:path w="15078" h="45898" extrusionOk="0">
                  <a:moveTo>
                    <a:pt x="7509" y="45898"/>
                  </a:moveTo>
                  <a:cubicBezTo>
                    <a:pt x="3284" y="45898"/>
                    <a:pt x="1" y="35837"/>
                    <a:pt x="1" y="22949"/>
                  </a:cubicBezTo>
                  <a:cubicBezTo>
                    <a:pt x="1" y="10061"/>
                    <a:pt x="3284" y="1"/>
                    <a:pt x="7509" y="1"/>
                  </a:cubicBezTo>
                  <a:cubicBezTo>
                    <a:pt x="11734" y="1"/>
                    <a:pt x="15047" y="10061"/>
                    <a:pt x="15047" y="22949"/>
                  </a:cubicBezTo>
                  <a:cubicBezTo>
                    <a:pt x="15077" y="35837"/>
                    <a:pt x="11734" y="45898"/>
                    <a:pt x="7509" y="45898"/>
                  </a:cubicBezTo>
                  <a:close/>
                  <a:moveTo>
                    <a:pt x="7509" y="396"/>
                  </a:moveTo>
                  <a:cubicBezTo>
                    <a:pt x="3557" y="396"/>
                    <a:pt x="366" y="10487"/>
                    <a:pt x="366" y="22949"/>
                  </a:cubicBezTo>
                  <a:cubicBezTo>
                    <a:pt x="366" y="35381"/>
                    <a:pt x="3557" y="45533"/>
                    <a:pt x="7509" y="45533"/>
                  </a:cubicBezTo>
                  <a:cubicBezTo>
                    <a:pt x="11460" y="45533"/>
                    <a:pt x="14652" y="35411"/>
                    <a:pt x="14652" y="22949"/>
                  </a:cubicBezTo>
                  <a:cubicBezTo>
                    <a:pt x="14652" y="10517"/>
                    <a:pt x="11460" y="396"/>
                    <a:pt x="7509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8519425" y="2613550"/>
              <a:ext cx="183925" cy="1147450"/>
            </a:xfrm>
            <a:custGeom>
              <a:avLst/>
              <a:gdLst/>
              <a:ahLst/>
              <a:cxnLst/>
              <a:rect l="l" t="t" r="r" b="b"/>
              <a:pathLst>
                <a:path w="7357" h="45898" extrusionOk="0">
                  <a:moveTo>
                    <a:pt x="3678" y="45898"/>
                  </a:moveTo>
                  <a:cubicBezTo>
                    <a:pt x="1277" y="45898"/>
                    <a:pt x="0" y="34074"/>
                    <a:pt x="0" y="22949"/>
                  </a:cubicBezTo>
                  <a:cubicBezTo>
                    <a:pt x="0" y="11824"/>
                    <a:pt x="1277" y="1"/>
                    <a:pt x="3678" y="1"/>
                  </a:cubicBezTo>
                  <a:cubicBezTo>
                    <a:pt x="6080" y="1"/>
                    <a:pt x="7356" y="11824"/>
                    <a:pt x="7356" y="22949"/>
                  </a:cubicBezTo>
                  <a:cubicBezTo>
                    <a:pt x="7356" y="34074"/>
                    <a:pt x="6019" y="45898"/>
                    <a:pt x="3678" y="45898"/>
                  </a:cubicBezTo>
                  <a:close/>
                  <a:moveTo>
                    <a:pt x="3678" y="396"/>
                  </a:moveTo>
                  <a:cubicBezTo>
                    <a:pt x="2128" y="396"/>
                    <a:pt x="396" y="9666"/>
                    <a:pt x="396" y="22949"/>
                  </a:cubicBezTo>
                  <a:cubicBezTo>
                    <a:pt x="396" y="36262"/>
                    <a:pt x="2158" y="45533"/>
                    <a:pt x="3678" y="45533"/>
                  </a:cubicBezTo>
                  <a:cubicBezTo>
                    <a:pt x="5198" y="45533"/>
                    <a:pt x="6931" y="36262"/>
                    <a:pt x="6931" y="22949"/>
                  </a:cubicBezTo>
                  <a:cubicBezTo>
                    <a:pt x="6931" y="9666"/>
                    <a:pt x="5198" y="396"/>
                    <a:pt x="3678" y="39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8599200" y="2618100"/>
              <a:ext cx="9150" cy="1138350"/>
            </a:xfrm>
            <a:custGeom>
              <a:avLst/>
              <a:gdLst/>
              <a:ahLst/>
              <a:cxnLst/>
              <a:rect l="l" t="t" r="r" b="b"/>
              <a:pathLst>
                <a:path w="366" h="45534" extrusionOk="0">
                  <a:moveTo>
                    <a:pt x="1" y="1"/>
                  </a:moveTo>
                  <a:lnTo>
                    <a:pt x="366" y="1"/>
                  </a:lnTo>
                  <a:lnTo>
                    <a:pt x="366" y="45533"/>
                  </a:lnTo>
                  <a:lnTo>
                    <a:pt x="1" y="45533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8045250" y="327010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0"/>
                  </a:moveTo>
                  <a:lnTo>
                    <a:pt x="44652" y="0"/>
                  </a:lnTo>
                  <a:lnTo>
                    <a:pt x="44652" y="365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61200" y="33544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0"/>
                  </a:moveTo>
                  <a:lnTo>
                    <a:pt x="43467" y="0"/>
                  </a:lnTo>
                  <a:lnTo>
                    <a:pt x="43467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8095400" y="34388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0"/>
                  </a:moveTo>
                  <a:lnTo>
                    <a:pt x="40579" y="0"/>
                  </a:lnTo>
                  <a:lnTo>
                    <a:pt x="4057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144025" y="3513250"/>
              <a:ext cx="920275" cy="9150"/>
            </a:xfrm>
            <a:custGeom>
              <a:avLst/>
              <a:gdLst/>
              <a:ahLst/>
              <a:cxnLst/>
              <a:rect l="l" t="t" r="r" b="b"/>
              <a:pathLst>
                <a:path w="36811" h="366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66"/>
                  </a:lnTo>
                  <a:lnTo>
                    <a:pt x="1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201025" y="3581650"/>
              <a:ext cx="804000" cy="9150"/>
            </a:xfrm>
            <a:custGeom>
              <a:avLst/>
              <a:gdLst/>
              <a:ahLst/>
              <a:cxnLst/>
              <a:rect l="l" t="t" r="r" b="b"/>
              <a:pathLst>
                <a:path w="32160" h="36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8270925" y="36432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1"/>
                  </a:moveTo>
                  <a:lnTo>
                    <a:pt x="26536" y="1"/>
                  </a:lnTo>
                  <a:lnTo>
                    <a:pt x="26536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49200" y="36910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0"/>
                  </a:moveTo>
                  <a:lnTo>
                    <a:pt x="20366" y="0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034600" y="3189550"/>
              <a:ext cx="1140625" cy="9150"/>
            </a:xfrm>
            <a:custGeom>
              <a:avLst/>
              <a:gdLst/>
              <a:ahLst/>
              <a:cxnLst/>
              <a:rect l="l" t="t" r="r" b="b"/>
              <a:pathLst>
                <a:path w="45625" h="366" extrusionOk="0">
                  <a:moveTo>
                    <a:pt x="1" y="0"/>
                  </a:moveTo>
                  <a:lnTo>
                    <a:pt x="45625" y="0"/>
                  </a:lnTo>
                  <a:lnTo>
                    <a:pt x="45625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8045250" y="3102150"/>
              <a:ext cx="1116300" cy="9150"/>
            </a:xfrm>
            <a:custGeom>
              <a:avLst/>
              <a:gdLst/>
              <a:ahLst/>
              <a:cxnLst/>
              <a:rect l="l" t="t" r="r" b="b"/>
              <a:pathLst>
                <a:path w="44652" h="366" extrusionOk="0">
                  <a:moveTo>
                    <a:pt x="0" y="1"/>
                  </a:moveTo>
                  <a:lnTo>
                    <a:pt x="44652" y="1"/>
                  </a:lnTo>
                  <a:lnTo>
                    <a:pt x="44652" y="366"/>
                  </a:lnTo>
                  <a:lnTo>
                    <a:pt x="0" y="36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061200" y="3017050"/>
              <a:ext cx="1086675" cy="9900"/>
            </a:xfrm>
            <a:custGeom>
              <a:avLst/>
              <a:gdLst/>
              <a:ahLst/>
              <a:cxnLst/>
              <a:rect l="l" t="t" r="r" b="b"/>
              <a:pathLst>
                <a:path w="43467" h="396" extrusionOk="0">
                  <a:moveTo>
                    <a:pt x="1" y="1"/>
                  </a:moveTo>
                  <a:lnTo>
                    <a:pt x="43467" y="1"/>
                  </a:lnTo>
                  <a:lnTo>
                    <a:pt x="43467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8095400" y="2932700"/>
              <a:ext cx="1014475" cy="9900"/>
            </a:xfrm>
            <a:custGeom>
              <a:avLst/>
              <a:gdLst/>
              <a:ahLst/>
              <a:cxnLst/>
              <a:rect l="l" t="t" r="r" b="b"/>
              <a:pathLst>
                <a:path w="40579" h="396" extrusionOk="0">
                  <a:moveTo>
                    <a:pt x="1" y="1"/>
                  </a:moveTo>
                  <a:lnTo>
                    <a:pt x="40579" y="1"/>
                  </a:lnTo>
                  <a:lnTo>
                    <a:pt x="40579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8144025" y="2858225"/>
              <a:ext cx="920275" cy="9925"/>
            </a:xfrm>
            <a:custGeom>
              <a:avLst/>
              <a:gdLst/>
              <a:ahLst/>
              <a:cxnLst/>
              <a:rect l="l" t="t" r="r" b="b"/>
              <a:pathLst>
                <a:path w="36811" h="397" extrusionOk="0">
                  <a:moveTo>
                    <a:pt x="1" y="1"/>
                  </a:moveTo>
                  <a:lnTo>
                    <a:pt x="36810" y="1"/>
                  </a:lnTo>
                  <a:lnTo>
                    <a:pt x="36810" y="396"/>
                  </a:lnTo>
                  <a:lnTo>
                    <a:pt x="1" y="396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201025" y="2789850"/>
              <a:ext cx="804000" cy="9900"/>
            </a:xfrm>
            <a:custGeom>
              <a:avLst/>
              <a:gdLst/>
              <a:ahLst/>
              <a:cxnLst/>
              <a:rect l="l" t="t" r="r" b="b"/>
              <a:pathLst>
                <a:path w="32160" h="396" extrusionOk="0">
                  <a:moveTo>
                    <a:pt x="1" y="0"/>
                  </a:moveTo>
                  <a:lnTo>
                    <a:pt x="32159" y="0"/>
                  </a:lnTo>
                  <a:lnTo>
                    <a:pt x="32159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270925" y="2728300"/>
              <a:ext cx="663425" cy="9900"/>
            </a:xfrm>
            <a:custGeom>
              <a:avLst/>
              <a:gdLst/>
              <a:ahLst/>
              <a:cxnLst/>
              <a:rect l="l" t="t" r="r" b="b"/>
              <a:pathLst>
                <a:path w="26537" h="396" extrusionOk="0">
                  <a:moveTo>
                    <a:pt x="1" y="0"/>
                  </a:moveTo>
                  <a:lnTo>
                    <a:pt x="26536" y="0"/>
                  </a:lnTo>
                  <a:lnTo>
                    <a:pt x="26536" y="395"/>
                  </a:lnTo>
                  <a:lnTo>
                    <a:pt x="1" y="39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349200" y="2681175"/>
              <a:ext cx="509150" cy="9150"/>
            </a:xfrm>
            <a:custGeom>
              <a:avLst/>
              <a:gdLst/>
              <a:ahLst/>
              <a:cxnLst/>
              <a:rect l="l" t="t" r="r" b="b"/>
              <a:pathLst>
                <a:path w="20366" h="366" extrusionOk="0">
                  <a:moveTo>
                    <a:pt x="1" y="1"/>
                  </a:moveTo>
                  <a:lnTo>
                    <a:pt x="20366" y="1"/>
                  </a:lnTo>
                  <a:lnTo>
                    <a:pt x="20366" y="365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Google Shape;424;p33"/>
          <p:cNvSpPr/>
          <p:nvPr/>
        </p:nvSpPr>
        <p:spPr>
          <a:xfrm>
            <a:off x="5216513" y="3898775"/>
            <a:ext cx="301828" cy="338622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51128" y="238644"/>
            <a:ext cx="8430000" cy="4666200"/>
          </a:xfrm>
          <a:prstGeom prst="roundRect">
            <a:avLst>
              <a:gd name="adj" fmla="val 4973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4"/>
          <p:cNvGrpSpPr/>
          <p:nvPr/>
        </p:nvGrpSpPr>
        <p:grpSpPr>
          <a:xfrm>
            <a:off x="713100" y="449365"/>
            <a:ext cx="7706069" cy="4249110"/>
            <a:chOff x="2600575" y="-305060"/>
            <a:chExt cx="7706069" cy="4249110"/>
          </a:xfrm>
        </p:grpSpPr>
        <p:sp>
          <p:nvSpPr>
            <p:cNvPr id="428" name="Google Shape;428;p34"/>
            <p:cNvSpPr/>
            <p:nvPr/>
          </p:nvSpPr>
          <p:spPr>
            <a:xfrm>
              <a:off x="2600575" y="376225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124844" y="-305060"/>
              <a:ext cx="181800" cy="181800"/>
            </a:xfrm>
            <a:prstGeom prst="star4">
              <a:avLst>
                <a:gd name="adj" fmla="val 0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4"/>
          <p:cNvSpPr/>
          <p:nvPr/>
        </p:nvSpPr>
        <p:spPr>
          <a:xfrm>
            <a:off x="7866525" y="4065300"/>
            <a:ext cx="564375" cy="633175"/>
          </a:xfrm>
          <a:custGeom>
            <a:avLst/>
            <a:gdLst/>
            <a:ahLst/>
            <a:cxnLst/>
            <a:rect l="l" t="t" r="r" b="b"/>
            <a:pathLst>
              <a:path w="22575" h="25327" extrusionOk="0">
                <a:moveTo>
                  <a:pt x="10186" y="0"/>
                </a:moveTo>
                <a:lnTo>
                  <a:pt x="8259" y="1927"/>
                </a:lnTo>
                <a:lnTo>
                  <a:pt x="17344" y="11012"/>
                </a:lnTo>
                <a:lnTo>
                  <a:pt x="0" y="11012"/>
                </a:lnTo>
                <a:lnTo>
                  <a:pt x="0" y="13764"/>
                </a:lnTo>
                <a:lnTo>
                  <a:pt x="17344" y="13764"/>
                </a:lnTo>
                <a:lnTo>
                  <a:pt x="8259" y="23124"/>
                </a:lnTo>
                <a:lnTo>
                  <a:pt x="10186" y="25327"/>
                </a:lnTo>
                <a:lnTo>
                  <a:pt x="22574" y="12388"/>
                </a:lnTo>
                <a:lnTo>
                  <a:pt x="101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34"/>
          <p:cNvGrpSpPr/>
          <p:nvPr/>
        </p:nvGrpSpPr>
        <p:grpSpPr>
          <a:xfrm>
            <a:off x="713100" y="445025"/>
            <a:ext cx="590726" cy="108000"/>
            <a:chOff x="713175" y="723975"/>
            <a:chExt cx="590726" cy="108000"/>
          </a:xfrm>
        </p:grpSpPr>
        <p:sp>
          <p:nvSpPr>
            <p:cNvPr id="432" name="Google Shape;432;p34"/>
            <p:cNvSpPr/>
            <p:nvPr/>
          </p:nvSpPr>
          <p:spPr>
            <a:xfrm>
              <a:off x="713175" y="723975"/>
              <a:ext cx="108000" cy="1080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874084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34992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195901" y="723975"/>
              <a:ext cx="108000" cy="108000"/>
            </a:xfrm>
            <a:prstGeom prst="rect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Orbitron"/>
              <a:buNone/>
              <a:defRPr sz="3200" b="1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Cuprum"/>
              <a:buNone/>
              <a:defRPr sz="3500" b="1">
                <a:solidFill>
                  <a:schemeClr val="lt2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●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○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sistant"/>
              <a:buChar char="■"/>
              <a:defRPr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8" r:id="rId5"/>
    <p:sldLayoutId id="2147483678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etrics.pairwise.euclidean_distances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geeksforgeeks.org/what-is-exploratory-data-analys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ousandeyes.com/blog/a-very-simple-model-for-tcp-throughput#:~:text=A%20Simple%20Model%20for%20TCP%20Throughput&amp;text=Where%20WindowSize%20is%20the%20amount,%2Dto%2Dend%20network%20path." TargetMode="External"/><Relationship Id="rId5" Type="http://schemas.openxmlformats.org/officeDocument/2006/relationships/hyperlink" Target="http://www.on-time.com/rtos-32-docs/rtip-32/programming-manual/tcp-ip-networking/tcp/round-trip-time-rtt.htm" TargetMode="External"/><Relationship Id="rId4" Type="http://schemas.openxmlformats.org/officeDocument/2006/relationships/hyperlink" Target="https://www.saminiir.com/lets-code-tcp-ip-stack-5-tcp-retransmission/#tcp-retransmiss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subTitle" idx="1"/>
          </p:nvPr>
        </p:nvSpPr>
        <p:spPr>
          <a:xfrm>
            <a:off x="47456" y="4030325"/>
            <a:ext cx="3789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NextHikes</a:t>
            </a:r>
            <a:r>
              <a:rPr lang="en-IN" dirty="0"/>
              <a:t> IT Solutions</a:t>
            </a:r>
            <a:r>
              <a:rPr lang="en" dirty="0"/>
              <a:t> begins</a:t>
            </a:r>
            <a:endParaRPr dirty="0"/>
          </a:p>
        </p:txBody>
      </p:sp>
      <p:sp>
        <p:nvSpPr>
          <p:cNvPr id="453" name="Google Shape;453;p38"/>
          <p:cNvSpPr txBox="1"/>
          <p:nvPr/>
        </p:nvSpPr>
        <p:spPr>
          <a:xfrm>
            <a:off x="617925" y="4516775"/>
            <a:ext cx="21468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Riddhima Maheshwari</a:t>
            </a:r>
            <a:endParaRPr sz="1200" dirty="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478" name="Google Shape;478;p38"/>
          <p:cNvGrpSpPr/>
          <p:nvPr/>
        </p:nvGrpSpPr>
        <p:grpSpPr>
          <a:xfrm>
            <a:off x="2764725" y="4448400"/>
            <a:ext cx="5666187" cy="318550"/>
            <a:chOff x="2764725" y="4448400"/>
            <a:chExt cx="5666187" cy="318550"/>
          </a:xfrm>
        </p:grpSpPr>
        <p:sp>
          <p:nvSpPr>
            <p:cNvPr id="479" name="Google Shape;479;p38"/>
            <p:cNvSpPr/>
            <p:nvPr/>
          </p:nvSpPr>
          <p:spPr>
            <a:xfrm>
              <a:off x="8146975" y="4448400"/>
              <a:ext cx="283937" cy="318550"/>
            </a:xfrm>
            <a:custGeom>
              <a:avLst/>
              <a:gdLst/>
              <a:ahLst/>
              <a:cxnLst/>
              <a:rect l="l" t="t" r="r" b="b"/>
              <a:pathLst>
                <a:path w="22575" h="25327" extrusionOk="0">
                  <a:moveTo>
                    <a:pt x="10186" y="0"/>
                  </a:moveTo>
                  <a:lnTo>
                    <a:pt x="8259" y="1927"/>
                  </a:lnTo>
                  <a:lnTo>
                    <a:pt x="17344" y="11012"/>
                  </a:lnTo>
                  <a:lnTo>
                    <a:pt x="0" y="11012"/>
                  </a:lnTo>
                  <a:lnTo>
                    <a:pt x="0" y="13764"/>
                  </a:lnTo>
                  <a:lnTo>
                    <a:pt x="17344" y="13764"/>
                  </a:lnTo>
                  <a:lnTo>
                    <a:pt x="8259" y="23124"/>
                  </a:lnTo>
                  <a:lnTo>
                    <a:pt x="10186" y="25327"/>
                  </a:lnTo>
                  <a:lnTo>
                    <a:pt x="22574" y="12388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0" name="Google Shape;480;p38"/>
            <p:cNvCxnSpPr>
              <a:stCxn id="453" idx="3"/>
            </p:cNvCxnSpPr>
            <p:nvPr/>
          </p:nvCxnSpPr>
          <p:spPr>
            <a:xfrm>
              <a:off x="2764725" y="4607675"/>
              <a:ext cx="5649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F325E4-084D-5AE9-7EF0-78D69361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63" y="2309501"/>
            <a:ext cx="3655287" cy="204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A1815-1ACA-04EB-277A-C9E11FF2D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757259" y="785999"/>
            <a:ext cx="630974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Telecom User Analytics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TellCo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C0EB-EDA0-D6CA-8E3A-40B027F5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5" y="232524"/>
            <a:ext cx="7704000" cy="572700"/>
          </a:xfrm>
        </p:spPr>
        <p:txBody>
          <a:bodyPr/>
          <a:lstStyle/>
          <a:p>
            <a:r>
              <a:rPr lang="en-IN" sz="2800" dirty="0"/>
              <a:t>Final Insights &amp; Recommendations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1FD80A-76B2-24E1-65F4-C02CBB85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9" y="2668971"/>
            <a:ext cx="82553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CA9AD8-BDA4-115C-291B-A07F09AA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68" y="3555364"/>
            <a:ext cx="8128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E5B184E-E78F-BF28-5CEA-C9C36BDC7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996" y="1407472"/>
            <a:ext cx="635833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>
              <a:buNone/>
            </a:pPr>
            <a:r>
              <a:rPr lang="en-US" sz="1800" b="1" dirty="0"/>
              <a:t>Key Findings:</a:t>
            </a:r>
          </a:p>
          <a:p>
            <a:r>
              <a:rPr lang="en-US" sz="1800" b="1" dirty="0"/>
              <a:t>Samsung</a:t>
            </a:r>
            <a:r>
              <a:rPr lang="en-US" sz="1800" dirty="0"/>
              <a:t> dominates handset usage</a:t>
            </a:r>
          </a:p>
          <a:p>
            <a:r>
              <a:rPr lang="en-US" sz="1800" b="1" dirty="0"/>
              <a:t>YouTube</a:t>
            </a:r>
            <a:r>
              <a:rPr lang="en-US" sz="1800" dirty="0"/>
              <a:t> is the top data-consuming app</a:t>
            </a:r>
          </a:p>
          <a:p>
            <a:r>
              <a:rPr lang="en-US" sz="1800" dirty="0"/>
              <a:t>Few users account for </a:t>
            </a:r>
            <a:r>
              <a:rPr lang="en-US" sz="1800" b="1" dirty="0"/>
              <a:t>most network usage</a:t>
            </a:r>
          </a:p>
          <a:p>
            <a:endParaRPr lang="en-US" sz="1800" b="1" dirty="0"/>
          </a:p>
          <a:p>
            <a:endParaRPr lang="en-US" sz="1800" b="1" dirty="0"/>
          </a:p>
          <a:p>
            <a:pPr marL="152400" indent="0">
              <a:buNone/>
            </a:pPr>
            <a:endParaRPr lang="en-US" sz="1800" b="1" dirty="0"/>
          </a:p>
          <a:p>
            <a:pPr marL="152400" indent="0">
              <a:buNone/>
            </a:pPr>
            <a:r>
              <a:rPr lang="en-US" sz="1800" b="1" dirty="0"/>
              <a:t>Recommendations:</a:t>
            </a:r>
          </a:p>
          <a:p>
            <a:r>
              <a:rPr lang="en-US" sz="1800" dirty="0"/>
              <a:t>Improve network for users with </a:t>
            </a:r>
            <a:r>
              <a:rPr lang="en-US" sz="1800" b="1" dirty="0"/>
              <a:t>poor experience</a:t>
            </a:r>
            <a:endParaRPr lang="en-US" sz="1800" dirty="0"/>
          </a:p>
          <a:p>
            <a:r>
              <a:rPr lang="en-US" sz="1800" dirty="0"/>
              <a:t>Launch </a:t>
            </a:r>
            <a:r>
              <a:rPr lang="en-US" sz="1800" b="1" dirty="0"/>
              <a:t>device-based offers</a:t>
            </a:r>
            <a:r>
              <a:rPr lang="en-US" sz="1800" dirty="0"/>
              <a:t> (e.g., Samsung bundles)</a:t>
            </a:r>
          </a:p>
          <a:p>
            <a:r>
              <a:rPr lang="en-US" sz="1800" dirty="0"/>
              <a:t>Retain top users via </a:t>
            </a:r>
            <a:r>
              <a:rPr lang="en-US" sz="1800" b="1" dirty="0"/>
              <a:t>loyalty programs</a:t>
            </a: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2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2304-A64F-9EFB-3B6E-9EA21F02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09" y="199746"/>
            <a:ext cx="7704000" cy="572700"/>
          </a:xfrm>
        </p:spPr>
        <p:txBody>
          <a:bodyPr/>
          <a:lstStyle/>
          <a:p>
            <a:r>
              <a:rPr lang="en-IN" dirty="0"/>
              <a:t>Regression Model (Satisfaction Prediction)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06A5D1-4DAD-528B-BBCE-785C0DDC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3" y="959172"/>
            <a:ext cx="858032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Satisfaction 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Engagement metrics + experience KPIs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how well the model explains variance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average prediction error in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performs reasonably → good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satisfaction trends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5AF-3A6D-B32C-7D85-4B89CD7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59DBCE-394D-D3AA-E46F-90845E297E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65" y="1458793"/>
            <a:ext cx="7910679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dirty="0"/>
              <a:t>Data spans only </a:t>
            </a:r>
            <a:r>
              <a:rPr lang="en-US" sz="2800" b="1" dirty="0"/>
              <a:t>~1 month</a:t>
            </a:r>
            <a:endParaRPr lang="en-US" sz="2800" dirty="0"/>
          </a:p>
          <a:p>
            <a:r>
              <a:rPr lang="en-US" sz="2800" dirty="0"/>
              <a:t>No user feedback or session timestamps</a:t>
            </a:r>
          </a:p>
          <a:p>
            <a:r>
              <a:rPr lang="en-US" sz="2800" dirty="0"/>
              <a:t>Missing values required cleaning → may reduce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9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A618-6F3B-8D85-EB41-3AE1F04F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7A21-B54A-A70B-1977-C82A8349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6751775" cy="563700"/>
          </a:xfrm>
        </p:spPr>
        <p:txBody>
          <a:bodyPr/>
          <a:lstStyle/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800" dirty="0"/>
              <a:t>Add </a:t>
            </a:r>
            <a:r>
              <a:rPr lang="en-US" sz="2800" b="1" dirty="0"/>
              <a:t>churn prediction</a:t>
            </a:r>
            <a:r>
              <a:rPr lang="en-US" sz="2800" dirty="0"/>
              <a:t> using satisfaction score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800" dirty="0"/>
              <a:t>Include </a:t>
            </a:r>
            <a:r>
              <a:rPr lang="en-US" sz="2800" b="1" dirty="0"/>
              <a:t>real-time app logs</a:t>
            </a:r>
            <a:r>
              <a:rPr lang="en-US" sz="2800" dirty="0"/>
              <a:t> or time-series data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b="1" dirty="0"/>
              <a:t>LSTM or </a:t>
            </a:r>
            <a:r>
              <a:rPr lang="en-US" sz="2800" b="1" dirty="0" err="1"/>
              <a:t>XGBoost</a:t>
            </a:r>
            <a:r>
              <a:rPr lang="en-US" sz="2800" dirty="0"/>
              <a:t> for better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24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19C0-5404-6140-BE36-B8721889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B8EF9-2C4D-652A-7743-5276BD41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606" y="1870687"/>
            <a:ext cx="7704000" cy="5637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https://www.geeksforgeeks.org/what-is-exploratory-data-analysis/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IN" sz="2000" dirty="0" err="1">
                <a:solidFill>
                  <a:srgbClr val="84BDE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euclidean_distances</a:t>
            </a:r>
            <a:r>
              <a:rPr lang="en-IN" sz="2000" dirty="0">
                <a:solidFill>
                  <a:schemeClr val="bg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scikit-learn 1.7.0 documentation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hlinkClick r:id="rId4"/>
              </a:rPr>
              <a:t>Let's code a TCP/IP stack, 5: TCP Retransmission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IN" sz="2000" dirty="0">
                <a:hlinkClick r:id="rId5"/>
              </a:rPr>
              <a:t>Round Trip Time (RTT)</a:t>
            </a:r>
            <a:endParaRPr lang="en-IN" sz="2000" dirty="0"/>
          </a:p>
          <a:p>
            <a:pPr>
              <a:buFont typeface="+mj-lt"/>
              <a:buAutoNum type="arabicPeriod"/>
            </a:pPr>
            <a:r>
              <a:rPr lang="en-US" sz="2000" dirty="0">
                <a:hlinkClick r:id="rId6"/>
              </a:rPr>
              <a:t>Using the Mathis model to estimate TCP throughput</a:t>
            </a:r>
            <a:endParaRPr lang="en-IN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6F299-F7AE-6632-DBB4-C7956FFA0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726" y="2062602"/>
            <a:ext cx="189213" cy="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230-DA78-CB3B-C26E-2C348C35B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>
                <a:solidFill>
                  <a:schemeClr val="lt2"/>
                </a:solidFill>
              </a:rPr>
              <a:t>Thank </a:t>
            </a: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you!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9145F-342C-21CC-B584-03776F30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2" y="2292263"/>
            <a:ext cx="8177400" cy="26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E1A3-38B6-C461-0569-8559A102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392"/>
            <a:ext cx="6625898" cy="572700"/>
          </a:xfrm>
        </p:spPr>
        <p:txBody>
          <a:bodyPr/>
          <a:lstStyle/>
          <a:p>
            <a:r>
              <a:rPr lang="en-IN" dirty="0"/>
              <a:t>Business Problem</a:t>
            </a:r>
            <a:br>
              <a:rPr lang="en-IN" dirty="0"/>
            </a:b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56ECB-A281-9502-1C4B-045360040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35" y="1929401"/>
            <a:ext cx="8290271" cy="563700"/>
          </a:xfrm>
        </p:spPr>
        <p:txBody>
          <a:bodyPr/>
          <a:lstStyle/>
          <a:p>
            <a:pPr marL="152400" indent="0">
              <a:buNone/>
            </a:pPr>
            <a:endParaRPr lang="en-US" sz="2400" dirty="0"/>
          </a:p>
          <a:p>
            <a:pPr marL="152400" indent="0">
              <a:buNone/>
            </a:pP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972AD2-C419-3E67-78A3-653636B2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89" y="1859843"/>
            <a:ext cx="80618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wants to buy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TellCo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Analyze customer usage &amp; recommend investment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xDR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 sessions), 100K+ records</a:t>
            </a:r>
          </a:p>
        </p:txBody>
      </p:sp>
    </p:spTree>
    <p:extLst>
      <p:ext uri="{BB962C8B-B14F-4D97-AF65-F5344CB8AC3E}">
        <p14:creationId xmlns:p14="http://schemas.microsoft.com/office/powerpoint/2010/main" val="27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Dataset 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039B763-B1A7-5577-4BE4-D413F0DA9D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2640" y="983264"/>
            <a:ext cx="741391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~106K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~89K unique MSISDNs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Duration, Traffic, Throughput, TCP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App Usage, Device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columns with &gt;50%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numeric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categorical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800" b="1" dirty="0"/>
              <a:t>Insights:</a:t>
            </a:r>
          </a:p>
          <a:p>
            <a:r>
              <a:rPr lang="en-IN" sz="1800" dirty="0"/>
              <a:t>Heavy app usage (YouTube, Social, Google) enables </a:t>
            </a:r>
            <a:r>
              <a:rPr lang="en-IN" sz="1800" dirty="0" err="1"/>
              <a:t>behavioral</a:t>
            </a:r>
            <a:r>
              <a:rPr lang="en-IN" sz="1800" dirty="0"/>
              <a:t> analysis</a:t>
            </a:r>
          </a:p>
          <a:p>
            <a:r>
              <a:rPr lang="en-IN" sz="1800" dirty="0"/>
              <a:t>Device + network features support experience scoring</a:t>
            </a:r>
          </a:p>
          <a:p>
            <a:r>
              <a:rPr lang="en-IN" sz="1800" dirty="0"/>
              <a:t>Cleaned &amp; ready for clustering 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8625A-361E-A2A9-7880-6A41071B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38" y="1108396"/>
            <a:ext cx="1810522" cy="150289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>
            <a:spLocks noGrp="1"/>
          </p:cNvSpPr>
          <p:nvPr>
            <p:ph type="title"/>
          </p:nvPr>
        </p:nvSpPr>
        <p:spPr>
          <a:xfrm>
            <a:off x="880113" y="564425"/>
            <a:ext cx="6035841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Top Handsets Analysis</a:t>
            </a:r>
            <a:endParaRPr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7499950" y="1902875"/>
            <a:ext cx="144000" cy="14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7499950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7946575" y="564425"/>
            <a:ext cx="267600" cy="26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B2CA633-098E-545C-59BD-4CC340B864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80113" y="2851334"/>
            <a:ext cx="70431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Insights:</a:t>
            </a:r>
          </a:p>
          <a:p>
            <a:r>
              <a:rPr lang="en-US" sz="1800"/>
              <a:t>Samsung leads in usage</a:t>
            </a:r>
          </a:p>
          <a:p>
            <a:r>
              <a:rPr lang="en-US" sz="1800"/>
              <a:t>Apple shows strong brand loyalty</a:t>
            </a:r>
          </a:p>
          <a:p>
            <a:r>
              <a:rPr lang="en-US" sz="1800"/>
              <a:t>Useful for device-based targeting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838E84-100A-8E1C-8AB1-1CC88CF5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3" y="18416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Handsets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Mostly Samsung &amp; Huawei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3 Manufacturers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Samsung, Apple, Huawei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Brand-wise preferences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visualized using bar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AA81-CEC3-0B65-0B4C-B4E3ACA1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User Engagement Clusters</a:t>
            </a:r>
            <a:endParaRPr lang="en-IN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0B8F78-CF71-3BC9-A221-F875A08C0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5417" y="1147000"/>
            <a:ext cx="84232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(k=3)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Traffic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 Duration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Clusters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Engagement</a:t>
            </a:r>
          </a:p>
          <a:p>
            <a:pPr marL="15240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52400" indent="0">
              <a:buNone/>
            </a:pPr>
            <a:r>
              <a:rPr lang="en-US" sz="1800" b="1" dirty="0"/>
              <a:t>Insights:</a:t>
            </a:r>
          </a:p>
          <a:p>
            <a:r>
              <a:rPr lang="en-US" sz="1800" dirty="0"/>
              <a:t>Few users are </a:t>
            </a:r>
            <a:r>
              <a:rPr lang="en-US" sz="1800" b="1" dirty="0"/>
              <a:t>heavy consumers</a:t>
            </a:r>
            <a:r>
              <a:rPr lang="en-US" sz="1800" dirty="0"/>
              <a:t> (power users)</a:t>
            </a:r>
          </a:p>
          <a:p>
            <a:r>
              <a:rPr lang="en-US" sz="1800" dirty="0"/>
              <a:t>Most users show </a:t>
            </a:r>
            <a:r>
              <a:rPr lang="en-US" sz="1800" b="1" dirty="0"/>
              <a:t>moderate activity</a:t>
            </a:r>
            <a:endParaRPr lang="en-US" sz="1800" dirty="0"/>
          </a:p>
          <a:p>
            <a:r>
              <a:rPr lang="en-US" sz="1800" dirty="0"/>
              <a:t>Segment-wise marketing can improve retention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4F92-AE9C-C6A4-4BFE-57DB125C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29" y="200327"/>
            <a:ext cx="7704000" cy="572700"/>
          </a:xfrm>
        </p:spPr>
        <p:txBody>
          <a:bodyPr/>
          <a:lstStyle/>
          <a:p>
            <a:r>
              <a:rPr lang="en-IN" sz="2800" dirty="0"/>
              <a:t>Top Apps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847C26-A802-DF4B-1E9C-98F84A7B9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934698"/>
            <a:ext cx="57181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BBA3C5-FD36-7810-0798-EE5E1EAC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43" y="1488148"/>
            <a:ext cx="809437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Analyzed </a:t>
            </a:r>
            <a:r>
              <a:rPr lang="en-US" sz="1600" b="1" dirty="0">
                <a:solidFill>
                  <a:schemeClr val="tx1"/>
                </a:solidFill>
              </a:rPr>
              <a:t>YouTube, Social Media, Google, Email</a:t>
            </a:r>
            <a:r>
              <a:rPr lang="en-US" sz="1600" dirty="0">
                <a:solidFill>
                  <a:schemeClr val="tx1"/>
                </a:solidFill>
              </a:rPr>
              <a:t> traffic</a:t>
            </a:r>
          </a:p>
          <a:p>
            <a:r>
              <a:rPr lang="en-US" sz="1600" dirty="0">
                <a:solidFill>
                  <a:schemeClr val="tx1"/>
                </a:solidFill>
              </a:rPr>
              <a:t>Ranked users by total </a:t>
            </a:r>
            <a:r>
              <a:rPr lang="en-US" sz="1600" b="1" dirty="0">
                <a:solidFill>
                  <a:schemeClr val="tx1"/>
                </a:solidFill>
              </a:rPr>
              <a:t>app-specific usage</a:t>
            </a:r>
            <a:r>
              <a:rPr lang="en-US" sz="1600" dirty="0">
                <a:solidFill>
                  <a:schemeClr val="tx1"/>
                </a:solidFill>
              </a:rPr>
              <a:t> (DL + UL)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Insights:</a:t>
            </a:r>
          </a:p>
          <a:p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YouTube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is the top app by data consumption</a:t>
            </a: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Followed by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Social Media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Google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Helps identify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user content preferences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for app-based offers</a:t>
            </a:r>
          </a:p>
          <a:p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4521-05F5-37E3-CE97-32B3E28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Experience Clusters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727F54-4BEE-D1A6-24AA-4FAEF95AD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518" y="1076973"/>
            <a:ext cx="708158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users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RTT (DL/UL)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 Retransmissions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Throughput (DL/UL)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(k=3)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classify: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Poor, Average, Good Experience groups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2400" indent="0">
              <a:buNone/>
            </a:pPr>
            <a:r>
              <a:rPr lang="en-US" sz="1800" b="1" dirty="0"/>
              <a:t>Insights:</a:t>
            </a:r>
          </a:p>
          <a:p>
            <a:r>
              <a:rPr lang="en-US" sz="1800" dirty="0"/>
              <a:t>Some users face </a:t>
            </a:r>
            <a:r>
              <a:rPr lang="en-US" sz="1800" b="1" dirty="0"/>
              <a:t>high delays or packet loss</a:t>
            </a:r>
            <a:endParaRPr lang="en-US" sz="1800" dirty="0"/>
          </a:p>
          <a:p>
            <a:r>
              <a:rPr lang="en-US" sz="1800" dirty="0"/>
              <a:t>Device + network issues impact satisfaction</a:t>
            </a:r>
          </a:p>
          <a:p>
            <a:r>
              <a:rPr lang="en-US" sz="1800" dirty="0"/>
              <a:t>Useful for </a:t>
            </a:r>
            <a:r>
              <a:rPr lang="en-US" sz="1800" b="1" dirty="0"/>
              <a:t>network optimization</a:t>
            </a:r>
            <a:r>
              <a:rPr lang="en-US" sz="1800" dirty="0"/>
              <a:t>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5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A929-C180-49E1-B02A-CF68C9E7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68" y="232082"/>
            <a:ext cx="7704000" cy="572700"/>
          </a:xfrm>
        </p:spPr>
        <p:txBody>
          <a:bodyPr/>
          <a:lstStyle/>
          <a:p>
            <a:r>
              <a:rPr lang="en-IN" sz="2800" dirty="0"/>
              <a:t>Satisfaction Scoring &amp; Clustering</a:t>
            </a:r>
            <a:endParaRPr lang="en-IN" sz="2800" b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A947B3-242F-6F74-18DA-06228534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77736"/>
            <a:ext cx="742793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scores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Distance from low-engaged 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Distance from poor-experience 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SatisfactionScore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Sum of both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KMeans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(k=2)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satisfaction clusters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800" b="1" dirty="0"/>
              <a:t>Insights:</a:t>
            </a:r>
          </a:p>
          <a:p>
            <a:r>
              <a:rPr lang="en-US" sz="1800" dirty="0"/>
              <a:t>Identified </a:t>
            </a:r>
            <a:r>
              <a:rPr lang="en-US" sz="1800" b="1" dirty="0"/>
              <a:t>high vs low satisfaction users</a:t>
            </a:r>
            <a:endParaRPr lang="en-US" sz="1800" dirty="0"/>
          </a:p>
          <a:p>
            <a:r>
              <a:rPr lang="en-US" sz="1800" dirty="0"/>
              <a:t>Enables </a:t>
            </a:r>
            <a:r>
              <a:rPr lang="en-US" sz="1800" b="1" dirty="0"/>
              <a:t>targeted retention &amp; reward</a:t>
            </a:r>
            <a:r>
              <a:rPr lang="en-US" sz="1800" dirty="0"/>
              <a:t> strategies</a:t>
            </a:r>
          </a:p>
          <a:p>
            <a:r>
              <a:rPr lang="en-US" sz="1800" dirty="0"/>
              <a:t>Top satisfied users can be </a:t>
            </a:r>
            <a:r>
              <a:rPr lang="en-US" sz="1800" b="1" dirty="0"/>
              <a:t>brand advocates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7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D266-843F-5CB0-5C91-DC31749F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Satisfied Users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1DEE91-645E-41A8-E0FE-94D0E0810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5596" y="1312534"/>
            <a:ext cx="59699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Ranked users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Satisfaction 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top 10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MSISDN/Number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2400" indent="0">
              <a:buNone/>
            </a:pPr>
            <a:r>
              <a:rPr lang="en-US" sz="1800" b="1" dirty="0"/>
              <a:t>Insights:</a:t>
            </a:r>
          </a:p>
          <a:p>
            <a:r>
              <a:rPr lang="en-US" sz="1800" dirty="0"/>
              <a:t>These users have </a:t>
            </a:r>
            <a:r>
              <a:rPr lang="en-US" sz="1800" b="1" dirty="0"/>
              <a:t>high engagement + good experience</a:t>
            </a:r>
            <a:endParaRPr lang="en-US" sz="1800" dirty="0"/>
          </a:p>
          <a:p>
            <a:r>
              <a:rPr lang="en-US" sz="1800" dirty="0"/>
              <a:t>Ideal for </a:t>
            </a:r>
            <a:r>
              <a:rPr lang="en-US" sz="1800" b="1" dirty="0"/>
              <a:t>loyalty rewards, referrals, or beta testing</a:t>
            </a:r>
            <a:endParaRPr lang="en-US" sz="1800" dirty="0"/>
          </a:p>
          <a:p>
            <a:r>
              <a:rPr lang="en-US" sz="1800" dirty="0"/>
              <a:t>Their usage patterns guide </a:t>
            </a:r>
            <a:r>
              <a:rPr lang="en-US" sz="1800" b="1" dirty="0"/>
              <a:t>product optimization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6757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Integration Project Plan by Slidesgo">
  <a:themeElements>
    <a:clrScheme name="Simple Light">
      <a:dk1>
        <a:srgbClr val="FFFFFF"/>
      </a:dk1>
      <a:lt1>
        <a:srgbClr val="191919"/>
      </a:lt1>
      <a:dk2>
        <a:srgbClr val="E84987"/>
      </a:dk2>
      <a:lt2>
        <a:srgbClr val="84BDE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4BD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607</Words>
  <Application>Microsoft Office PowerPoint</Application>
  <PresentationFormat>On-screen Show (16:9)</PresentationFormat>
  <Paragraphs>142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Assistant</vt:lpstr>
      <vt:lpstr>Orbitron</vt:lpstr>
      <vt:lpstr>Roboto Condensed Light</vt:lpstr>
      <vt:lpstr>Data Integration Project Plan by Slidesgo</vt:lpstr>
      <vt:lpstr>Telecom User Analytics  – TellCo </vt:lpstr>
      <vt:lpstr>Business Problem </vt:lpstr>
      <vt:lpstr>Dataset Overview</vt:lpstr>
      <vt:lpstr>Top Handsets Analysis</vt:lpstr>
      <vt:lpstr>User Engagement Clusters</vt:lpstr>
      <vt:lpstr>Top Apps Used</vt:lpstr>
      <vt:lpstr>Network Experience Clusters</vt:lpstr>
      <vt:lpstr>Satisfaction Scoring &amp; Clustering</vt:lpstr>
      <vt:lpstr>Top Satisfied Users</vt:lpstr>
      <vt:lpstr>Final Insights &amp; Recommendations</vt:lpstr>
      <vt:lpstr>Regression Model (Satisfaction Prediction)</vt:lpstr>
      <vt:lpstr>Limitations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ridsbuddy</dc:creator>
  <cp:lastModifiedBy>riddhima maheshwari</cp:lastModifiedBy>
  <cp:revision>6</cp:revision>
  <dcterms:modified xsi:type="dcterms:W3CDTF">2025-06-30T15:04:33Z</dcterms:modified>
</cp:coreProperties>
</file>