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703" r:id="rId4"/>
    <p:sldMasterId id="2147483705" r:id="rId5"/>
  </p:sldMasterIdLst>
  <p:notesMasterIdLst>
    <p:notesMasterId r:id="rId20"/>
  </p:notesMasterIdLst>
  <p:sldIdLst>
    <p:sldId id="257" r:id="rId6"/>
    <p:sldId id="259" r:id="rId7"/>
    <p:sldId id="269" r:id="rId8"/>
    <p:sldId id="268" r:id="rId9"/>
    <p:sldId id="258" r:id="rId10"/>
    <p:sldId id="267" r:id="rId11"/>
    <p:sldId id="260" r:id="rId12"/>
    <p:sldId id="261" r:id="rId13"/>
    <p:sldId id="264" r:id="rId14"/>
    <p:sldId id="263" r:id="rId15"/>
    <p:sldId id="262" r:id="rId16"/>
    <p:sldId id="265" r:id="rId17"/>
    <p:sldId id="266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118"/>
    <a:srgbClr val="F0A94A"/>
    <a:srgbClr val="EBF4F8"/>
    <a:srgbClr val="FFFF99"/>
    <a:srgbClr val="CCFF33"/>
    <a:srgbClr val="FFFF66"/>
    <a:srgbClr val="AE690E"/>
    <a:srgbClr val="34A26B"/>
    <a:srgbClr val="0FC732"/>
    <a:srgbClr val="54C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05E98-ED23-4EFC-A14E-846393A3612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1D67-2FAF-4192-BD24-C26C9BA7F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Li-ion batteries are considered fit for EVs due to their high power-to-weight ratio, high energy efficiency, good high-temperature performance, and low self-discharge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1D67-2FAF-4192-BD24-C26C9BA7F8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Solution: Charging Infrastructure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charging related concerns of consumers can be solved by: Strategic/ Efficient Distribution of Charging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1D67-2FAF-4192-BD24-C26C9BA7F85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0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My Product!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1D67-2FAF-4192-BD24-C26C9BA7F85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1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Input retrieved from video processing</a:t>
            </a:r>
            <a:endParaRPr lang="en-US" sz="1200" b="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1D67-2FAF-4192-BD24-C26C9BA7F85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3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Our target customers for this product are the EV Charging Station Companies like .</a:t>
            </a:r>
          </a:p>
          <a:p>
            <a:r>
              <a:rPr lang="en-US" dirty="0"/>
              <a:t>Customers can purchase a weekly/ monthly/ quarterly/ yearly – ‘Easy Recharge Scheme’. Just like we have monthly subscription schemes etc. </a:t>
            </a:r>
            <a:r>
              <a:rPr lang="en-US" sz="1200" b="1" kern="1200" dirty="0"/>
              <a:t>Identifying vehicles by their number plates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1D67-2FAF-4192-BD24-C26C9BA7F85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4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883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834067" y="4123300"/>
            <a:ext cx="8524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848500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74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TITLE + SUBTITLE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l="5417" t="7114" r="40513"/>
          <a:stretch/>
        </p:blipFill>
        <p:spPr>
          <a:xfrm flipH="1">
            <a:off x="7308836" y="0"/>
            <a:ext cx="4915065" cy="474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l="5417" t="7114" r="40513"/>
          <a:stretch/>
        </p:blipFill>
        <p:spPr>
          <a:xfrm rot="10800000" flipH="1">
            <a:off x="-10298" y="2144233"/>
            <a:ext cx="4915065" cy="47496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9" name="Google Shape;89;p11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68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 flipH="1">
            <a:off x="927370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 flipH="1">
            <a:off x="998800" y="667767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489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 flipH="1">
            <a:off x="927370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 flipH="1"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2"/>
          </p:nvPr>
        </p:nvSpPr>
        <p:spPr>
          <a:xfrm>
            <a:off x="2253943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3"/>
          </p:nvPr>
        </p:nvSpPr>
        <p:spPr>
          <a:xfrm>
            <a:off x="2253943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 idx="5"/>
          </p:nvPr>
        </p:nvSpPr>
        <p:spPr>
          <a:xfrm>
            <a:off x="6432476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 idx="7"/>
          </p:nvPr>
        </p:nvSpPr>
        <p:spPr>
          <a:xfrm>
            <a:off x="6432476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581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11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2388F-2548-4D4C-B829-719F34CA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C85-39CA-43B0-B693-A29EE0C6EF1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2C6E-1C15-44EA-A411-B452FE6D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669D-159E-4380-906E-33911909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F4D-B8E1-4252-BCC9-ACD31FD1E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1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259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67"/>
              <a:t> </a:t>
            </a:r>
            <a:endParaRPr sz="1867"/>
          </a:p>
        </p:txBody>
      </p:sp>
      <p:sp>
        <p:nvSpPr>
          <p:cNvPr id="119" name="Google Shape;119;p19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19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9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20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253943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35743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2253943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6432476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914276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6432476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3031200" y="29898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3031200" y="50724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1627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6" name="Google Shape;136;p22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269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42" name="Google Shape;142;p2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2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41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49" name="Google Shape;149;p2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2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39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2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36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26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464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27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27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173" name="Google Shape;173;p27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4" name="Google Shape;174;p27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413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28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745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4" name="Google Shape;184;p29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2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191" name="Google Shape;191;p29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81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0282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3" name="Google Shape;203;p31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31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206" name="Google Shape;206;p31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207" name="Google Shape;207;p31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208" name="Google Shape;208;p31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9" name="Google Shape;209;p31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210" name="Google Shape;210;p31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1" name="Google Shape;211;p31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31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98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>
            <a:off x="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321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221" name="Google Shape;221;p32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2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2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2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32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3568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20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862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46" name="Google Shape;246;p3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4784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2" name="Google Shape;262;p36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62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5" name="Google Shape;265;p37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6" name="Google Shape;266;p37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167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38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0" name="Google Shape;270;p38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47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3" name="Google Shape;273;p39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9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39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80" name="Google Shape;280;p39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0144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40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85" name="Google Shape;285;p40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40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90" name="Google Shape;290;p40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35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3" name="Google Shape;293;p41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94" name="Google Shape;294;p41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>
            <a:off x="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8043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 hasCustomPrompt="1"/>
          </p:nvPr>
        </p:nvSpPr>
        <p:spPr>
          <a:xfrm>
            <a:off x="90480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89056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9187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 hasCustomPrompt="1"/>
          </p:nvPr>
        </p:nvSpPr>
        <p:spPr>
          <a:xfrm>
            <a:off x="61624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60200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8043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 hasCustomPrompt="1"/>
          </p:nvPr>
        </p:nvSpPr>
        <p:spPr>
          <a:xfrm>
            <a:off x="90480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6"/>
          </p:nvPr>
        </p:nvSpPr>
        <p:spPr>
          <a:xfrm>
            <a:off x="89056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9187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7" hasCustomPrompt="1"/>
          </p:nvPr>
        </p:nvSpPr>
        <p:spPr>
          <a:xfrm>
            <a:off x="61624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8"/>
          </p:nvPr>
        </p:nvSpPr>
        <p:spPr>
          <a:xfrm>
            <a:off x="60200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2021267" y="1761767"/>
            <a:ext cx="2744800" cy="1203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9" hasCustomPrompt="1"/>
          </p:nvPr>
        </p:nvSpPr>
        <p:spPr>
          <a:xfrm>
            <a:off x="2265000" y="19187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6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3"/>
          </p:nvPr>
        </p:nvSpPr>
        <p:spPr>
          <a:xfrm>
            <a:off x="2122609" y="24751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9673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97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400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3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03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82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6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4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590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C85-39CA-43B0-B693-A29EE0C6EF1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BF4D-B8E1-4252-BCC9-ACD31FD1E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19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 rot="10800000">
            <a:off x="9267589" y="4028100"/>
            <a:ext cx="2913760" cy="285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>
            <a:off x="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6450143" y="31838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2919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4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72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6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4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053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54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57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4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1_TITLE +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417" t="7321" r="40513"/>
          <a:stretch/>
        </p:blipFill>
        <p:spPr>
          <a:xfrm rot="10800000">
            <a:off x="7308836" y="2133596"/>
            <a:ext cx="4915065" cy="47390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863233" y="3745733"/>
            <a:ext cx="40168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4592500" y="35914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3618779" y="2520251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99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 flipH="1">
            <a:off x="927370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>
            <a:off x="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>
            <a:spLocks noGrp="1"/>
          </p:cNvSpPr>
          <p:nvPr>
            <p:ph type="ctrTitle"/>
          </p:nvPr>
        </p:nvSpPr>
        <p:spPr>
          <a:xfrm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2"/>
          </p:nvPr>
        </p:nvSpPr>
        <p:spPr>
          <a:xfrm>
            <a:off x="3666873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3666825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3"/>
          </p:nvPr>
        </p:nvSpPr>
        <p:spPr>
          <a:xfrm>
            <a:off x="6400268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4"/>
          </p:nvPr>
        </p:nvSpPr>
        <p:spPr>
          <a:xfrm>
            <a:off x="6400220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ctrTitle" idx="5"/>
          </p:nvPr>
        </p:nvSpPr>
        <p:spPr>
          <a:xfrm>
            <a:off x="5059931" y="4800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6"/>
          </p:nvPr>
        </p:nvSpPr>
        <p:spPr>
          <a:xfrm>
            <a:off x="5004033" y="5415333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960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417" t="7114" r="40513"/>
          <a:stretch/>
        </p:blipFill>
        <p:spPr>
          <a:xfrm rot="10800000">
            <a:off x="7308836" y="2144233"/>
            <a:ext cx="4915065" cy="474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l="5417" t="7114" r="40513"/>
          <a:stretch/>
        </p:blipFill>
        <p:spPr>
          <a:xfrm>
            <a:off x="-10298" y="0"/>
            <a:ext cx="4915065" cy="474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3115807" y="3723385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6295540" y="3742072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6295467" y="676533"/>
            <a:ext cx="48976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972417" y="3616800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6096000" y="3616800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l="5417" t="5944" r="40513"/>
          <a:stretch/>
        </p:blipFill>
        <p:spPr>
          <a:xfrm>
            <a:off x="0" y="-21267"/>
            <a:ext cx="2913760" cy="285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7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1251" y="1"/>
            <a:ext cx="1052950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4884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88992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7998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797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://goherab.tistory.com/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1.jpeg"/><Relationship Id="rId5" Type="http://schemas.openxmlformats.org/officeDocument/2006/relationships/hyperlink" Target="https://pngimg.com/download/66675" TargetMode="Externa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pngimg.com/download/7243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 charging stations: 6,000 EV charging stations to be installed on 9  expressways: Union Minister Mahendra Pandey - The Economic Times">
            <a:extLst>
              <a:ext uri="{FF2B5EF4-FFF2-40B4-BE49-F238E27FC236}">
                <a16:creationId xmlns:a16="http://schemas.microsoft.com/office/drawing/2014/main" id="{10BDB2BA-B16A-4FC2-9506-C357CC46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1"/>
          <a:stretch/>
        </p:blipFill>
        <p:spPr bwMode="auto">
          <a:xfrm>
            <a:off x="2214563" y="2190750"/>
            <a:ext cx="3948112" cy="2335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3E1332-1015-4E8D-804E-923DBCC0A5D9}"/>
              </a:ext>
            </a:extLst>
          </p:cNvPr>
          <p:cNvSpPr/>
          <p:nvPr/>
        </p:nvSpPr>
        <p:spPr>
          <a:xfrm>
            <a:off x="3082711" y="556813"/>
            <a:ext cx="73981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Electrifying Transportation</a:t>
            </a:r>
          </a:p>
        </p:txBody>
      </p:sp>
      <p:pic>
        <p:nvPicPr>
          <p:cNvPr id="1030" name="Picture 6" descr="UK Government plans green numberplates for EVs | Autocar">
            <a:extLst>
              <a:ext uri="{FF2B5EF4-FFF2-40B4-BE49-F238E27FC236}">
                <a16:creationId xmlns:a16="http://schemas.microsoft.com/office/drawing/2014/main" id="{86EF9F19-2093-40D0-8C22-FF4EC8073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14213" r="7423" b="16704"/>
          <a:stretch/>
        </p:blipFill>
        <p:spPr bwMode="auto">
          <a:xfrm>
            <a:off x="6819900" y="2190750"/>
            <a:ext cx="4171950" cy="21885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3E11D9-153B-4CB9-950B-6FC22B48949F}"/>
              </a:ext>
            </a:extLst>
          </p:cNvPr>
          <p:cNvSpPr/>
          <p:nvPr/>
        </p:nvSpPr>
        <p:spPr>
          <a:xfrm>
            <a:off x="7490830" y="5243810"/>
            <a:ext cx="353494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~ Riddhiman Moulick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  (ET-210882)</a:t>
            </a:r>
          </a:p>
        </p:txBody>
      </p:sp>
      <p:pic>
        <p:nvPicPr>
          <p:cNvPr id="8" name="Graphic 7" descr="Electric car">
            <a:extLst>
              <a:ext uri="{FF2B5EF4-FFF2-40B4-BE49-F238E27FC236}">
                <a16:creationId xmlns:a16="http://schemas.microsoft.com/office/drawing/2014/main" id="{FAF78476-8332-4C19-BD91-BBA92FFB7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3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7366D5-2893-4BDF-9CAC-7C0EFC0BA30D}"/>
              </a:ext>
            </a:extLst>
          </p:cNvPr>
          <p:cNvSpPr/>
          <p:nvPr/>
        </p:nvSpPr>
        <p:spPr>
          <a:xfrm>
            <a:off x="4603693" y="260163"/>
            <a:ext cx="29846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Processing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69D2E-1569-471D-808F-4E5915D0AE93}"/>
              </a:ext>
            </a:extLst>
          </p:cNvPr>
          <p:cNvSpPr/>
          <p:nvPr/>
        </p:nvSpPr>
        <p:spPr>
          <a:xfrm>
            <a:off x="3302001" y="1394342"/>
            <a:ext cx="63195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Grouping co-ordinates using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E822-6B1B-417F-BF40-F43F14E9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98" y="2235201"/>
            <a:ext cx="4168366" cy="32613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061EF0-9444-402D-B4D1-3EBEA1BF2A1D}"/>
              </a:ext>
            </a:extLst>
          </p:cNvPr>
          <p:cNvSpPr/>
          <p:nvPr/>
        </p:nvSpPr>
        <p:spPr>
          <a:xfrm>
            <a:off x="6232217" y="3756967"/>
            <a:ext cx="609600" cy="230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F1F538AF-5391-4D33-AC28-D792A144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B2610-7D99-469C-86BF-136A90912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882" y="2235201"/>
            <a:ext cx="4168366" cy="32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06B6-2BF6-43F9-958C-F7633BCA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6" y="1544319"/>
            <a:ext cx="4919687" cy="3993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C1EC11-DB26-44B5-A53C-2FDCC6912CAA}"/>
              </a:ext>
            </a:extLst>
          </p:cNvPr>
          <p:cNvSpPr/>
          <p:nvPr/>
        </p:nvSpPr>
        <p:spPr>
          <a:xfrm>
            <a:off x="4603693" y="260163"/>
            <a:ext cx="29846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Processing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7E61C6-0659-4722-A6D7-075FD1988D6B}"/>
              </a:ext>
            </a:extLst>
          </p:cNvPr>
          <p:cNvSpPr/>
          <p:nvPr/>
        </p:nvSpPr>
        <p:spPr>
          <a:xfrm>
            <a:off x="2052322" y="1879599"/>
            <a:ext cx="383031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facilitate ease of use, we generate this plot :</a:t>
            </a:r>
          </a:p>
          <a:p>
            <a:pPr algn="just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observing the maximum slope change in the graph we can choose the optimum number of clusters to be formed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3B9E2FD9-A67A-4C95-B531-912445816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5CA08-7252-4EEF-9C8D-D3CB5035E812}"/>
              </a:ext>
            </a:extLst>
          </p:cNvPr>
          <p:cNvSpPr/>
          <p:nvPr/>
        </p:nvSpPr>
        <p:spPr>
          <a:xfrm>
            <a:off x="4450080" y="310963"/>
            <a:ext cx="48959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Storing the Output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40D3AA7C-E67A-42F6-A96A-5193CA2A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280" y="207706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064177-A804-4E5B-9BB7-5F90751E7432}"/>
              </a:ext>
            </a:extLst>
          </p:cNvPr>
          <p:cNvSpPr/>
          <p:nvPr/>
        </p:nvSpPr>
        <p:spPr>
          <a:xfrm>
            <a:off x="3935441" y="5432247"/>
            <a:ext cx="5288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Final Retrieved Data!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CFCEF-C5FE-4BD2-BA23-89EF8C844786}"/>
              </a:ext>
            </a:extLst>
          </p:cNvPr>
          <p:cNvSpPr/>
          <p:nvPr/>
        </p:nvSpPr>
        <p:spPr>
          <a:xfrm>
            <a:off x="3281680" y="1420959"/>
            <a:ext cx="64109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Co-ordinates of cluster centers stored in a .csv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EB569-10FB-4033-9BB2-C0552F7AC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0" t="2040" r="-1"/>
          <a:stretch/>
        </p:blipFill>
        <p:spPr>
          <a:xfrm>
            <a:off x="5553959" y="2177867"/>
            <a:ext cx="1866399" cy="3060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96E764-8834-41EA-897C-8A9A27F2BA70}"/>
              </a:ext>
            </a:extLst>
          </p:cNvPr>
          <p:cNvSpPr/>
          <p:nvPr/>
        </p:nvSpPr>
        <p:spPr>
          <a:xfrm>
            <a:off x="3281680" y="1430938"/>
            <a:ext cx="64109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Co-ordinates of cluster centers stored in a .csv file</a:t>
            </a:r>
          </a:p>
        </p:txBody>
      </p:sp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42B18BF7-F06A-47F3-8EC7-E7769B8D9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2A82C0-1EF9-4CE4-8943-1B394D1357EC}"/>
              </a:ext>
            </a:extLst>
          </p:cNvPr>
          <p:cNvSpPr/>
          <p:nvPr/>
        </p:nvSpPr>
        <p:spPr>
          <a:xfrm>
            <a:off x="2874943" y="288643"/>
            <a:ext cx="787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Future Enhancement Prospects</a:t>
            </a:r>
            <a:endParaRPr lang="en-US" sz="3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1A7872-0936-4B6D-8091-2322F8FDB09A}"/>
              </a:ext>
            </a:extLst>
          </p:cNvPr>
          <p:cNvSpPr/>
          <p:nvPr/>
        </p:nvSpPr>
        <p:spPr>
          <a:xfrm>
            <a:off x="2958801" y="867438"/>
            <a:ext cx="6057899" cy="550718"/>
          </a:xfrm>
          <a:custGeom>
            <a:avLst/>
            <a:gdLst>
              <a:gd name="connsiteX0" fmla="*/ 0 w 6057899"/>
              <a:gd name="connsiteY0" fmla="*/ 0 h 550718"/>
              <a:gd name="connsiteX1" fmla="*/ 6057899 w 6057899"/>
              <a:gd name="connsiteY1" fmla="*/ 0 h 550718"/>
              <a:gd name="connsiteX2" fmla="*/ 6057899 w 6057899"/>
              <a:gd name="connsiteY2" fmla="*/ 550718 h 550718"/>
              <a:gd name="connsiteX3" fmla="*/ 0 w 6057899"/>
              <a:gd name="connsiteY3" fmla="*/ 550718 h 550718"/>
              <a:gd name="connsiteX4" fmla="*/ 0 w 6057899"/>
              <a:gd name="connsiteY4" fmla="*/ 0 h 5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899" h="550718">
                <a:moveTo>
                  <a:pt x="0" y="0"/>
                </a:moveTo>
                <a:lnTo>
                  <a:pt x="6057899" y="0"/>
                </a:lnTo>
                <a:lnTo>
                  <a:pt x="6057899" y="550718"/>
                </a:lnTo>
                <a:lnTo>
                  <a:pt x="0" y="5507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b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 </a:t>
            </a:r>
            <a:endParaRPr lang="en-IN" sz="2500" kern="1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B9E4-0421-4A2B-AA58-B4884F6698E6}"/>
              </a:ext>
            </a:extLst>
          </p:cNvPr>
          <p:cNvGrpSpPr/>
          <p:nvPr/>
        </p:nvGrpSpPr>
        <p:grpSpPr>
          <a:xfrm>
            <a:off x="3283921" y="1418156"/>
            <a:ext cx="6528396" cy="1121833"/>
            <a:chOff x="2958801" y="1418156"/>
            <a:chExt cx="6528396" cy="1121833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4FFA5C64-35E3-45BA-A418-ED3E291AAF47}"/>
                </a:ext>
              </a:extLst>
            </p:cNvPr>
            <p:cNvSpPr/>
            <p:nvPr/>
          </p:nvSpPr>
          <p:spPr>
            <a:xfrm>
              <a:off x="2958801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69D0C065-215F-467E-8B09-C374C4EF8E2D}"/>
                </a:ext>
              </a:extLst>
            </p:cNvPr>
            <p:cNvSpPr/>
            <p:nvPr/>
          </p:nvSpPr>
          <p:spPr>
            <a:xfrm>
              <a:off x="3810273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8E99FC5C-3F34-4688-BDA7-AEA8DF13D204}"/>
                </a:ext>
              </a:extLst>
            </p:cNvPr>
            <p:cNvSpPr/>
            <p:nvPr/>
          </p:nvSpPr>
          <p:spPr>
            <a:xfrm>
              <a:off x="4662417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B155AEE-2B04-4288-9C19-9032568961ED}"/>
                </a:ext>
              </a:extLst>
            </p:cNvPr>
            <p:cNvSpPr/>
            <p:nvPr/>
          </p:nvSpPr>
          <p:spPr>
            <a:xfrm>
              <a:off x="5513889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D67170A-AAEA-4FFC-AD1D-27582AB87DD9}"/>
                </a:ext>
              </a:extLst>
            </p:cNvPr>
            <p:cNvSpPr/>
            <p:nvPr/>
          </p:nvSpPr>
          <p:spPr>
            <a:xfrm>
              <a:off x="6366033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5E0CC359-9A5B-48FF-86A3-91A153362E7B}"/>
                </a:ext>
              </a:extLst>
            </p:cNvPr>
            <p:cNvSpPr/>
            <p:nvPr/>
          </p:nvSpPr>
          <p:spPr>
            <a:xfrm>
              <a:off x="7217505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BFB76013-ACD8-4BA9-8BC3-5CD33CF18B71}"/>
                </a:ext>
              </a:extLst>
            </p:cNvPr>
            <p:cNvSpPr/>
            <p:nvPr/>
          </p:nvSpPr>
          <p:spPr>
            <a:xfrm>
              <a:off x="8069649" y="1418156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6644A5-7B7A-40F2-A738-2DF7260B0CCA}"/>
                </a:ext>
              </a:extLst>
            </p:cNvPr>
            <p:cNvSpPr/>
            <p:nvPr/>
          </p:nvSpPr>
          <p:spPr>
            <a:xfrm>
              <a:off x="2958801" y="1530340"/>
              <a:ext cx="6136652" cy="897466"/>
            </a:xfrm>
            <a:custGeom>
              <a:avLst/>
              <a:gdLst>
                <a:gd name="connsiteX0" fmla="*/ 0 w 6136652"/>
                <a:gd name="connsiteY0" fmla="*/ 0 h 897466"/>
                <a:gd name="connsiteX1" fmla="*/ 6136652 w 6136652"/>
                <a:gd name="connsiteY1" fmla="*/ 0 h 897466"/>
                <a:gd name="connsiteX2" fmla="*/ 6136652 w 6136652"/>
                <a:gd name="connsiteY2" fmla="*/ 897466 h 897466"/>
                <a:gd name="connsiteX3" fmla="*/ 0 w 6136652"/>
                <a:gd name="connsiteY3" fmla="*/ 897466 h 897466"/>
                <a:gd name="connsiteX4" fmla="*/ 0 w 6136652"/>
                <a:gd name="connsiteY4" fmla="*/ 0 h 89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6652" h="897466">
                  <a:moveTo>
                    <a:pt x="0" y="0"/>
                  </a:moveTo>
                  <a:lnTo>
                    <a:pt x="6136652" y="0"/>
                  </a:lnTo>
                  <a:lnTo>
                    <a:pt x="6136652" y="897466"/>
                  </a:lnTo>
                  <a:lnTo>
                    <a:pt x="0" y="89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/>
                <a:t>Creating a user friendly GUI for the software</a:t>
              </a:r>
              <a:endParaRPr lang="en-IN" sz="2300" b="1" kern="1200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6B05EF-CE59-4DE8-9FF0-1223EDA549D1}"/>
              </a:ext>
            </a:extLst>
          </p:cNvPr>
          <p:cNvSpPr/>
          <p:nvPr/>
        </p:nvSpPr>
        <p:spPr>
          <a:xfrm>
            <a:off x="3283921" y="2626006"/>
            <a:ext cx="6057899" cy="550718"/>
          </a:xfrm>
          <a:custGeom>
            <a:avLst/>
            <a:gdLst>
              <a:gd name="connsiteX0" fmla="*/ 0 w 6057899"/>
              <a:gd name="connsiteY0" fmla="*/ 0 h 550718"/>
              <a:gd name="connsiteX1" fmla="*/ 6057899 w 6057899"/>
              <a:gd name="connsiteY1" fmla="*/ 0 h 550718"/>
              <a:gd name="connsiteX2" fmla="*/ 6057899 w 6057899"/>
              <a:gd name="connsiteY2" fmla="*/ 550718 h 550718"/>
              <a:gd name="connsiteX3" fmla="*/ 0 w 6057899"/>
              <a:gd name="connsiteY3" fmla="*/ 550718 h 550718"/>
              <a:gd name="connsiteX4" fmla="*/ 0 w 6057899"/>
              <a:gd name="connsiteY4" fmla="*/ 0 h 5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899" h="550718">
                <a:moveTo>
                  <a:pt x="0" y="0"/>
                </a:moveTo>
                <a:lnTo>
                  <a:pt x="6057899" y="0"/>
                </a:lnTo>
                <a:lnTo>
                  <a:pt x="6057899" y="550718"/>
                </a:lnTo>
                <a:lnTo>
                  <a:pt x="0" y="5507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b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500" kern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E6E3D-129D-440D-963E-A462EA47BA89}"/>
              </a:ext>
            </a:extLst>
          </p:cNvPr>
          <p:cNvGrpSpPr/>
          <p:nvPr/>
        </p:nvGrpSpPr>
        <p:grpSpPr>
          <a:xfrm>
            <a:off x="3283921" y="3176724"/>
            <a:ext cx="6528396" cy="1121833"/>
            <a:chOff x="2958801" y="3176724"/>
            <a:chExt cx="6528396" cy="1121833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0CA4482E-5554-4EF1-A385-780621C48463}"/>
                </a:ext>
              </a:extLst>
            </p:cNvPr>
            <p:cNvSpPr/>
            <p:nvPr/>
          </p:nvSpPr>
          <p:spPr>
            <a:xfrm>
              <a:off x="2958801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D1202926-A057-42ED-8956-3EB00CF1C83D}"/>
                </a:ext>
              </a:extLst>
            </p:cNvPr>
            <p:cNvSpPr/>
            <p:nvPr/>
          </p:nvSpPr>
          <p:spPr>
            <a:xfrm>
              <a:off x="3810273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48A7F081-C614-4828-8E0A-F46A5AFA7134}"/>
                </a:ext>
              </a:extLst>
            </p:cNvPr>
            <p:cNvSpPr/>
            <p:nvPr/>
          </p:nvSpPr>
          <p:spPr>
            <a:xfrm>
              <a:off x="4662417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DADD2E3-EC5A-4273-ACB8-335375FC927E}"/>
                </a:ext>
              </a:extLst>
            </p:cNvPr>
            <p:cNvSpPr/>
            <p:nvPr/>
          </p:nvSpPr>
          <p:spPr>
            <a:xfrm>
              <a:off x="5513889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E8D14100-9937-4662-9C8E-03F22760B2BC}"/>
                </a:ext>
              </a:extLst>
            </p:cNvPr>
            <p:cNvSpPr/>
            <p:nvPr/>
          </p:nvSpPr>
          <p:spPr>
            <a:xfrm>
              <a:off x="6366033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CA5DB3CE-E1B2-44A0-B6AB-0D71F62289BF}"/>
                </a:ext>
              </a:extLst>
            </p:cNvPr>
            <p:cNvSpPr/>
            <p:nvPr/>
          </p:nvSpPr>
          <p:spPr>
            <a:xfrm>
              <a:off x="7217505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6F52D8D8-9022-49B6-9DB9-533A8475F80C}"/>
                </a:ext>
              </a:extLst>
            </p:cNvPr>
            <p:cNvSpPr/>
            <p:nvPr/>
          </p:nvSpPr>
          <p:spPr>
            <a:xfrm>
              <a:off x="8069649" y="3176724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CFD82D-BD25-4E2F-98D6-F19259058A65}"/>
                </a:ext>
              </a:extLst>
            </p:cNvPr>
            <p:cNvSpPr/>
            <p:nvPr/>
          </p:nvSpPr>
          <p:spPr>
            <a:xfrm>
              <a:off x="2958801" y="3288908"/>
              <a:ext cx="6136652" cy="897466"/>
            </a:xfrm>
            <a:custGeom>
              <a:avLst/>
              <a:gdLst>
                <a:gd name="connsiteX0" fmla="*/ 0 w 6136652"/>
                <a:gd name="connsiteY0" fmla="*/ 0 h 897466"/>
                <a:gd name="connsiteX1" fmla="*/ 6136652 w 6136652"/>
                <a:gd name="connsiteY1" fmla="*/ 0 h 897466"/>
                <a:gd name="connsiteX2" fmla="*/ 6136652 w 6136652"/>
                <a:gd name="connsiteY2" fmla="*/ 897466 h 897466"/>
                <a:gd name="connsiteX3" fmla="*/ 0 w 6136652"/>
                <a:gd name="connsiteY3" fmla="*/ 897466 h 897466"/>
                <a:gd name="connsiteX4" fmla="*/ 0 w 6136652"/>
                <a:gd name="connsiteY4" fmla="*/ 0 h 89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6652" h="897466">
                  <a:moveTo>
                    <a:pt x="0" y="0"/>
                  </a:moveTo>
                  <a:lnTo>
                    <a:pt x="6136652" y="0"/>
                  </a:lnTo>
                  <a:lnTo>
                    <a:pt x="6136652" y="897466"/>
                  </a:lnTo>
                  <a:lnTo>
                    <a:pt x="0" y="89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/>
                <a:t>Taking into account, already existing Charging Stations</a:t>
              </a:r>
              <a:endParaRPr lang="en-IN" sz="2300" b="1" kern="1200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84B3C73-FC2C-4FCB-89C9-E461569C5AF7}"/>
              </a:ext>
            </a:extLst>
          </p:cNvPr>
          <p:cNvSpPr/>
          <p:nvPr/>
        </p:nvSpPr>
        <p:spPr>
          <a:xfrm>
            <a:off x="3283921" y="4384574"/>
            <a:ext cx="6057899" cy="550718"/>
          </a:xfrm>
          <a:custGeom>
            <a:avLst/>
            <a:gdLst>
              <a:gd name="connsiteX0" fmla="*/ 0 w 6057899"/>
              <a:gd name="connsiteY0" fmla="*/ 0 h 550718"/>
              <a:gd name="connsiteX1" fmla="*/ 6057899 w 6057899"/>
              <a:gd name="connsiteY1" fmla="*/ 0 h 550718"/>
              <a:gd name="connsiteX2" fmla="*/ 6057899 w 6057899"/>
              <a:gd name="connsiteY2" fmla="*/ 550718 h 550718"/>
              <a:gd name="connsiteX3" fmla="*/ 0 w 6057899"/>
              <a:gd name="connsiteY3" fmla="*/ 550718 h 550718"/>
              <a:gd name="connsiteX4" fmla="*/ 0 w 6057899"/>
              <a:gd name="connsiteY4" fmla="*/ 0 h 5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899" h="550718">
                <a:moveTo>
                  <a:pt x="0" y="0"/>
                </a:moveTo>
                <a:lnTo>
                  <a:pt x="6057899" y="0"/>
                </a:lnTo>
                <a:lnTo>
                  <a:pt x="6057899" y="550718"/>
                </a:lnTo>
                <a:lnTo>
                  <a:pt x="0" y="5507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b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500" kern="1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B2EBC3-4933-4545-8160-F189875E2A27}"/>
              </a:ext>
            </a:extLst>
          </p:cNvPr>
          <p:cNvGrpSpPr/>
          <p:nvPr/>
        </p:nvGrpSpPr>
        <p:grpSpPr>
          <a:xfrm>
            <a:off x="3283920" y="4935293"/>
            <a:ext cx="6528397" cy="1121833"/>
            <a:chOff x="2958800" y="4935293"/>
            <a:chExt cx="6528397" cy="1121833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71176224-271E-4107-9E01-A1B94F6DDE86}"/>
                </a:ext>
              </a:extLst>
            </p:cNvPr>
            <p:cNvSpPr/>
            <p:nvPr/>
          </p:nvSpPr>
          <p:spPr>
            <a:xfrm>
              <a:off x="2958800" y="4935293"/>
              <a:ext cx="1450639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02C69CBF-DC3F-474B-A3E6-A8C3BB55BF9F}"/>
                </a:ext>
              </a:extLst>
            </p:cNvPr>
            <p:cNvSpPr/>
            <p:nvPr/>
          </p:nvSpPr>
          <p:spPr>
            <a:xfrm>
              <a:off x="3810273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DAAD8DFC-DB72-403E-8293-C5A029D933FB}"/>
                </a:ext>
              </a:extLst>
            </p:cNvPr>
            <p:cNvSpPr/>
            <p:nvPr/>
          </p:nvSpPr>
          <p:spPr>
            <a:xfrm>
              <a:off x="4662417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C70DC22F-E0B9-4CE8-AF2C-CBE11FD24C42}"/>
                </a:ext>
              </a:extLst>
            </p:cNvPr>
            <p:cNvSpPr/>
            <p:nvPr/>
          </p:nvSpPr>
          <p:spPr>
            <a:xfrm>
              <a:off x="5513889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EDD38773-D29E-4E34-A6F2-E5E44CF56EEB}"/>
                </a:ext>
              </a:extLst>
            </p:cNvPr>
            <p:cNvSpPr/>
            <p:nvPr/>
          </p:nvSpPr>
          <p:spPr>
            <a:xfrm>
              <a:off x="6366033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0E5F56DF-9919-4042-ABE5-1D6D553A099A}"/>
                </a:ext>
              </a:extLst>
            </p:cNvPr>
            <p:cNvSpPr/>
            <p:nvPr/>
          </p:nvSpPr>
          <p:spPr>
            <a:xfrm>
              <a:off x="7217505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5C738E5E-375D-4AC6-A28F-04AE8EE7F65C}"/>
                </a:ext>
              </a:extLst>
            </p:cNvPr>
            <p:cNvSpPr/>
            <p:nvPr/>
          </p:nvSpPr>
          <p:spPr>
            <a:xfrm>
              <a:off x="8069649" y="4935293"/>
              <a:ext cx="1417548" cy="1121833"/>
            </a:xfrm>
            <a:prstGeom prst="chevron">
              <a:avLst>
                <a:gd name="adj" fmla="val 7061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1033B3D-6E6C-461D-B5DB-5A5BEF12D589}"/>
                </a:ext>
              </a:extLst>
            </p:cNvPr>
            <p:cNvSpPr/>
            <p:nvPr/>
          </p:nvSpPr>
          <p:spPr>
            <a:xfrm>
              <a:off x="2958801" y="5047476"/>
              <a:ext cx="6136652" cy="897467"/>
            </a:xfrm>
            <a:custGeom>
              <a:avLst/>
              <a:gdLst>
                <a:gd name="connsiteX0" fmla="*/ 0 w 6136652"/>
                <a:gd name="connsiteY0" fmla="*/ 0 h 897466"/>
                <a:gd name="connsiteX1" fmla="*/ 6136652 w 6136652"/>
                <a:gd name="connsiteY1" fmla="*/ 0 h 897466"/>
                <a:gd name="connsiteX2" fmla="*/ 6136652 w 6136652"/>
                <a:gd name="connsiteY2" fmla="*/ 897466 h 897466"/>
                <a:gd name="connsiteX3" fmla="*/ 0 w 6136652"/>
                <a:gd name="connsiteY3" fmla="*/ 897466 h 897466"/>
                <a:gd name="connsiteX4" fmla="*/ 0 w 6136652"/>
                <a:gd name="connsiteY4" fmla="*/ 0 h 89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6652" h="897466">
                  <a:moveTo>
                    <a:pt x="0" y="0"/>
                  </a:moveTo>
                  <a:lnTo>
                    <a:pt x="6136652" y="0"/>
                  </a:lnTo>
                  <a:lnTo>
                    <a:pt x="6136652" y="897466"/>
                  </a:lnTo>
                  <a:lnTo>
                    <a:pt x="0" y="89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/>
                <a:t>Implementing ‘Subscription Models’ and ‘Easy Re-Charge Schemes’ (by vehicle identification)</a:t>
              </a:r>
              <a:endParaRPr lang="en-IN" sz="2300" b="1" kern="1200" dirty="0"/>
            </a:p>
          </p:txBody>
        </p:sp>
      </p:grpSp>
      <p:pic>
        <p:nvPicPr>
          <p:cNvPr id="39" name="Graphic 38" descr="Bar graph with upward trend">
            <a:extLst>
              <a:ext uri="{FF2B5EF4-FFF2-40B4-BE49-F238E27FC236}">
                <a16:creationId xmlns:a16="http://schemas.microsoft.com/office/drawing/2014/main" id="{6117F460-1CE2-47A6-BD00-D963FBF40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781" y="100579"/>
            <a:ext cx="914400" cy="914400"/>
          </a:xfrm>
          <a:prstGeom prst="rect">
            <a:avLst/>
          </a:prstGeom>
        </p:spPr>
      </p:pic>
      <p:pic>
        <p:nvPicPr>
          <p:cNvPr id="40" name="Graphic 39" descr="Electric car">
            <a:extLst>
              <a:ext uri="{FF2B5EF4-FFF2-40B4-BE49-F238E27FC236}">
                <a16:creationId xmlns:a16="http://schemas.microsoft.com/office/drawing/2014/main" id="{99EB15D0-E3E9-4C7F-A1FF-77EFBCECC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Electric car">
            <a:extLst>
              <a:ext uri="{FF2B5EF4-FFF2-40B4-BE49-F238E27FC236}">
                <a16:creationId xmlns:a16="http://schemas.microsoft.com/office/drawing/2014/main" id="{51615F69-24A2-491A-9E2E-D6B7D9CC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23821-3E7D-4B9E-AF1D-A45C85C4B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20900" y="738479"/>
            <a:ext cx="8539480" cy="26905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AEB729-EA6A-47CC-8BD8-973A5C3311C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99280" y="3784600"/>
            <a:ext cx="3794760" cy="2168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21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Electric car">
            <a:extLst>
              <a:ext uri="{FF2B5EF4-FFF2-40B4-BE49-F238E27FC236}">
                <a16:creationId xmlns:a16="http://schemas.microsoft.com/office/drawing/2014/main" id="{AA08FD76-6BEE-4DED-B6C8-49D4DC1B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26FB97-DD9C-4765-8B12-A447830A37A5}"/>
              </a:ext>
            </a:extLst>
          </p:cNvPr>
          <p:cNvSpPr/>
          <p:nvPr/>
        </p:nvSpPr>
        <p:spPr>
          <a:xfrm>
            <a:off x="3067049" y="995362"/>
            <a:ext cx="6619875" cy="69532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Electric Vehicle Consumer Demands </a:t>
            </a:r>
            <a:endParaRPr lang="en-IN" sz="3000" b="1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2EB10-9843-4BFE-929C-1E63F8F8D013}"/>
              </a:ext>
            </a:extLst>
          </p:cNvPr>
          <p:cNvSpPr/>
          <p:nvPr/>
        </p:nvSpPr>
        <p:spPr>
          <a:xfrm>
            <a:off x="3119437" y="2662235"/>
            <a:ext cx="2495550" cy="52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Vehicle Price</a:t>
            </a: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992866FC-16CF-4BDD-BECF-4387B8BCE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50" y="885825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7DAB65-934E-44F1-BCC2-71BD9A57FAC7}"/>
              </a:ext>
            </a:extLst>
          </p:cNvPr>
          <p:cNvSpPr/>
          <p:nvPr/>
        </p:nvSpPr>
        <p:spPr>
          <a:xfrm>
            <a:off x="7091362" y="2625410"/>
            <a:ext cx="2571750" cy="52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Drive Range</a:t>
            </a: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0F759-022A-4853-907E-934D4818B811}"/>
              </a:ext>
            </a:extLst>
          </p:cNvPr>
          <p:cNvSpPr/>
          <p:nvPr/>
        </p:nvSpPr>
        <p:spPr>
          <a:xfrm>
            <a:off x="6296025" y="1690687"/>
            <a:ext cx="9525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E62DB4-9E88-4AB7-8953-E4ACA1D4D09E}"/>
              </a:ext>
            </a:extLst>
          </p:cNvPr>
          <p:cNvSpPr/>
          <p:nvPr/>
        </p:nvSpPr>
        <p:spPr>
          <a:xfrm>
            <a:off x="6296025" y="2181944"/>
            <a:ext cx="95250" cy="18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C81ECB-AD5E-4EAB-A6E9-3764FD813F0C}"/>
              </a:ext>
            </a:extLst>
          </p:cNvPr>
          <p:cNvSpPr/>
          <p:nvPr/>
        </p:nvSpPr>
        <p:spPr>
          <a:xfrm>
            <a:off x="3067049" y="4625968"/>
            <a:ext cx="2495550" cy="52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Charging Cost</a:t>
            </a: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6A5D40-C14C-474B-A080-083D9398D2A1}"/>
              </a:ext>
            </a:extLst>
          </p:cNvPr>
          <p:cNvSpPr/>
          <p:nvPr/>
        </p:nvSpPr>
        <p:spPr>
          <a:xfrm>
            <a:off x="7119937" y="4625967"/>
            <a:ext cx="2571750" cy="5238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Charging Time</a:t>
            </a: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C7AEAC0-4C0B-4664-93C1-8ECBEB1937B5}"/>
              </a:ext>
            </a:extLst>
          </p:cNvPr>
          <p:cNvSpPr/>
          <p:nvPr/>
        </p:nvSpPr>
        <p:spPr>
          <a:xfrm>
            <a:off x="4291013" y="2105022"/>
            <a:ext cx="161925" cy="523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05C91D-8EE1-4CA6-9613-AB32CF507959}"/>
              </a:ext>
            </a:extLst>
          </p:cNvPr>
          <p:cNvSpPr/>
          <p:nvPr/>
        </p:nvSpPr>
        <p:spPr>
          <a:xfrm>
            <a:off x="4352925" y="2102635"/>
            <a:ext cx="2028824" cy="88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B6080-BB73-4FDD-9F63-1CD55D56039C}"/>
              </a:ext>
            </a:extLst>
          </p:cNvPr>
          <p:cNvSpPr/>
          <p:nvPr/>
        </p:nvSpPr>
        <p:spPr>
          <a:xfrm>
            <a:off x="6296025" y="2102635"/>
            <a:ext cx="2028824" cy="88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865FAA2-B0FE-4BBD-8A9F-263D9E2641D4}"/>
              </a:ext>
            </a:extLst>
          </p:cNvPr>
          <p:cNvSpPr/>
          <p:nvPr/>
        </p:nvSpPr>
        <p:spPr>
          <a:xfrm>
            <a:off x="8234362" y="2105023"/>
            <a:ext cx="161925" cy="523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3C89F05-6448-4BBB-89D8-4E4AC51DD8D8}"/>
              </a:ext>
            </a:extLst>
          </p:cNvPr>
          <p:cNvSpPr/>
          <p:nvPr/>
        </p:nvSpPr>
        <p:spPr>
          <a:xfrm>
            <a:off x="4291013" y="4019548"/>
            <a:ext cx="161925" cy="523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90E0D7-1A45-4C90-BE83-D1EF2400100E}"/>
              </a:ext>
            </a:extLst>
          </p:cNvPr>
          <p:cNvSpPr/>
          <p:nvPr/>
        </p:nvSpPr>
        <p:spPr>
          <a:xfrm>
            <a:off x="4371976" y="4017160"/>
            <a:ext cx="2028824" cy="88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629FE0-9F6D-4B02-858F-C7F3018B0399}"/>
              </a:ext>
            </a:extLst>
          </p:cNvPr>
          <p:cNvSpPr/>
          <p:nvPr/>
        </p:nvSpPr>
        <p:spPr>
          <a:xfrm>
            <a:off x="6305550" y="4017160"/>
            <a:ext cx="2028824" cy="88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4EAA0E9-2732-4BF5-A4B3-689A9E15FCAD}"/>
              </a:ext>
            </a:extLst>
          </p:cNvPr>
          <p:cNvSpPr/>
          <p:nvPr/>
        </p:nvSpPr>
        <p:spPr>
          <a:xfrm>
            <a:off x="8243887" y="4019548"/>
            <a:ext cx="161925" cy="523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A59D66-6AF5-4F73-9AB3-BBFA740C3169}"/>
              </a:ext>
            </a:extLst>
          </p:cNvPr>
          <p:cNvSpPr/>
          <p:nvPr/>
        </p:nvSpPr>
        <p:spPr>
          <a:xfrm>
            <a:off x="3364991" y="445501"/>
            <a:ext cx="62119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Charging Phenomenon</a:t>
            </a:r>
          </a:p>
        </p:txBody>
      </p:sp>
      <p:pic>
        <p:nvPicPr>
          <p:cNvPr id="5" name="Graphic 4" descr="Electric car">
            <a:extLst>
              <a:ext uri="{FF2B5EF4-FFF2-40B4-BE49-F238E27FC236}">
                <a16:creationId xmlns:a16="http://schemas.microsoft.com/office/drawing/2014/main" id="{78824481-1F20-4F83-AC1C-65DB62F83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pic>
        <p:nvPicPr>
          <p:cNvPr id="1026" name="Picture 2" descr="Fast charging curves - 🔋PushEVs">
            <a:extLst>
              <a:ext uri="{FF2B5EF4-FFF2-40B4-BE49-F238E27FC236}">
                <a16:creationId xmlns:a16="http://schemas.microsoft.com/office/drawing/2014/main" id="{54D67510-FE9B-4334-B0D4-84EAF1D9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 bwMode="auto">
          <a:xfrm>
            <a:off x="2563182" y="1704975"/>
            <a:ext cx="7815576" cy="43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A59D66-6AF5-4F73-9AB3-BBFA740C3169}"/>
              </a:ext>
            </a:extLst>
          </p:cNvPr>
          <p:cNvSpPr/>
          <p:nvPr/>
        </p:nvSpPr>
        <p:spPr>
          <a:xfrm>
            <a:off x="3374846" y="398134"/>
            <a:ext cx="62119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Charging Phenomenon</a:t>
            </a:r>
          </a:p>
        </p:txBody>
      </p:sp>
      <p:pic>
        <p:nvPicPr>
          <p:cNvPr id="30" name="Graphic 29" descr="Full battery">
            <a:extLst>
              <a:ext uri="{FF2B5EF4-FFF2-40B4-BE49-F238E27FC236}">
                <a16:creationId xmlns:a16="http://schemas.microsoft.com/office/drawing/2014/main" id="{A9AE2CA2-0D06-4DAD-A8EC-2645A867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542" y="2674175"/>
            <a:ext cx="914400" cy="914400"/>
          </a:xfrm>
          <a:prstGeom prst="rect">
            <a:avLst/>
          </a:prstGeom>
        </p:spPr>
      </p:pic>
      <p:pic>
        <p:nvPicPr>
          <p:cNvPr id="39" name="Graphic 38" descr="Battery charging">
            <a:extLst>
              <a:ext uri="{FF2B5EF4-FFF2-40B4-BE49-F238E27FC236}">
                <a16:creationId xmlns:a16="http://schemas.microsoft.com/office/drawing/2014/main" id="{F520C6D2-7351-4D15-915E-A4A66F9CA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3542" y="3768275"/>
            <a:ext cx="914400" cy="91440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6593B7B6-07F7-4D24-B470-241497714170}"/>
              </a:ext>
            </a:extLst>
          </p:cNvPr>
          <p:cNvSpPr/>
          <p:nvPr/>
        </p:nvSpPr>
        <p:spPr>
          <a:xfrm>
            <a:off x="2767942" y="4450080"/>
            <a:ext cx="3384000" cy="27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6FD44FE-6D13-4275-9850-E2294C801D09}"/>
              </a:ext>
            </a:extLst>
          </p:cNvPr>
          <p:cNvSpPr/>
          <p:nvPr/>
        </p:nvSpPr>
        <p:spPr>
          <a:xfrm>
            <a:off x="7063200" y="4452653"/>
            <a:ext cx="3384000" cy="27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8" name="Graphic 47" descr="Battery charging">
            <a:extLst>
              <a:ext uri="{FF2B5EF4-FFF2-40B4-BE49-F238E27FC236}">
                <a16:creationId xmlns:a16="http://schemas.microsoft.com/office/drawing/2014/main" id="{F67EC216-09EB-4A13-8EF4-9F53F422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0363" y="3768275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A516872-A41F-4271-A4A5-24114BE37925}"/>
              </a:ext>
            </a:extLst>
          </p:cNvPr>
          <p:cNvGrpSpPr/>
          <p:nvPr/>
        </p:nvGrpSpPr>
        <p:grpSpPr>
          <a:xfrm>
            <a:off x="6130363" y="4627050"/>
            <a:ext cx="914400" cy="914400"/>
            <a:chOff x="6173541" y="4624130"/>
            <a:chExt cx="914400" cy="914400"/>
          </a:xfrm>
        </p:grpSpPr>
        <p:pic>
          <p:nvPicPr>
            <p:cNvPr id="50" name="Graphic 49" descr="Empty battery">
              <a:extLst>
                <a:ext uri="{FF2B5EF4-FFF2-40B4-BE49-F238E27FC236}">
                  <a16:creationId xmlns:a16="http://schemas.microsoft.com/office/drawing/2014/main" id="{5B9C8937-BC06-41B2-AD25-6CC2E339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73541" y="4624130"/>
              <a:ext cx="914400" cy="9144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C4911B-D4B0-4E3B-8CD6-5725332D9BE1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t="51609" r="47126"/>
            <a:stretch/>
          </p:blipFill>
          <p:spPr>
            <a:xfrm>
              <a:off x="6371003" y="4946400"/>
              <a:ext cx="306000" cy="270000"/>
            </a:xfrm>
            <a:prstGeom prst="rect">
              <a:avLst/>
            </a:prstGeom>
          </p:spPr>
        </p:pic>
      </p:grpSp>
      <p:pic>
        <p:nvPicPr>
          <p:cNvPr id="37" name="Graphic 36" descr="Smiling face with solid fill">
            <a:extLst>
              <a:ext uri="{FF2B5EF4-FFF2-40B4-BE49-F238E27FC236}">
                <a16:creationId xmlns:a16="http://schemas.microsoft.com/office/drawing/2014/main" id="{E5FD777C-FB82-4C4E-B9F1-05A0FBC20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16416" y="4166295"/>
            <a:ext cx="770922" cy="77092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1762D0E0-7BD2-4A61-9387-735260625CA7}"/>
              </a:ext>
            </a:extLst>
          </p:cNvPr>
          <p:cNvSpPr/>
          <p:nvPr/>
        </p:nvSpPr>
        <p:spPr>
          <a:xfrm>
            <a:off x="2767942" y="2539175"/>
            <a:ext cx="7679258" cy="27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Graphic 55" descr="Battery charging">
            <a:extLst>
              <a:ext uri="{FF2B5EF4-FFF2-40B4-BE49-F238E27FC236}">
                <a16:creationId xmlns:a16="http://schemas.microsoft.com/office/drawing/2014/main" id="{FD7EF42C-ABA6-4641-8C26-0102376BC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3542" y="1771778"/>
            <a:ext cx="914400" cy="914400"/>
          </a:xfrm>
          <a:prstGeom prst="rect">
            <a:avLst/>
          </a:prstGeom>
        </p:spPr>
      </p:pic>
      <p:pic>
        <p:nvPicPr>
          <p:cNvPr id="41" name="Graphic 40" descr="Sad face with solid fill">
            <a:extLst>
              <a:ext uri="{FF2B5EF4-FFF2-40B4-BE49-F238E27FC236}">
                <a16:creationId xmlns:a16="http://schemas.microsoft.com/office/drawing/2014/main" id="{111DA2C1-B0AE-4837-9444-B1C77A36D9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16416" y="2387584"/>
            <a:ext cx="770922" cy="770922"/>
          </a:xfrm>
          <a:prstGeom prst="rect">
            <a:avLst/>
          </a:prstGeom>
        </p:spPr>
      </p:pic>
      <p:pic>
        <p:nvPicPr>
          <p:cNvPr id="20" name="Graphic 19" descr="Electric car">
            <a:extLst>
              <a:ext uri="{FF2B5EF4-FFF2-40B4-BE49-F238E27FC236}">
                <a16:creationId xmlns:a16="http://schemas.microsoft.com/office/drawing/2014/main" id="{27C23532-ECA6-4AD5-A3C9-5897C224B3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E52E1-9CB1-41B4-999A-C989EB31488A}"/>
              </a:ext>
            </a:extLst>
          </p:cNvPr>
          <p:cNvGrpSpPr/>
          <p:nvPr/>
        </p:nvGrpSpPr>
        <p:grpSpPr>
          <a:xfrm>
            <a:off x="1843382" y="4627050"/>
            <a:ext cx="914400" cy="914400"/>
            <a:chOff x="6173541" y="4624130"/>
            <a:chExt cx="914400" cy="914400"/>
          </a:xfrm>
        </p:grpSpPr>
        <p:pic>
          <p:nvPicPr>
            <p:cNvPr id="23" name="Graphic 22" descr="Empty battery">
              <a:extLst>
                <a:ext uri="{FF2B5EF4-FFF2-40B4-BE49-F238E27FC236}">
                  <a16:creationId xmlns:a16="http://schemas.microsoft.com/office/drawing/2014/main" id="{04FEC62B-E3E8-406B-A1D4-59C650AA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73541" y="4624130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BB4C8B2-B178-4142-A8BF-C8AB3AEBB902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t="51609" r="47126"/>
            <a:stretch/>
          </p:blipFill>
          <p:spPr>
            <a:xfrm>
              <a:off x="6371003" y="4946400"/>
              <a:ext cx="306000" cy="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2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33182F-0B93-4561-964C-044397E9DF55}"/>
              </a:ext>
            </a:extLst>
          </p:cNvPr>
          <p:cNvGrpSpPr>
            <a:grpSpLocks noChangeAspect="1"/>
          </p:cNvGrpSpPr>
          <p:nvPr/>
        </p:nvGrpSpPr>
        <p:grpSpPr>
          <a:xfrm>
            <a:off x="1783714" y="1564639"/>
            <a:ext cx="4226561" cy="4226561"/>
            <a:chOff x="1971675" y="1438275"/>
            <a:chExt cx="4286250" cy="4286250"/>
          </a:xfrm>
        </p:grpSpPr>
        <p:pic>
          <p:nvPicPr>
            <p:cNvPr id="1026" name="Picture 2" descr="290 India Map Pin Stock Illustrations, Cliparts and Royalty Free India Map  Pin Vectors">
              <a:extLst>
                <a:ext uri="{FF2B5EF4-FFF2-40B4-BE49-F238E27FC236}">
                  <a16:creationId xmlns:a16="http://schemas.microsoft.com/office/drawing/2014/main" id="{B76A6A31-90FD-4C0F-ABB9-5715DE964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675" y="1438275"/>
              <a:ext cx="42862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op 20 electric vehicle charging station companies">
              <a:extLst>
                <a:ext uri="{FF2B5EF4-FFF2-40B4-BE49-F238E27FC236}">
                  <a16:creationId xmlns:a16="http://schemas.microsoft.com/office/drawing/2014/main" id="{73E98E56-671F-4C7C-926B-979260EC4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24" y="4380771"/>
              <a:ext cx="2019301" cy="134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10FE08D-AC3B-4BC8-8BEF-6189FE1FB487}"/>
              </a:ext>
            </a:extLst>
          </p:cNvPr>
          <p:cNvSpPr/>
          <p:nvPr/>
        </p:nvSpPr>
        <p:spPr>
          <a:xfrm>
            <a:off x="4931471" y="557510"/>
            <a:ext cx="39292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Devised Solution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AB8DC7-AFDC-4352-9740-9F79593E2C82}"/>
              </a:ext>
            </a:extLst>
          </p:cNvPr>
          <p:cNvSpPr/>
          <p:nvPr/>
        </p:nvSpPr>
        <p:spPr>
          <a:xfrm>
            <a:off x="7058262" y="1564639"/>
            <a:ext cx="4203224" cy="1066799"/>
          </a:xfrm>
          <a:custGeom>
            <a:avLst/>
            <a:gdLst>
              <a:gd name="connsiteX0" fmla="*/ 0 w 4203224"/>
              <a:gd name="connsiteY0" fmla="*/ 106680 h 1066799"/>
              <a:gd name="connsiteX1" fmla="*/ 106680 w 4203224"/>
              <a:gd name="connsiteY1" fmla="*/ 0 h 1066799"/>
              <a:gd name="connsiteX2" fmla="*/ 4096544 w 4203224"/>
              <a:gd name="connsiteY2" fmla="*/ 0 h 1066799"/>
              <a:gd name="connsiteX3" fmla="*/ 4203224 w 4203224"/>
              <a:gd name="connsiteY3" fmla="*/ 106680 h 1066799"/>
              <a:gd name="connsiteX4" fmla="*/ 4203224 w 4203224"/>
              <a:gd name="connsiteY4" fmla="*/ 960119 h 1066799"/>
              <a:gd name="connsiteX5" fmla="*/ 4096544 w 4203224"/>
              <a:gd name="connsiteY5" fmla="*/ 1066799 h 1066799"/>
              <a:gd name="connsiteX6" fmla="*/ 106680 w 4203224"/>
              <a:gd name="connsiteY6" fmla="*/ 1066799 h 1066799"/>
              <a:gd name="connsiteX7" fmla="*/ 0 w 4203224"/>
              <a:gd name="connsiteY7" fmla="*/ 960119 h 1066799"/>
              <a:gd name="connsiteX8" fmla="*/ 0 w 4203224"/>
              <a:gd name="connsiteY8" fmla="*/ 10668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3224" h="1066799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4096544" y="0"/>
                </a:lnTo>
                <a:cubicBezTo>
                  <a:pt x="4155462" y="0"/>
                  <a:pt x="4203224" y="47762"/>
                  <a:pt x="4203224" y="106680"/>
                </a:cubicBezTo>
                <a:lnTo>
                  <a:pt x="4203224" y="960119"/>
                </a:lnTo>
                <a:cubicBezTo>
                  <a:pt x="4203224" y="1019037"/>
                  <a:pt x="4155462" y="1066799"/>
                  <a:pt x="4096544" y="1066799"/>
                </a:cubicBezTo>
                <a:lnTo>
                  <a:pt x="106680" y="1066799"/>
                </a:lnTo>
                <a:cubicBezTo>
                  <a:pt x="47762" y="1066799"/>
                  <a:pt x="0" y="1019037"/>
                  <a:pt x="0" y="960119"/>
                </a:cubicBezTo>
                <a:lnTo>
                  <a:pt x="0" y="106680"/>
                </a:lnTo>
                <a:close/>
              </a:path>
            </a:pathLst>
          </a:custGeom>
          <a:solidFill>
            <a:srgbClr val="C5F80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45" tIns="107445" rIns="107445" bIns="1074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Charging Infrastructure Distribution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E7C616B-0788-4F21-8E1E-44DB2949A051}"/>
              </a:ext>
            </a:extLst>
          </p:cNvPr>
          <p:cNvSpPr/>
          <p:nvPr/>
        </p:nvSpPr>
        <p:spPr>
          <a:xfrm>
            <a:off x="8860753" y="2698113"/>
            <a:ext cx="480060" cy="400050"/>
          </a:xfrm>
          <a:custGeom>
            <a:avLst/>
            <a:gdLst>
              <a:gd name="connsiteX0" fmla="*/ 0 w 400050"/>
              <a:gd name="connsiteY0" fmla="*/ 96012 h 480060"/>
              <a:gd name="connsiteX1" fmla="*/ 200025 w 400050"/>
              <a:gd name="connsiteY1" fmla="*/ 96012 h 480060"/>
              <a:gd name="connsiteX2" fmla="*/ 200025 w 400050"/>
              <a:gd name="connsiteY2" fmla="*/ 0 h 480060"/>
              <a:gd name="connsiteX3" fmla="*/ 400050 w 400050"/>
              <a:gd name="connsiteY3" fmla="*/ 240030 h 480060"/>
              <a:gd name="connsiteX4" fmla="*/ 200025 w 400050"/>
              <a:gd name="connsiteY4" fmla="*/ 480060 h 480060"/>
              <a:gd name="connsiteX5" fmla="*/ 200025 w 400050"/>
              <a:gd name="connsiteY5" fmla="*/ 384048 h 480060"/>
              <a:gd name="connsiteX6" fmla="*/ 0 w 400050"/>
              <a:gd name="connsiteY6" fmla="*/ 384048 h 480060"/>
              <a:gd name="connsiteX7" fmla="*/ 0 w 400050"/>
              <a:gd name="connsiteY7" fmla="*/ 96012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480060">
                <a:moveTo>
                  <a:pt x="320040" y="1"/>
                </a:moveTo>
                <a:lnTo>
                  <a:pt x="320040" y="240030"/>
                </a:lnTo>
                <a:lnTo>
                  <a:pt x="400050" y="240030"/>
                </a:lnTo>
                <a:lnTo>
                  <a:pt x="200025" y="480059"/>
                </a:lnTo>
                <a:lnTo>
                  <a:pt x="0" y="240030"/>
                </a:lnTo>
                <a:lnTo>
                  <a:pt x="80010" y="240030"/>
                </a:lnTo>
                <a:lnTo>
                  <a:pt x="80010" y="1"/>
                </a:lnTo>
                <a:lnTo>
                  <a:pt x="320040" y="1"/>
                </a:lnTo>
                <a:close/>
              </a:path>
            </a:pathLst>
          </a:custGeom>
          <a:solidFill>
            <a:srgbClr val="F0A94A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013" tIns="0" rIns="96011" bIns="1200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31DF0E-E3B9-458E-834E-F88625C43938}"/>
              </a:ext>
            </a:extLst>
          </p:cNvPr>
          <p:cNvSpPr/>
          <p:nvPr/>
        </p:nvSpPr>
        <p:spPr>
          <a:xfrm>
            <a:off x="7058262" y="3164839"/>
            <a:ext cx="4203224" cy="1066799"/>
          </a:xfrm>
          <a:custGeom>
            <a:avLst/>
            <a:gdLst>
              <a:gd name="connsiteX0" fmla="*/ 0 w 4203224"/>
              <a:gd name="connsiteY0" fmla="*/ 106680 h 1066799"/>
              <a:gd name="connsiteX1" fmla="*/ 106680 w 4203224"/>
              <a:gd name="connsiteY1" fmla="*/ 0 h 1066799"/>
              <a:gd name="connsiteX2" fmla="*/ 4096544 w 4203224"/>
              <a:gd name="connsiteY2" fmla="*/ 0 h 1066799"/>
              <a:gd name="connsiteX3" fmla="*/ 4203224 w 4203224"/>
              <a:gd name="connsiteY3" fmla="*/ 106680 h 1066799"/>
              <a:gd name="connsiteX4" fmla="*/ 4203224 w 4203224"/>
              <a:gd name="connsiteY4" fmla="*/ 960119 h 1066799"/>
              <a:gd name="connsiteX5" fmla="*/ 4096544 w 4203224"/>
              <a:gd name="connsiteY5" fmla="*/ 1066799 h 1066799"/>
              <a:gd name="connsiteX6" fmla="*/ 106680 w 4203224"/>
              <a:gd name="connsiteY6" fmla="*/ 1066799 h 1066799"/>
              <a:gd name="connsiteX7" fmla="*/ 0 w 4203224"/>
              <a:gd name="connsiteY7" fmla="*/ 960119 h 1066799"/>
              <a:gd name="connsiteX8" fmla="*/ 0 w 4203224"/>
              <a:gd name="connsiteY8" fmla="*/ 10668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3224" h="1066799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4096544" y="0"/>
                </a:lnTo>
                <a:cubicBezTo>
                  <a:pt x="4155462" y="0"/>
                  <a:pt x="4203224" y="47762"/>
                  <a:pt x="4203224" y="106680"/>
                </a:cubicBezTo>
                <a:lnTo>
                  <a:pt x="4203224" y="960119"/>
                </a:lnTo>
                <a:cubicBezTo>
                  <a:pt x="4203224" y="1019037"/>
                  <a:pt x="4155462" y="1066799"/>
                  <a:pt x="4096544" y="1066799"/>
                </a:cubicBezTo>
                <a:lnTo>
                  <a:pt x="106680" y="1066799"/>
                </a:lnTo>
                <a:cubicBezTo>
                  <a:pt x="47762" y="1066799"/>
                  <a:pt x="0" y="1019037"/>
                  <a:pt x="0" y="960119"/>
                </a:cubicBezTo>
                <a:lnTo>
                  <a:pt x="0" y="106680"/>
                </a:lnTo>
                <a:close/>
              </a:path>
            </a:pathLst>
          </a:custGeom>
          <a:solidFill>
            <a:srgbClr val="54CA0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45" tIns="107445" rIns="107445" bIns="1074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Utilization of Charging Capacity</a:t>
            </a:r>
            <a:endParaRPr lang="en-IN" sz="2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220B66-25BD-4938-AB7C-37913524DC12}"/>
              </a:ext>
            </a:extLst>
          </p:cNvPr>
          <p:cNvSpPr/>
          <p:nvPr/>
        </p:nvSpPr>
        <p:spPr>
          <a:xfrm>
            <a:off x="8919845" y="4298314"/>
            <a:ext cx="480060" cy="400050"/>
          </a:xfrm>
          <a:custGeom>
            <a:avLst/>
            <a:gdLst>
              <a:gd name="connsiteX0" fmla="*/ 0 w 400050"/>
              <a:gd name="connsiteY0" fmla="*/ 96012 h 480060"/>
              <a:gd name="connsiteX1" fmla="*/ 200025 w 400050"/>
              <a:gd name="connsiteY1" fmla="*/ 96012 h 480060"/>
              <a:gd name="connsiteX2" fmla="*/ 200025 w 400050"/>
              <a:gd name="connsiteY2" fmla="*/ 0 h 480060"/>
              <a:gd name="connsiteX3" fmla="*/ 400050 w 400050"/>
              <a:gd name="connsiteY3" fmla="*/ 240030 h 480060"/>
              <a:gd name="connsiteX4" fmla="*/ 200025 w 400050"/>
              <a:gd name="connsiteY4" fmla="*/ 480060 h 480060"/>
              <a:gd name="connsiteX5" fmla="*/ 200025 w 400050"/>
              <a:gd name="connsiteY5" fmla="*/ 384048 h 480060"/>
              <a:gd name="connsiteX6" fmla="*/ 0 w 400050"/>
              <a:gd name="connsiteY6" fmla="*/ 384048 h 480060"/>
              <a:gd name="connsiteX7" fmla="*/ 0 w 400050"/>
              <a:gd name="connsiteY7" fmla="*/ 96012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480060">
                <a:moveTo>
                  <a:pt x="320040" y="1"/>
                </a:moveTo>
                <a:lnTo>
                  <a:pt x="320040" y="240030"/>
                </a:lnTo>
                <a:lnTo>
                  <a:pt x="400050" y="240030"/>
                </a:lnTo>
                <a:lnTo>
                  <a:pt x="200025" y="480059"/>
                </a:lnTo>
                <a:lnTo>
                  <a:pt x="0" y="240030"/>
                </a:lnTo>
                <a:lnTo>
                  <a:pt x="80010" y="240030"/>
                </a:lnTo>
                <a:lnTo>
                  <a:pt x="80010" y="1"/>
                </a:lnTo>
                <a:lnTo>
                  <a:pt x="320040" y="1"/>
                </a:lnTo>
                <a:close/>
              </a:path>
            </a:pathLst>
          </a:custGeom>
          <a:solidFill>
            <a:srgbClr val="EC9118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013" tIns="0" rIns="96011" bIns="1200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7EF6B2-D957-44B2-BAAC-31194D4E087D}"/>
              </a:ext>
            </a:extLst>
          </p:cNvPr>
          <p:cNvSpPr/>
          <p:nvPr/>
        </p:nvSpPr>
        <p:spPr>
          <a:xfrm>
            <a:off x="7023121" y="4765039"/>
            <a:ext cx="4273506" cy="1066799"/>
          </a:xfrm>
          <a:custGeom>
            <a:avLst/>
            <a:gdLst>
              <a:gd name="connsiteX0" fmla="*/ 0 w 4273506"/>
              <a:gd name="connsiteY0" fmla="*/ 106680 h 1066799"/>
              <a:gd name="connsiteX1" fmla="*/ 106680 w 4273506"/>
              <a:gd name="connsiteY1" fmla="*/ 0 h 1066799"/>
              <a:gd name="connsiteX2" fmla="*/ 4166826 w 4273506"/>
              <a:gd name="connsiteY2" fmla="*/ 0 h 1066799"/>
              <a:gd name="connsiteX3" fmla="*/ 4273506 w 4273506"/>
              <a:gd name="connsiteY3" fmla="*/ 106680 h 1066799"/>
              <a:gd name="connsiteX4" fmla="*/ 4273506 w 4273506"/>
              <a:gd name="connsiteY4" fmla="*/ 960119 h 1066799"/>
              <a:gd name="connsiteX5" fmla="*/ 4166826 w 4273506"/>
              <a:gd name="connsiteY5" fmla="*/ 1066799 h 1066799"/>
              <a:gd name="connsiteX6" fmla="*/ 106680 w 4273506"/>
              <a:gd name="connsiteY6" fmla="*/ 1066799 h 1066799"/>
              <a:gd name="connsiteX7" fmla="*/ 0 w 4273506"/>
              <a:gd name="connsiteY7" fmla="*/ 960119 h 1066799"/>
              <a:gd name="connsiteX8" fmla="*/ 0 w 4273506"/>
              <a:gd name="connsiteY8" fmla="*/ 10668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3506" h="1066799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4166826" y="0"/>
                </a:lnTo>
                <a:cubicBezTo>
                  <a:pt x="4225744" y="0"/>
                  <a:pt x="4273506" y="47762"/>
                  <a:pt x="4273506" y="106680"/>
                </a:cubicBezTo>
                <a:lnTo>
                  <a:pt x="4273506" y="960119"/>
                </a:lnTo>
                <a:cubicBezTo>
                  <a:pt x="4273506" y="1019037"/>
                  <a:pt x="4225744" y="1066799"/>
                  <a:pt x="4166826" y="1066799"/>
                </a:cubicBezTo>
                <a:lnTo>
                  <a:pt x="106680" y="1066799"/>
                </a:lnTo>
                <a:cubicBezTo>
                  <a:pt x="47762" y="1066799"/>
                  <a:pt x="0" y="1019037"/>
                  <a:pt x="0" y="960119"/>
                </a:cubicBezTo>
                <a:lnTo>
                  <a:pt x="0" y="106680"/>
                </a:lnTo>
                <a:close/>
              </a:path>
            </a:pathLst>
          </a:custGeom>
          <a:solidFill>
            <a:srgbClr val="34A26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635" tIns="103635" rIns="103635" bIns="10363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Charging Time and Drive Range related problems solved</a:t>
            </a:r>
            <a:endParaRPr lang="en-IN" sz="19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D8786296-E817-42C9-9A2D-A2F1EAF5D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826" y="289441"/>
            <a:ext cx="914400" cy="914400"/>
          </a:xfrm>
          <a:prstGeom prst="rect">
            <a:avLst/>
          </a:prstGeom>
        </p:spPr>
      </p:pic>
      <p:pic>
        <p:nvPicPr>
          <p:cNvPr id="15" name="Graphic 14" descr="Electric car">
            <a:extLst>
              <a:ext uri="{FF2B5EF4-FFF2-40B4-BE49-F238E27FC236}">
                <a16:creationId xmlns:a16="http://schemas.microsoft.com/office/drawing/2014/main" id="{F8FC4683-F8D0-46F4-A3BE-A26BAA67E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071F-A28D-48BE-B6A6-1F627C880F47}"/>
              </a:ext>
            </a:extLst>
          </p:cNvPr>
          <p:cNvSpPr/>
          <p:nvPr/>
        </p:nvSpPr>
        <p:spPr>
          <a:xfrm>
            <a:off x="2536975" y="667067"/>
            <a:ext cx="8283419" cy="923330"/>
          </a:xfrm>
          <a:prstGeom prst="rect">
            <a:avLst/>
          </a:prstGeom>
          <a:noFill/>
          <a:effectLst>
            <a:glow>
              <a:srgbClr val="EBF4F8"/>
            </a:glow>
            <a:outerShdw blurRad="50800" dist="50800" dir="5400000" sx="58000" sy="58000" algn="ctr" rotWithShape="0">
              <a:srgbClr val="000000">
                <a:alpha val="83000"/>
              </a:srgbClr>
            </a:outerShdw>
          </a:effectLst>
          <a:scene3d>
            <a:camera prst="obliqueTopLeft"/>
            <a:lightRig rig="twoPt" dir="t"/>
          </a:scene3d>
          <a:sp3d>
            <a:bevelT w="152400" h="50800" prst="softRound"/>
            <a:bevelB w="101600" prst="ribl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endPos="0" dist="50800" dir="5400000" sy="-100000" algn="bl" rotWithShape="0"/>
                </a:effectLst>
              </a:rPr>
              <a:t>Smart E-Planner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3F304-7F42-4A45-8351-88329A14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452" y="2390022"/>
            <a:ext cx="4212463" cy="25269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76E89B-C034-41AE-B32C-0389379E193E}"/>
              </a:ext>
            </a:extLst>
          </p:cNvPr>
          <p:cNvSpPr/>
          <p:nvPr/>
        </p:nvSpPr>
        <p:spPr>
          <a:xfrm>
            <a:off x="3874523" y="5359936"/>
            <a:ext cx="56083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Ascertains the ideal locations for setting up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Stations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353551DB-BC17-4A20-9C15-90547E208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8D0045-2FAE-4510-9559-368113A3482E}"/>
              </a:ext>
            </a:extLst>
          </p:cNvPr>
          <p:cNvSpPr/>
          <p:nvPr/>
        </p:nvSpPr>
        <p:spPr>
          <a:xfrm>
            <a:off x="4947466" y="382083"/>
            <a:ext cx="36585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 to Charge!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CBBF90-2E8E-48FE-A3EA-AE5EC2CD8B12}"/>
              </a:ext>
            </a:extLst>
          </p:cNvPr>
          <p:cNvSpPr/>
          <p:nvPr/>
        </p:nvSpPr>
        <p:spPr>
          <a:xfrm rot="5400000">
            <a:off x="1745929" y="1748188"/>
            <a:ext cx="1588912" cy="795100"/>
          </a:xfrm>
          <a:custGeom>
            <a:avLst/>
            <a:gdLst>
              <a:gd name="connsiteX0" fmla="*/ 0 w 2400706"/>
              <a:gd name="connsiteY0" fmla="*/ 0 h 960282"/>
              <a:gd name="connsiteX1" fmla="*/ 1920565 w 2400706"/>
              <a:gd name="connsiteY1" fmla="*/ 0 h 960282"/>
              <a:gd name="connsiteX2" fmla="*/ 2400706 w 2400706"/>
              <a:gd name="connsiteY2" fmla="*/ 480141 h 960282"/>
              <a:gd name="connsiteX3" fmla="*/ 1920565 w 2400706"/>
              <a:gd name="connsiteY3" fmla="*/ 960282 h 960282"/>
              <a:gd name="connsiteX4" fmla="*/ 0 w 2400706"/>
              <a:gd name="connsiteY4" fmla="*/ 960282 h 960282"/>
              <a:gd name="connsiteX5" fmla="*/ 480141 w 2400706"/>
              <a:gd name="connsiteY5" fmla="*/ 480141 h 960282"/>
              <a:gd name="connsiteX6" fmla="*/ 0 w 2400706"/>
              <a:gd name="connsiteY6" fmla="*/ 0 h 96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706" h="960282">
                <a:moveTo>
                  <a:pt x="0" y="0"/>
                </a:moveTo>
                <a:lnTo>
                  <a:pt x="1920565" y="0"/>
                </a:lnTo>
                <a:lnTo>
                  <a:pt x="2400706" y="480141"/>
                </a:lnTo>
                <a:lnTo>
                  <a:pt x="1920565" y="960282"/>
                </a:lnTo>
                <a:lnTo>
                  <a:pt x="0" y="960282"/>
                </a:lnTo>
                <a:lnTo>
                  <a:pt x="480141" y="480141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161" tIns="52007" rIns="532148" bIns="52007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3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DFE9A8-F616-409D-9F02-A53C010CDC79}"/>
              </a:ext>
            </a:extLst>
          </p:cNvPr>
          <p:cNvSpPr/>
          <p:nvPr/>
        </p:nvSpPr>
        <p:spPr>
          <a:xfrm rot="5400000">
            <a:off x="1745929" y="3178209"/>
            <a:ext cx="1588912" cy="795100"/>
          </a:xfrm>
          <a:custGeom>
            <a:avLst/>
            <a:gdLst>
              <a:gd name="connsiteX0" fmla="*/ 0 w 2400706"/>
              <a:gd name="connsiteY0" fmla="*/ 0 h 960282"/>
              <a:gd name="connsiteX1" fmla="*/ 1920565 w 2400706"/>
              <a:gd name="connsiteY1" fmla="*/ 0 h 960282"/>
              <a:gd name="connsiteX2" fmla="*/ 2400706 w 2400706"/>
              <a:gd name="connsiteY2" fmla="*/ 480141 h 960282"/>
              <a:gd name="connsiteX3" fmla="*/ 1920565 w 2400706"/>
              <a:gd name="connsiteY3" fmla="*/ 960282 h 960282"/>
              <a:gd name="connsiteX4" fmla="*/ 0 w 2400706"/>
              <a:gd name="connsiteY4" fmla="*/ 960282 h 960282"/>
              <a:gd name="connsiteX5" fmla="*/ 480141 w 2400706"/>
              <a:gd name="connsiteY5" fmla="*/ 480141 h 960282"/>
              <a:gd name="connsiteX6" fmla="*/ 0 w 2400706"/>
              <a:gd name="connsiteY6" fmla="*/ 0 h 96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706" h="960282">
                <a:moveTo>
                  <a:pt x="0" y="0"/>
                </a:moveTo>
                <a:lnTo>
                  <a:pt x="1920565" y="0"/>
                </a:lnTo>
                <a:lnTo>
                  <a:pt x="2400706" y="480141"/>
                </a:lnTo>
                <a:lnTo>
                  <a:pt x="1920565" y="960282"/>
                </a:lnTo>
                <a:lnTo>
                  <a:pt x="0" y="960282"/>
                </a:lnTo>
                <a:lnTo>
                  <a:pt x="480141" y="480141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19062"/>
              <a:satOff val="-4829"/>
              <a:lumOff val="1079"/>
              <a:alphaOff val="0"/>
            </a:schemeClr>
          </a:fillRef>
          <a:effectRef idx="0">
            <a:schemeClr val="accent2">
              <a:hueOff val="-419062"/>
              <a:satOff val="-4829"/>
              <a:lumOff val="107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161" tIns="52007" rIns="532148" bIns="52007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3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5CB727-7719-48FA-9167-A31D8A690FAF}"/>
              </a:ext>
            </a:extLst>
          </p:cNvPr>
          <p:cNvSpPr/>
          <p:nvPr/>
        </p:nvSpPr>
        <p:spPr>
          <a:xfrm rot="5400000">
            <a:off x="1745929" y="4608230"/>
            <a:ext cx="1588912" cy="795100"/>
          </a:xfrm>
          <a:custGeom>
            <a:avLst/>
            <a:gdLst>
              <a:gd name="connsiteX0" fmla="*/ 0 w 2400706"/>
              <a:gd name="connsiteY0" fmla="*/ 0 h 960282"/>
              <a:gd name="connsiteX1" fmla="*/ 1920565 w 2400706"/>
              <a:gd name="connsiteY1" fmla="*/ 0 h 960282"/>
              <a:gd name="connsiteX2" fmla="*/ 2400706 w 2400706"/>
              <a:gd name="connsiteY2" fmla="*/ 480141 h 960282"/>
              <a:gd name="connsiteX3" fmla="*/ 1920565 w 2400706"/>
              <a:gd name="connsiteY3" fmla="*/ 960282 h 960282"/>
              <a:gd name="connsiteX4" fmla="*/ 0 w 2400706"/>
              <a:gd name="connsiteY4" fmla="*/ 960282 h 960282"/>
              <a:gd name="connsiteX5" fmla="*/ 480141 w 2400706"/>
              <a:gd name="connsiteY5" fmla="*/ 480141 h 960282"/>
              <a:gd name="connsiteX6" fmla="*/ 0 w 2400706"/>
              <a:gd name="connsiteY6" fmla="*/ 0 h 96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706" h="960282">
                <a:moveTo>
                  <a:pt x="0" y="0"/>
                </a:moveTo>
                <a:lnTo>
                  <a:pt x="1920565" y="0"/>
                </a:lnTo>
                <a:lnTo>
                  <a:pt x="2400706" y="480141"/>
                </a:lnTo>
                <a:lnTo>
                  <a:pt x="1920565" y="960282"/>
                </a:lnTo>
                <a:lnTo>
                  <a:pt x="0" y="960282"/>
                </a:lnTo>
                <a:lnTo>
                  <a:pt x="480141" y="480141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838123"/>
              <a:satOff val="-9658"/>
              <a:lumOff val="2159"/>
              <a:alphaOff val="0"/>
            </a:schemeClr>
          </a:fillRef>
          <a:effectRef idx="0">
            <a:schemeClr val="accent2">
              <a:hueOff val="-838123"/>
              <a:satOff val="-9658"/>
              <a:lumOff val="21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161" tIns="52007" rIns="532148" bIns="52007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3900" kern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F04F0-2F74-460A-9CB9-E3ED48731469}"/>
              </a:ext>
            </a:extLst>
          </p:cNvPr>
          <p:cNvSpPr/>
          <p:nvPr/>
        </p:nvSpPr>
        <p:spPr>
          <a:xfrm>
            <a:off x="3070939" y="1725008"/>
            <a:ext cx="4475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(Computer Vision)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B8D2-0FD5-4FC5-8D25-6E63E7475848}"/>
              </a:ext>
            </a:extLst>
          </p:cNvPr>
          <p:cNvSpPr/>
          <p:nvPr/>
        </p:nvSpPr>
        <p:spPr>
          <a:xfrm>
            <a:off x="3070939" y="3209040"/>
            <a:ext cx="619111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(K-Means Clustering)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4DEB5-D8D2-4BEF-8789-4ADD0FF439DF}"/>
              </a:ext>
            </a:extLst>
          </p:cNvPr>
          <p:cNvSpPr/>
          <p:nvPr/>
        </p:nvSpPr>
        <p:spPr>
          <a:xfrm>
            <a:off x="3070939" y="4703232"/>
            <a:ext cx="90146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(Optimum Locations of Charging Stations!)</a:t>
            </a:r>
          </a:p>
        </p:txBody>
      </p:sp>
      <p:pic>
        <p:nvPicPr>
          <p:cNvPr id="12" name="Graphic 11" descr="Electric car">
            <a:extLst>
              <a:ext uri="{FF2B5EF4-FFF2-40B4-BE49-F238E27FC236}">
                <a16:creationId xmlns:a16="http://schemas.microsoft.com/office/drawing/2014/main" id="{03A83421-ACF3-4E27-8666-B43572B2B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pic>
        <p:nvPicPr>
          <p:cNvPr id="14" name="Graphic 13" descr="Battery charging">
            <a:extLst>
              <a:ext uri="{FF2B5EF4-FFF2-40B4-BE49-F238E27FC236}">
                <a16:creationId xmlns:a16="http://schemas.microsoft.com/office/drawing/2014/main" id="{E586071D-0186-4B40-91CE-23CE8CD84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0506" y="248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Electric car">
            <a:extLst>
              <a:ext uri="{FF2B5EF4-FFF2-40B4-BE49-F238E27FC236}">
                <a16:creationId xmlns:a16="http://schemas.microsoft.com/office/drawing/2014/main" id="{0C11D0A6-FFD6-467B-9714-620561BF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B0A16-96A4-4C1E-98C2-6B42C26A8538}"/>
              </a:ext>
            </a:extLst>
          </p:cNvPr>
          <p:cNvSpPr/>
          <p:nvPr/>
        </p:nvSpPr>
        <p:spPr>
          <a:xfrm>
            <a:off x="5305946" y="189043"/>
            <a:ext cx="1580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Input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C3735-D130-40FA-9599-FBE437F58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95"/>
          <a:stretch/>
        </p:blipFill>
        <p:spPr>
          <a:xfrm>
            <a:off x="6543269" y="3271520"/>
            <a:ext cx="4999550" cy="320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78F11-AD4F-4E9D-AC36-D5CF739DA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259" y="1178560"/>
            <a:ext cx="4362369" cy="33394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49CE14-DD4C-4897-80E2-36F473E38AB2}"/>
              </a:ext>
            </a:extLst>
          </p:cNvPr>
          <p:cNvSpPr/>
          <p:nvPr/>
        </p:nvSpPr>
        <p:spPr>
          <a:xfrm>
            <a:off x="2564485" y="4860349"/>
            <a:ext cx="30059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frame from input video feed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C9206-E62B-4038-B9D7-B9DCAD24BA17}"/>
              </a:ext>
            </a:extLst>
          </p:cNvPr>
          <p:cNvSpPr/>
          <p:nvPr/>
        </p:nvSpPr>
        <p:spPr>
          <a:xfrm>
            <a:off x="7430807" y="2017268"/>
            <a:ext cx="32244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Processed output frame (with vehicle counter)</a:t>
            </a:r>
          </a:p>
        </p:txBody>
      </p:sp>
    </p:spTree>
    <p:extLst>
      <p:ext uri="{BB962C8B-B14F-4D97-AF65-F5344CB8AC3E}">
        <p14:creationId xmlns:p14="http://schemas.microsoft.com/office/powerpoint/2010/main" val="12273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088C35-E6D8-4B4B-8F9A-3543A00E1113}"/>
              </a:ext>
            </a:extLst>
          </p:cNvPr>
          <p:cNvSpPr/>
          <p:nvPr/>
        </p:nvSpPr>
        <p:spPr>
          <a:xfrm>
            <a:off x="4562108" y="402403"/>
            <a:ext cx="31636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Input Storage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FCB76-EFE0-4643-B452-B4A18D8E710F}"/>
              </a:ext>
            </a:extLst>
          </p:cNvPr>
          <p:cNvGrpSpPr/>
          <p:nvPr/>
        </p:nvGrpSpPr>
        <p:grpSpPr>
          <a:xfrm>
            <a:off x="3072485" y="2463860"/>
            <a:ext cx="6853832" cy="1333686"/>
            <a:chOff x="3072485" y="2579275"/>
            <a:chExt cx="6853832" cy="13336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8B5E00-1FFA-45F8-B0F4-692D697AF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5153" y="2579275"/>
              <a:ext cx="4401164" cy="133368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678890-E8F0-487A-B9F7-567A259678BC}"/>
                </a:ext>
              </a:extLst>
            </p:cNvPr>
            <p:cNvSpPr/>
            <p:nvPr/>
          </p:nvSpPr>
          <p:spPr>
            <a:xfrm>
              <a:off x="3072485" y="3015287"/>
              <a:ext cx="119471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.csv file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2DE7C47-2349-4C17-BC70-BA4CFCBEFF26}"/>
                </a:ext>
              </a:extLst>
            </p:cNvPr>
            <p:cNvSpPr/>
            <p:nvPr/>
          </p:nvSpPr>
          <p:spPr>
            <a:xfrm>
              <a:off x="4586297" y="3130702"/>
              <a:ext cx="609600" cy="2308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F71CB-88DE-47D2-8CDD-7107C0CACA66}"/>
              </a:ext>
            </a:extLst>
          </p:cNvPr>
          <p:cNvGrpSpPr/>
          <p:nvPr/>
        </p:nvGrpSpPr>
        <p:grpSpPr>
          <a:xfrm>
            <a:off x="2265683" y="1483747"/>
            <a:ext cx="8729314" cy="4858428"/>
            <a:chOff x="2302556" y="1483744"/>
            <a:chExt cx="8729314" cy="4858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CEF874-777F-4D57-B050-05E4BF7C7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3127" y="1483744"/>
              <a:ext cx="4248743" cy="48584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6F630-22EC-4F61-919C-E6F3824B2C48}"/>
                </a:ext>
              </a:extLst>
            </p:cNvPr>
            <p:cNvSpPr/>
            <p:nvPr/>
          </p:nvSpPr>
          <p:spPr>
            <a:xfrm>
              <a:off x="2302556" y="3497460"/>
              <a:ext cx="2824107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Compiled data from different locations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E3260F9-B527-4724-9BA4-C90E86E26FD2}"/>
                </a:ext>
              </a:extLst>
            </p:cNvPr>
            <p:cNvSpPr/>
            <p:nvPr/>
          </p:nvSpPr>
          <p:spPr>
            <a:xfrm>
              <a:off x="5572946" y="3797543"/>
              <a:ext cx="609600" cy="2308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3" name="Graphic 12" descr="Electric car">
            <a:extLst>
              <a:ext uri="{FF2B5EF4-FFF2-40B4-BE49-F238E27FC236}">
                <a16:creationId xmlns:a16="http://schemas.microsoft.com/office/drawing/2014/main" id="{88F5274E-5D0B-4B29-B50B-3B0F29D3F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089333"/>
            <a:ext cx="768667" cy="7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D966"/>
      </a:dk1>
      <a:lt1>
        <a:srgbClr val="F1734E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FEAAA"/>
      </a:accent3>
      <a:accent4>
        <a:srgbClr val="FFBC00"/>
      </a:accent4>
      <a:accent5>
        <a:srgbClr val="FFD966"/>
      </a:accent5>
      <a:accent6>
        <a:srgbClr val="F173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Orange variant</Template>
  <TotalTime>977</TotalTime>
  <Words>316</Words>
  <Application>Microsoft Office PowerPoint</Application>
  <PresentationFormat>Widescreen</PresentationFormat>
  <Paragraphs>54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Arial</vt:lpstr>
      <vt:lpstr>Arvo</vt:lpstr>
      <vt:lpstr>Bahnschrift</vt:lpstr>
      <vt:lpstr>Calibri</vt:lpstr>
      <vt:lpstr>Corbel</vt:lpstr>
      <vt:lpstr>Fira Sans Condensed Medium</vt:lpstr>
      <vt:lpstr>Fira Sans Extra Condensed Light</vt:lpstr>
      <vt:lpstr>Fira Sans Extra Condensed Medium</vt:lpstr>
      <vt:lpstr>Montserrat</vt:lpstr>
      <vt:lpstr>Proxima Nova</vt:lpstr>
      <vt:lpstr>Proxima Nova Semibold</vt:lpstr>
      <vt:lpstr>Righteous</vt:lpstr>
      <vt:lpstr>Roboto Condensed Light</vt:lpstr>
      <vt:lpstr>Roboto Slab Light</vt:lpstr>
      <vt:lpstr>Squada One</vt:lpstr>
      <vt:lpstr>Tech Startup by Slidesgo</vt:lpstr>
      <vt:lpstr>SlidesGo Final Pages</vt:lpstr>
      <vt:lpstr>Insurance Pitch by Slidesgo</vt:lpstr>
      <vt:lpstr>1_Slidesgo Final Pages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Riddhiman Moulick</dc:creator>
  <cp:lastModifiedBy>Riddhiman Moulick</cp:lastModifiedBy>
  <cp:revision>70</cp:revision>
  <dcterms:created xsi:type="dcterms:W3CDTF">2022-01-09T05:02:22Z</dcterms:created>
  <dcterms:modified xsi:type="dcterms:W3CDTF">2022-01-22T07:49:43Z</dcterms:modified>
</cp:coreProperties>
</file>