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Baskerville Display PT" panose="020B0604020202020204" charset="0"/>
      <p:regular r:id="rId24"/>
    </p:embeddedFont>
    <p:embeddedFont>
      <p:font typeface="Baskerville Display PT Bold" panose="020B0604020202020204" charset="0"/>
      <p:regular r:id="rId25"/>
    </p:embeddedFont>
    <p:embeddedFont>
      <p:font typeface="Inter" panose="020B0604020202020204" charset="0"/>
      <p:regular r:id="rId26"/>
    </p:embeddedFont>
    <p:embeddedFont>
      <p:font typeface="Inter Bold" panose="020B0604020202020204" charset="0"/>
      <p:regular r:id="rId27"/>
    </p:embeddedFont>
    <p:embeddedFont>
      <p:font typeface="Inter Italic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98952" y="530938"/>
            <a:ext cx="2310139" cy="2589216"/>
          </a:xfrm>
          <a:custGeom>
            <a:avLst/>
            <a:gdLst/>
            <a:ahLst/>
            <a:cxnLst/>
            <a:rect l="l" t="t" r="r" b="b"/>
            <a:pathLst>
              <a:path w="2310139" h="2589216">
                <a:moveTo>
                  <a:pt x="0" y="0"/>
                </a:moveTo>
                <a:lnTo>
                  <a:pt x="2310139" y="0"/>
                </a:lnTo>
                <a:lnTo>
                  <a:pt x="2310139" y="2589216"/>
                </a:lnTo>
                <a:lnTo>
                  <a:pt x="0" y="2589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5543" y="4693050"/>
            <a:ext cx="16656914" cy="1633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9"/>
              </a:lnSpc>
            </a:pPr>
            <a:r>
              <a:rPr lang="en-US" sz="4678" spc="935" dirty="0">
                <a:solidFill>
                  <a:srgbClr val="504C44"/>
                </a:solidFill>
                <a:latin typeface="Baskerville Display PT Bold"/>
              </a:rPr>
              <a:t>POWER FACTOR CORRECTION CIRCUIT USING BOOST CONVERTER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78016" y="8705850"/>
            <a:ext cx="4792788" cy="785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300" dirty="0">
                <a:solidFill>
                  <a:srgbClr val="504C44"/>
                </a:solidFill>
                <a:latin typeface="Inter"/>
              </a:rPr>
              <a:t>DATE: 30-06-2025</a:t>
            </a:r>
          </a:p>
          <a:p>
            <a:pPr algn="ctr">
              <a:lnSpc>
                <a:spcPts val="2100"/>
              </a:lnSpc>
            </a:pPr>
            <a:r>
              <a:rPr lang="en-US" sz="1500" spc="300" dirty="0">
                <a:solidFill>
                  <a:srgbClr val="504C44"/>
                </a:solidFill>
                <a:latin typeface="Inter"/>
              </a:rPr>
              <a:t>RIDDHIRAJ BIDYABHUSAN 22117075</a:t>
            </a:r>
          </a:p>
          <a:p>
            <a:pPr algn="ctr">
              <a:lnSpc>
                <a:spcPts val="2100"/>
              </a:lnSpc>
            </a:pPr>
            <a:endParaRPr lang="en-US" sz="1500" spc="300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22658" y="3203511"/>
            <a:ext cx="4394568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NIT RAIPUR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5543" y="3975843"/>
            <a:ext cx="16656914" cy="43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499" dirty="0">
                <a:solidFill>
                  <a:srgbClr val="504C44"/>
                </a:solidFill>
                <a:latin typeface="Baskerville Display PT Bold"/>
              </a:rPr>
              <a:t> SEMESTER PROJECT 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69702" y="7307262"/>
            <a:ext cx="497525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700">
                <a:solidFill>
                  <a:srgbClr val="504C44"/>
                </a:solidFill>
                <a:latin typeface="Baskerville Display PT Bold"/>
              </a:rPr>
              <a:t> DR.SACHIN JAIN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62190" y="8018461"/>
            <a:ext cx="2315826" cy="444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  <a:spcBef>
                <a:spcPct val="0"/>
              </a:spcBef>
            </a:pPr>
            <a:r>
              <a:rPr lang="en-US" sz="2634" spc="526">
                <a:solidFill>
                  <a:srgbClr val="504C44"/>
                </a:solidFill>
                <a:latin typeface="Baskerville Display PT Bold"/>
              </a:rPr>
              <a:t>- Professor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68202" y="6660197"/>
            <a:ext cx="3378250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spc="680">
                <a:solidFill>
                  <a:srgbClr val="504C44"/>
                </a:solidFill>
                <a:latin typeface="Baskerville Display PT Bold"/>
              </a:rPr>
              <a:t>GUIDED BY-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5661" y="2534525"/>
            <a:ext cx="2781510" cy="2165352"/>
          </a:xfrm>
          <a:custGeom>
            <a:avLst/>
            <a:gdLst/>
            <a:ahLst/>
            <a:cxnLst/>
            <a:rect l="l" t="t" r="r" b="b"/>
            <a:pathLst>
              <a:path w="2781510" h="2165352">
                <a:moveTo>
                  <a:pt x="0" y="0"/>
                </a:moveTo>
                <a:lnTo>
                  <a:pt x="2781510" y="0"/>
                </a:lnTo>
                <a:lnTo>
                  <a:pt x="2781510" y="2165353"/>
                </a:lnTo>
                <a:lnTo>
                  <a:pt x="0" y="216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71550"/>
            <a:ext cx="15253357" cy="642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720" lvl="1" indent="-301860">
              <a:lnSpc>
                <a:spcPts val="3914"/>
              </a:lnSpc>
              <a:buFont typeface="Arial"/>
              <a:buChar char="•"/>
            </a:pPr>
            <a:r>
              <a:rPr lang="en-US" sz="2796">
                <a:solidFill>
                  <a:srgbClr val="504C44"/>
                </a:solidFill>
                <a:latin typeface="Inter"/>
              </a:rPr>
              <a:t>But the waveform is shown in continuous conduction mode for a short time in duty cycle , for that by finding the maximum value of power in CCM mode to redesign the value of the inductor.</a:t>
            </a:r>
          </a:p>
          <a:p>
            <a:pPr marL="603720" lvl="1" indent="-301860">
              <a:lnSpc>
                <a:spcPts val="3914"/>
              </a:lnSpc>
              <a:buFont typeface="Arial"/>
              <a:buChar char="•"/>
            </a:pPr>
            <a:endParaRPr lang="en-US" sz="2796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4"/>
              </a:lnSpc>
            </a:pPr>
            <a:endParaRPr lang="en-US" sz="2796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4"/>
              </a:lnSpc>
            </a:pPr>
            <a:endParaRPr lang="en-US" sz="2796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4"/>
              </a:lnSpc>
            </a:pPr>
            <a:endParaRPr lang="en-US" sz="2796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4"/>
              </a:lnSpc>
            </a:pPr>
            <a:endParaRPr lang="en-US" sz="2796">
              <a:solidFill>
                <a:srgbClr val="504C44"/>
              </a:solidFill>
              <a:latin typeface="Inter"/>
            </a:endParaRPr>
          </a:p>
          <a:p>
            <a:pPr marL="603720" lvl="1" indent="-301860">
              <a:lnSpc>
                <a:spcPts val="3914"/>
              </a:lnSpc>
              <a:buFont typeface="Arial"/>
              <a:buChar char="•"/>
            </a:pPr>
            <a:r>
              <a:rPr lang="en-US" sz="2796">
                <a:solidFill>
                  <a:srgbClr val="504C44"/>
                </a:solidFill>
                <a:latin typeface="Inter Bold"/>
              </a:rPr>
              <a:t>Redesigning of Inductor</a:t>
            </a:r>
          </a:p>
          <a:p>
            <a:pPr>
              <a:lnSpc>
                <a:spcPts val="3914"/>
              </a:lnSpc>
            </a:pPr>
            <a:endParaRPr lang="en-US" sz="2796">
              <a:solidFill>
                <a:srgbClr val="504C44"/>
              </a:solidFill>
              <a:latin typeface="Inter Bold"/>
            </a:endParaRPr>
          </a:p>
          <a:p>
            <a:pPr>
              <a:lnSpc>
                <a:spcPts val="3914"/>
              </a:lnSpc>
            </a:pPr>
            <a:endParaRPr lang="en-US" sz="2796">
              <a:solidFill>
                <a:srgbClr val="504C44"/>
              </a:solidFill>
              <a:latin typeface="Inter Bold"/>
            </a:endParaRPr>
          </a:p>
          <a:p>
            <a:pPr>
              <a:lnSpc>
                <a:spcPts val="3914"/>
              </a:lnSpc>
            </a:pPr>
            <a:r>
              <a:rPr lang="en-US" sz="2796">
                <a:solidFill>
                  <a:srgbClr val="504C44"/>
                </a:solidFill>
                <a:latin typeface="Inter"/>
              </a:rPr>
              <a:t>        </a:t>
            </a:r>
          </a:p>
          <a:p>
            <a:pPr>
              <a:lnSpc>
                <a:spcPts val="3914"/>
              </a:lnSpc>
            </a:pPr>
            <a:r>
              <a:rPr lang="en-US" sz="2796">
                <a:solidFill>
                  <a:srgbClr val="504C44"/>
                </a:solidFill>
                <a:latin typeface="Inter"/>
              </a:rPr>
              <a:t>         L = 0.33 mH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661" y="5707791"/>
            <a:ext cx="3871928" cy="1077980"/>
          </a:xfrm>
          <a:custGeom>
            <a:avLst/>
            <a:gdLst/>
            <a:ahLst/>
            <a:cxnLst/>
            <a:rect l="l" t="t" r="r" b="b"/>
            <a:pathLst>
              <a:path w="3871928" h="1077980">
                <a:moveTo>
                  <a:pt x="0" y="0"/>
                </a:moveTo>
                <a:lnTo>
                  <a:pt x="3871927" y="0"/>
                </a:lnTo>
                <a:lnTo>
                  <a:pt x="3871927" y="1077980"/>
                </a:lnTo>
                <a:lnTo>
                  <a:pt x="0" y="1077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2442" y="1653476"/>
            <a:ext cx="12154901" cy="4412996"/>
          </a:xfrm>
          <a:custGeom>
            <a:avLst/>
            <a:gdLst/>
            <a:ahLst/>
            <a:cxnLst/>
            <a:rect l="l" t="t" r="r" b="b"/>
            <a:pathLst>
              <a:path w="12154901" h="4412996">
                <a:moveTo>
                  <a:pt x="0" y="0"/>
                </a:moveTo>
                <a:lnTo>
                  <a:pt x="12154901" y="0"/>
                </a:lnTo>
                <a:lnTo>
                  <a:pt x="12154901" y="4412995"/>
                </a:lnTo>
                <a:lnTo>
                  <a:pt x="0" y="4412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5599" y="660400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SIMULATION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27416" y="5565929"/>
            <a:ext cx="15331884" cy="369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366" lvl="1" indent="-281183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504C44"/>
                </a:solidFill>
                <a:latin typeface="Inter"/>
              </a:rPr>
              <a:t>Input Voltage =100 V(rms) </a:t>
            </a:r>
          </a:p>
          <a:p>
            <a:pPr marL="562366" lvl="1" indent="-281183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504C44"/>
                </a:solidFill>
                <a:latin typeface="Inter"/>
              </a:rPr>
              <a:t>Input Frequency = 50 Hz</a:t>
            </a:r>
          </a:p>
          <a:p>
            <a:pPr marL="585867" lvl="1" indent="-292934">
              <a:lnSpc>
                <a:spcPts val="3799"/>
              </a:lnSpc>
              <a:buFont typeface="Arial"/>
              <a:buChar char="•"/>
            </a:pPr>
            <a:r>
              <a:rPr lang="en-US" sz="2713">
                <a:solidFill>
                  <a:srgbClr val="504C44"/>
                </a:solidFill>
                <a:latin typeface="Inter"/>
              </a:rPr>
              <a:t>Filter Capacitor = 10 µF</a:t>
            </a:r>
          </a:p>
          <a:p>
            <a:pPr marL="562366" lvl="1" indent="-281183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504C44"/>
                </a:solidFill>
                <a:latin typeface="Inter"/>
              </a:rPr>
              <a:t>Inductor = 0.339 mH</a:t>
            </a:r>
          </a:p>
          <a:p>
            <a:pPr marL="562366" lvl="1" indent="-281183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504C44"/>
                </a:solidFill>
                <a:latin typeface="Inter"/>
              </a:rPr>
              <a:t>Boost Capacitor = 10 mF</a:t>
            </a:r>
          </a:p>
          <a:p>
            <a:pPr marL="562366" lvl="1" indent="-281183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504C44"/>
                </a:solidFill>
                <a:latin typeface="Inter"/>
              </a:rPr>
              <a:t>Switching Frequency = 5 KHz</a:t>
            </a:r>
          </a:p>
          <a:p>
            <a:pPr marL="562366" lvl="1" indent="-281183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504C44"/>
                </a:solidFill>
                <a:latin typeface="Inter"/>
              </a:rPr>
              <a:t>Duty Cycle = 50 % </a:t>
            </a:r>
          </a:p>
          <a:p>
            <a:pPr>
              <a:lnSpc>
                <a:spcPts val="3646"/>
              </a:lnSpc>
            </a:pPr>
            <a:r>
              <a:rPr lang="en-US" sz="2604">
                <a:solidFill>
                  <a:srgbClr val="504C44"/>
                </a:solidFill>
                <a:latin typeface="Inter"/>
              </a:rPr>
              <a:t>  8.Load Resistance = 100 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26509" y="1825721"/>
            <a:ext cx="7980849" cy="2457437"/>
          </a:xfrm>
          <a:custGeom>
            <a:avLst/>
            <a:gdLst/>
            <a:ahLst/>
            <a:cxnLst/>
            <a:rect l="l" t="t" r="r" b="b"/>
            <a:pathLst>
              <a:path w="7980849" h="2457437">
                <a:moveTo>
                  <a:pt x="0" y="0"/>
                </a:moveTo>
                <a:lnTo>
                  <a:pt x="7980850" y="0"/>
                </a:lnTo>
                <a:lnTo>
                  <a:pt x="7980850" y="2457437"/>
                </a:lnTo>
                <a:lnTo>
                  <a:pt x="0" y="2457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23016" y="5706450"/>
            <a:ext cx="7884343" cy="2427721"/>
          </a:xfrm>
          <a:custGeom>
            <a:avLst/>
            <a:gdLst/>
            <a:ahLst/>
            <a:cxnLst/>
            <a:rect l="l" t="t" r="r" b="b"/>
            <a:pathLst>
              <a:path w="7884343" h="2427721">
                <a:moveTo>
                  <a:pt x="0" y="0"/>
                </a:moveTo>
                <a:lnTo>
                  <a:pt x="7884343" y="0"/>
                </a:lnTo>
                <a:lnTo>
                  <a:pt x="7884343" y="2427721"/>
                </a:lnTo>
                <a:lnTo>
                  <a:pt x="0" y="2427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02359" y="660400"/>
            <a:ext cx="489312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WAVEFORMS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119" y="2206364"/>
            <a:ext cx="8010881" cy="543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first figure depicts the waveform of input voltage which is a sinusoidal waveform with an amplitude of 100 V.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second figure displays the input current waveform which is sinusoidal in nature, a result of incorporating the boost converter into the circuit.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32153" y="735966"/>
            <a:ext cx="9327147" cy="2871984"/>
          </a:xfrm>
          <a:custGeom>
            <a:avLst/>
            <a:gdLst/>
            <a:ahLst/>
            <a:cxnLst/>
            <a:rect l="l" t="t" r="r" b="b"/>
            <a:pathLst>
              <a:path w="9327147" h="2871984">
                <a:moveTo>
                  <a:pt x="0" y="0"/>
                </a:moveTo>
                <a:lnTo>
                  <a:pt x="9327147" y="0"/>
                </a:lnTo>
                <a:lnTo>
                  <a:pt x="9327147" y="2871984"/>
                </a:lnTo>
                <a:lnTo>
                  <a:pt x="0" y="2871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57420" y="6900699"/>
            <a:ext cx="9436374" cy="2912758"/>
          </a:xfrm>
          <a:custGeom>
            <a:avLst/>
            <a:gdLst/>
            <a:ahLst/>
            <a:cxnLst/>
            <a:rect l="l" t="t" r="r" b="b"/>
            <a:pathLst>
              <a:path w="9436374" h="2912758">
                <a:moveTo>
                  <a:pt x="0" y="0"/>
                </a:moveTo>
                <a:lnTo>
                  <a:pt x="9436375" y="0"/>
                </a:lnTo>
                <a:lnTo>
                  <a:pt x="9436375" y="2912758"/>
                </a:lnTo>
                <a:lnTo>
                  <a:pt x="0" y="29127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32153" y="3607950"/>
            <a:ext cx="9276612" cy="2856423"/>
          </a:xfrm>
          <a:custGeom>
            <a:avLst/>
            <a:gdLst/>
            <a:ahLst/>
            <a:cxnLst/>
            <a:rect l="l" t="t" r="r" b="b"/>
            <a:pathLst>
              <a:path w="9276612" h="2856423">
                <a:moveTo>
                  <a:pt x="0" y="0"/>
                </a:moveTo>
                <a:lnTo>
                  <a:pt x="9276612" y="0"/>
                </a:lnTo>
                <a:lnTo>
                  <a:pt x="9276612" y="2856423"/>
                </a:lnTo>
                <a:lnTo>
                  <a:pt x="0" y="2856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299822"/>
            <a:ext cx="5615265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These are the waveform of inductor current , output voltage and output current.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4142" y="2015147"/>
            <a:ext cx="11490759" cy="6701051"/>
          </a:xfrm>
          <a:custGeom>
            <a:avLst/>
            <a:gdLst/>
            <a:ahLst/>
            <a:cxnLst/>
            <a:rect l="l" t="t" r="r" b="b"/>
            <a:pathLst>
              <a:path w="11490759" h="6701051">
                <a:moveTo>
                  <a:pt x="0" y="0"/>
                </a:moveTo>
                <a:lnTo>
                  <a:pt x="11490759" y="0"/>
                </a:lnTo>
                <a:lnTo>
                  <a:pt x="11490759" y="6701051"/>
                </a:lnTo>
                <a:lnTo>
                  <a:pt x="0" y="6701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8" b="-61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340144" y="3524483"/>
            <a:ext cx="2261941" cy="1039763"/>
          </a:xfrm>
          <a:custGeom>
            <a:avLst/>
            <a:gdLst/>
            <a:ahLst/>
            <a:cxnLst/>
            <a:rect l="l" t="t" r="r" b="b"/>
            <a:pathLst>
              <a:path w="2261941" h="1039763">
                <a:moveTo>
                  <a:pt x="0" y="0"/>
                </a:moveTo>
                <a:lnTo>
                  <a:pt x="2261940" y="0"/>
                </a:lnTo>
                <a:lnTo>
                  <a:pt x="2261940" y="1039763"/>
                </a:lnTo>
                <a:lnTo>
                  <a:pt x="0" y="1039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992461" y="2145518"/>
            <a:ext cx="5772056" cy="543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554" lvl="1" indent="-301777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504C44"/>
                </a:solidFill>
                <a:latin typeface="Inter"/>
              </a:rPr>
              <a:t>THD for PFC boost converter is 72.04%</a:t>
            </a:r>
          </a:p>
          <a:p>
            <a:pPr>
              <a:lnSpc>
                <a:spcPts val="3913"/>
              </a:lnSpc>
            </a:pPr>
            <a:endParaRPr lang="en-US" sz="2795">
              <a:solidFill>
                <a:srgbClr val="504C44"/>
              </a:solidFill>
              <a:latin typeface="Inter"/>
            </a:endParaRPr>
          </a:p>
          <a:p>
            <a:pPr marL="603554" lvl="1" indent="-301777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504C44"/>
                </a:solidFill>
                <a:latin typeface="Inter"/>
              </a:rPr>
              <a:t>PF = </a:t>
            </a:r>
          </a:p>
          <a:p>
            <a:pPr>
              <a:lnSpc>
                <a:spcPts val="3913"/>
              </a:lnSpc>
            </a:pPr>
            <a:endParaRPr lang="en-US" sz="2795">
              <a:solidFill>
                <a:srgbClr val="504C44"/>
              </a:solidFill>
              <a:latin typeface="Inter"/>
            </a:endParaRPr>
          </a:p>
          <a:p>
            <a:pPr marL="603554" lvl="1" indent="-301777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504C44"/>
                </a:solidFill>
                <a:latin typeface="Inter"/>
              </a:rPr>
              <a:t>PF = 0.656</a:t>
            </a:r>
          </a:p>
          <a:p>
            <a:pPr>
              <a:lnSpc>
                <a:spcPts val="3913"/>
              </a:lnSpc>
            </a:pPr>
            <a:endParaRPr lang="en-US" sz="2795">
              <a:solidFill>
                <a:srgbClr val="504C44"/>
              </a:solidFill>
              <a:latin typeface="Inter"/>
            </a:endParaRPr>
          </a:p>
          <a:p>
            <a:pPr marL="603554" lvl="1" indent="-301777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504C44"/>
                </a:solidFill>
                <a:latin typeface="Inter"/>
              </a:rPr>
              <a:t>As around 5000 Hz harmonics is present so for decreasing the distortion low pass filter is used.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1266" y="962025"/>
            <a:ext cx="1384210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TOTAL HARMONIC DISTORTION FACTOR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17997" y="1999037"/>
            <a:ext cx="13386113" cy="5250025"/>
          </a:xfrm>
          <a:custGeom>
            <a:avLst/>
            <a:gdLst/>
            <a:ahLst/>
            <a:cxnLst/>
            <a:rect l="l" t="t" r="r" b="b"/>
            <a:pathLst>
              <a:path w="13386113" h="5250025">
                <a:moveTo>
                  <a:pt x="0" y="0"/>
                </a:moveTo>
                <a:lnTo>
                  <a:pt x="13386114" y="0"/>
                </a:lnTo>
                <a:lnTo>
                  <a:pt x="13386114" y="5250025"/>
                </a:lnTo>
                <a:lnTo>
                  <a:pt x="0" y="5250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96184" y="7244922"/>
            <a:ext cx="7829740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Filter values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Low Pass Filter Inductor = 1 mH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Low Pass Filter Capacitor = 2.2 µF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5943" y="571252"/>
            <a:ext cx="13610222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PFC BOOST CONVERTER WITH LOW PASS FILTER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95572" y="2543107"/>
            <a:ext cx="9778738" cy="4729586"/>
          </a:xfrm>
          <a:custGeom>
            <a:avLst/>
            <a:gdLst/>
            <a:ahLst/>
            <a:cxnLst/>
            <a:rect l="l" t="t" r="r" b="b"/>
            <a:pathLst>
              <a:path w="9778738" h="4729586">
                <a:moveTo>
                  <a:pt x="0" y="0"/>
                </a:moveTo>
                <a:lnTo>
                  <a:pt x="9778737" y="0"/>
                </a:lnTo>
                <a:lnTo>
                  <a:pt x="9778737" y="4729585"/>
                </a:lnTo>
                <a:lnTo>
                  <a:pt x="0" y="4729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LINE CURRENT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6340" y="2218921"/>
            <a:ext cx="10835658" cy="6397236"/>
          </a:xfrm>
          <a:custGeom>
            <a:avLst/>
            <a:gdLst/>
            <a:ahLst/>
            <a:cxnLst/>
            <a:rect l="l" t="t" r="r" b="b"/>
            <a:pathLst>
              <a:path w="10835658" h="6397236">
                <a:moveTo>
                  <a:pt x="0" y="0"/>
                </a:moveTo>
                <a:lnTo>
                  <a:pt x="10835658" y="0"/>
                </a:lnTo>
                <a:lnTo>
                  <a:pt x="10835658" y="6397236"/>
                </a:lnTo>
                <a:lnTo>
                  <a:pt x="0" y="6397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11523" y="3311133"/>
            <a:ext cx="2045907" cy="1461362"/>
          </a:xfrm>
          <a:custGeom>
            <a:avLst/>
            <a:gdLst/>
            <a:ahLst/>
            <a:cxnLst/>
            <a:rect l="l" t="t" r="r" b="b"/>
            <a:pathLst>
              <a:path w="2045907" h="1461362">
                <a:moveTo>
                  <a:pt x="0" y="0"/>
                </a:moveTo>
                <a:lnTo>
                  <a:pt x="2045907" y="0"/>
                </a:lnTo>
                <a:lnTo>
                  <a:pt x="2045907" y="1461362"/>
                </a:lnTo>
                <a:lnTo>
                  <a:pt x="0" y="1461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441998" y="2161771"/>
            <a:ext cx="6350361" cy="339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3621" lvl="1" indent="-306811">
              <a:lnSpc>
                <a:spcPts val="3979"/>
              </a:lnSpc>
              <a:buFont typeface="Arial"/>
              <a:buChar char="•"/>
            </a:pPr>
            <a:r>
              <a:rPr lang="en-US" sz="2842">
                <a:solidFill>
                  <a:srgbClr val="504C44"/>
                </a:solidFill>
                <a:latin typeface="Inter"/>
              </a:rPr>
              <a:t>THD for low pass filter PFC boost converter = 36.12%</a:t>
            </a:r>
          </a:p>
          <a:p>
            <a:pPr>
              <a:lnSpc>
                <a:spcPts val="3042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  <a:p>
            <a:pPr marL="620273" lvl="1" indent="-310137">
              <a:lnSpc>
                <a:spcPts val="4022"/>
              </a:lnSpc>
              <a:buFont typeface="Arial"/>
              <a:buChar char="•"/>
            </a:pPr>
            <a:r>
              <a:rPr lang="en-US" sz="2872">
                <a:solidFill>
                  <a:srgbClr val="504C44"/>
                </a:solidFill>
                <a:latin typeface="Inter"/>
              </a:rPr>
              <a:t>PF = </a:t>
            </a:r>
          </a:p>
          <a:p>
            <a:pPr>
              <a:lnSpc>
                <a:spcPts val="4022"/>
              </a:lnSpc>
            </a:pPr>
            <a:endParaRPr lang="en-US" sz="2872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4022"/>
              </a:lnSpc>
            </a:pPr>
            <a:endParaRPr lang="en-US" sz="2872">
              <a:solidFill>
                <a:srgbClr val="504C44"/>
              </a:solidFill>
              <a:latin typeface="Inter"/>
            </a:endParaRPr>
          </a:p>
          <a:p>
            <a:pPr marL="620273" lvl="1" indent="-310137">
              <a:lnSpc>
                <a:spcPts val="4022"/>
              </a:lnSpc>
              <a:buFont typeface="Arial"/>
              <a:buChar char="•"/>
            </a:pPr>
            <a:r>
              <a:rPr lang="en-US" sz="2872">
                <a:solidFill>
                  <a:srgbClr val="504C44"/>
                </a:solidFill>
                <a:latin typeface="Inter"/>
              </a:rPr>
              <a:t>PF = 0.8844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05943" y="502483"/>
            <a:ext cx="14643139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THD FOR LOW PASS FILTER PFC BOOST CONVERTER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29903" y="2212366"/>
            <a:ext cx="8828193" cy="6621145"/>
          </a:xfrm>
          <a:custGeom>
            <a:avLst/>
            <a:gdLst/>
            <a:ahLst/>
            <a:cxnLst/>
            <a:rect l="l" t="t" r="r" b="b"/>
            <a:pathLst>
              <a:path w="8828193" h="6621145">
                <a:moveTo>
                  <a:pt x="0" y="0"/>
                </a:moveTo>
                <a:lnTo>
                  <a:pt x="8828194" y="0"/>
                </a:lnTo>
                <a:lnTo>
                  <a:pt x="8828194" y="6621145"/>
                </a:lnTo>
                <a:lnTo>
                  <a:pt x="0" y="662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718084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HARDWARE MODEL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85737"/>
            <a:ext cx="11392250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Power Factor is improved from 0.207 to 0.884.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total harmonics distortion is decreased to 36.12% 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input current gets close to sinusoidal waveform.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25186" y="7102535"/>
            <a:ext cx="7534114" cy="1808565"/>
          </a:xfrm>
          <a:custGeom>
            <a:avLst/>
            <a:gdLst/>
            <a:ahLst/>
            <a:cxnLst/>
            <a:rect l="l" t="t" r="r" b="b"/>
            <a:pathLst>
              <a:path w="7534114" h="1808565">
                <a:moveTo>
                  <a:pt x="0" y="0"/>
                </a:moveTo>
                <a:lnTo>
                  <a:pt x="7534114" y="0"/>
                </a:lnTo>
                <a:lnTo>
                  <a:pt x="7534114" y="1808565"/>
                </a:lnTo>
                <a:lnTo>
                  <a:pt x="0" y="1808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3" b="-82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9063" y="3051945"/>
            <a:ext cx="8611177" cy="4183110"/>
          </a:xfrm>
          <a:custGeom>
            <a:avLst/>
            <a:gdLst/>
            <a:ahLst/>
            <a:cxnLst/>
            <a:rect l="l" t="t" r="r" b="b"/>
            <a:pathLst>
              <a:path w="8611177" h="4183110">
                <a:moveTo>
                  <a:pt x="0" y="0"/>
                </a:moveTo>
                <a:lnTo>
                  <a:pt x="8611177" y="0"/>
                </a:lnTo>
                <a:lnTo>
                  <a:pt x="8611177" y="4183110"/>
                </a:lnTo>
                <a:lnTo>
                  <a:pt x="0" y="4183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450240" y="971550"/>
            <a:ext cx="7809060" cy="493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156" lvl="1" indent="-302578">
              <a:lnSpc>
                <a:spcPts val="3924"/>
              </a:lnSpc>
              <a:buFont typeface="Arial"/>
              <a:buChar char="•"/>
            </a:pPr>
            <a:r>
              <a:rPr lang="en-US" sz="2802">
                <a:solidFill>
                  <a:srgbClr val="504C44"/>
                </a:solidFill>
                <a:latin typeface="Inter"/>
              </a:rPr>
              <a:t>Power factor is an expression of energy efficiency. </a:t>
            </a:r>
          </a:p>
          <a:p>
            <a:pPr marL="605156" lvl="1" indent="-302578">
              <a:lnSpc>
                <a:spcPts val="3924"/>
              </a:lnSpc>
              <a:buFont typeface="Arial"/>
              <a:buChar char="•"/>
            </a:pPr>
            <a:r>
              <a:rPr lang="en-US" sz="2802">
                <a:solidFill>
                  <a:srgbClr val="504C44"/>
                </a:solidFill>
                <a:latin typeface="Inter Bold"/>
              </a:rPr>
              <a:t>Active power (kW)</a:t>
            </a:r>
            <a:r>
              <a:rPr lang="en-US" sz="2802">
                <a:solidFill>
                  <a:srgbClr val="504C44"/>
                </a:solidFill>
                <a:latin typeface="Inter"/>
              </a:rPr>
              <a:t>—the useful power is the energy that is doing work.</a:t>
            </a:r>
          </a:p>
          <a:p>
            <a:pPr marL="605156" lvl="1" indent="-302578">
              <a:lnSpc>
                <a:spcPts val="3924"/>
              </a:lnSpc>
              <a:buFont typeface="Arial"/>
              <a:buChar char="•"/>
            </a:pPr>
            <a:r>
              <a:rPr lang="en-US" sz="2802">
                <a:solidFill>
                  <a:srgbClr val="504C44"/>
                </a:solidFill>
                <a:latin typeface="Inter Bold"/>
              </a:rPr>
              <a:t>Reactive power (kVAR)</a:t>
            </a:r>
            <a:r>
              <a:rPr lang="en-US" sz="2802">
                <a:solidFill>
                  <a:srgbClr val="504C44"/>
                </a:solidFill>
                <a:latin typeface="Inter"/>
              </a:rPr>
              <a:t>— wasted power or lost power. It’s the energy being produced that isn't doing any work, such as the production of heat or vibration.</a:t>
            </a:r>
          </a:p>
          <a:p>
            <a:pPr marL="605156" lvl="1" indent="-302578">
              <a:lnSpc>
                <a:spcPts val="3924"/>
              </a:lnSpc>
              <a:buFont typeface="Arial"/>
              <a:buChar char="•"/>
            </a:pPr>
            <a:r>
              <a:rPr lang="en-US" sz="2802">
                <a:solidFill>
                  <a:srgbClr val="504C44"/>
                </a:solidFill>
                <a:latin typeface="Inter Bold"/>
              </a:rPr>
              <a:t>Apparent power (kVA)</a:t>
            </a:r>
            <a:r>
              <a:rPr lang="en-US" sz="2802">
                <a:solidFill>
                  <a:srgbClr val="504C44"/>
                </a:solidFill>
                <a:latin typeface="Inter"/>
              </a:rPr>
              <a:t>— demand power, or the power being delivered by the utility.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26504" y="962025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POWER FACTOR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8658" y="2164657"/>
            <a:ext cx="14111562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This project is made for open loop where manually duty cycle is being changed.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For future closed loop control a closed-loop system is introduced to the circuit. This controller dynamically adjusts the duty cycle based on feedback received from the output side and aligns the input current to sinusoidal shape.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8658" y="962025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FUTURE SCOPE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4260" y="2164657"/>
            <a:ext cx="15945040" cy="692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Fang Lin Luo, "Single-stage power factor correction AC/DC converter," 2005 International Power Engineering Conference, Singapore, 2005, pp. 974-979 Vol. 2, doi: 10.1109/IPEC.2005.207049.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 </a:t>
            </a:r>
            <a:r>
              <a:rPr lang="en-US" sz="2799">
                <a:solidFill>
                  <a:srgbClr val="504C44"/>
                </a:solidFill>
                <a:latin typeface="Inter Italics"/>
              </a:rPr>
              <a:t>Rectifiers for power factor correction (PFC) 2016 , </a:t>
            </a:r>
            <a:r>
              <a:rPr lang="en-US" sz="2799">
                <a:solidFill>
                  <a:srgbClr val="504C44"/>
                </a:solidFill>
                <a:latin typeface="Inter"/>
              </a:rPr>
              <a:t>accessed 18 Oct 2023 , &lt;https://www.vishay.com/docs/88868/anpfc.pdf&gt;.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https://resources.system-analysis.cadence.com/blog/msa2020-improve-power-factor-and-efficiency-using-bridgeless-power-factor-correction-rectifiers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https://www.allaboutcircuits.com/technical-articles/how-the-boost-pfc-converter-circuit-improves-power-quality/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https://www.monolithicpower.com/en/power-factor-correction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9738" y="962025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07459" y="5922117"/>
            <a:ext cx="1747582" cy="1176257"/>
          </a:xfrm>
          <a:custGeom>
            <a:avLst/>
            <a:gdLst/>
            <a:ahLst/>
            <a:cxnLst/>
            <a:rect l="l" t="t" r="r" b="b"/>
            <a:pathLst>
              <a:path w="1747582" h="1176257">
                <a:moveTo>
                  <a:pt x="0" y="0"/>
                </a:moveTo>
                <a:lnTo>
                  <a:pt x="1747582" y="0"/>
                </a:lnTo>
                <a:lnTo>
                  <a:pt x="1747582" y="1176258"/>
                </a:lnTo>
                <a:lnTo>
                  <a:pt x="0" y="117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2078" y="962025"/>
            <a:ext cx="803076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 POWER FACTOR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6761" y="2787844"/>
            <a:ext cx="16372155" cy="543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Power factor = Displacement factor x Distortion factor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 Bold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Displacement factor</a:t>
            </a:r>
            <a:r>
              <a:rPr lang="en-US" sz="2799">
                <a:solidFill>
                  <a:srgbClr val="504C44"/>
                </a:solidFill>
                <a:latin typeface="Inter"/>
              </a:rPr>
              <a:t> =  cos(Φ)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It is one of the factors that affect the power factor. It occurs when voltage and current waves in a circuit are out of phase.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Distortion factor</a:t>
            </a:r>
            <a:r>
              <a:rPr lang="en-US" sz="2799">
                <a:solidFill>
                  <a:srgbClr val="504C44"/>
                </a:solidFill>
                <a:latin typeface="Inter"/>
              </a:rPr>
              <a:t> = 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It occurs when the original shape of a wave is altered (distortion in the waveform).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8460" y="2425318"/>
            <a:ext cx="8424345" cy="5718200"/>
          </a:xfrm>
          <a:custGeom>
            <a:avLst/>
            <a:gdLst/>
            <a:ahLst/>
            <a:cxnLst/>
            <a:rect l="l" t="t" r="r" b="b"/>
            <a:pathLst>
              <a:path w="8424345" h="5718200">
                <a:moveTo>
                  <a:pt x="0" y="0"/>
                </a:moveTo>
                <a:lnTo>
                  <a:pt x="8424345" y="0"/>
                </a:lnTo>
                <a:lnTo>
                  <a:pt x="8424345" y="5718201"/>
                </a:lnTo>
                <a:lnTo>
                  <a:pt x="0" y="5718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37035"/>
            <a:ext cx="4321932" cy="7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22"/>
              </a:lnSpc>
              <a:spcBef>
                <a:spcPct val="0"/>
              </a:spcBef>
            </a:pPr>
            <a:r>
              <a:rPr lang="en-US" sz="4587" u="none" strike="noStrike" spc="917">
                <a:solidFill>
                  <a:srgbClr val="504C44"/>
                </a:solidFill>
                <a:latin typeface="Baskerville Display PT Bold"/>
              </a:rPr>
              <a:t>RECTIFIER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39238" y="4775200"/>
            <a:ext cx="952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514102" y="2797175"/>
            <a:ext cx="8773898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A </a:t>
            </a:r>
            <a:r>
              <a:rPr lang="en-US" sz="3000" u="none" strike="noStrike">
                <a:solidFill>
                  <a:srgbClr val="504C44"/>
                </a:solidFill>
                <a:latin typeface="Inter Bold"/>
              </a:rPr>
              <a:t>rectifier </a:t>
            </a: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is an electrical device that converts </a:t>
            </a:r>
            <a:r>
              <a:rPr lang="en-US" sz="3000" u="none" strike="noStrike">
                <a:solidFill>
                  <a:srgbClr val="504C44"/>
                </a:solidFill>
                <a:latin typeface="Inter Bold"/>
              </a:rPr>
              <a:t>alternating current(AC)</a:t>
            </a: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, which periodically reverses direction, to </a:t>
            </a:r>
            <a:r>
              <a:rPr lang="en-US" sz="3000" u="none" strike="noStrike">
                <a:solidFill>
                  <a:srgbClr val="504C44"/>
                </a:solidFill>
                <a:latin typeface="Inter Bold"/>
              </a:rPr>
              <a:t>direct current(DC)</a:t>
            </a: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,which is in only one direction, a process known as </a:t>
            </a:r>
            <a:r>
              <a:rPr lang="en-US" sz="3000" u="none" strike="noStrike">
                <a:solidFill>
                  <a:srgbClr val="504C44"/>
                </a:solidFill>
                <a:latin typeface="Inter Bold"/>
              </a:rPr>
              <a:t>rectification</a:t>
            </a: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9580" y="5826257"/>
            <a:ext cx="876842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A capacitor is included in the rectifier circuit to act as a filter to reduce ripple voltage.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9580" y="7255007"/>
            <a:ext cx="876842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>
                <a:solidFill>
                  <a:srgbClr val="504C44"/>
                </a:solidFill>
                <a:latin typeface="Inter"/>
              </a:rPr>
              <a:t>The higher the capacitor value the less pulsating the output waveform will be.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6767" y="1330325"/>
            <a:ext cx="8814085" cy="3668539"/>
          </a:xfrm>
          <a:custGeom>
            <a:avLst/>
            <a:gdLst/>
            <a:ahLst/>
            <a:cxnLst/>
            <a:rect l="l" t="t" r="r" b="b"/>
            <a:pathLst>
              <a:path w="8814085" h="3668539">
                <a:moveTo>
                  <a:pt x="0" y="0"/>
                </a:moveTo>
                <a:lnTo>
                  <a:pt x="8814085" y="0"/>
                </a:lnTo>
                <a:lnTo>
                  <a:pt x="8814085" y="3668539"/>
                </a:lnTo>
                <a:lnTo>
                  <a:pt x="0" y="3668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60400"/>
            <a:ext cx="803076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PEAKY CURRENT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39238" y="4775200"/>
            <a:ext cx="952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63088" y="5387975"/>
            <a:ext cx="15831723" cy="444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Peaky currents</a:t>
            </a:r>
            <a:r>
              <a:rPr lang="en-US" sz="2799">
                <a:solidFill>
                  <a:srgbClr val="504C44"/>
                </a:solidFill>
                <a:latin typeface="Inter"/>
              </a:rPr>
              <a:t> occur due to the presence of non-linear electronic devices in the system. 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This distortion in the input current implies the existence of harmonics which contribute to poor power factor.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Fundamental frequencies show active power whereas harmonics show reactive power.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boost converter is applied to reduce harmonics and achieve a sinusoidal input current waveform.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73382" y="1868574"/>
            <a:ext cx="10885629" cy="3509791"/>
          </a:xfrm>
          <a:custGeom>
            <a:avLst/>
            <a:gdLst/>
            <a:ahLst/>
            <a:cxnLst/>
            <a:rect l="l" t="t" r="r" b="b"/>
            <a:pathLst>
              <a:path w="10885629" h="3509791">
                <a:moveTo>
                  <a:pt x="0" y="0"/>
                </a:moveTo>
                <a:lnTo>
                  <a:pt x="10885629" y="0"/>
                </a:lnTo>
                <a:lnTo>
                  <a:pt x="10885629" y="3509790"/>
                </a:lnTo>
                <a:lnTo>
                  <a:pt x="0" y="3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3021" y="6045595"/>
            <a:ext cx="12801974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red line represents the input voltage, the blue line represents the input current and the yellow line represents the output voltage.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1927" y="3944790"/>
            <a:ext cx="8302073" cy="3970094"/>
          </a:xfrm>
          <a:custGeom>
            <a:avLst/>
            <a:gdLst/>
            <a:ahLst/>
            <a:cxnLst/>
            <a:rect l="l" t="t" r="r" b="b"/>
            <a:pathLst>
              <a:path w="8302073" h="3970094">
                <a:moveTo>
                  <a:pt x="0" y="0"/>
                </a:moveTo>
                <a:lnTo>
                  <a:pt x="8302073" y="0"/>
                </a:lnTo>
                <a:lnTo>
                  <a:pt x="8302073" y="3970095"/>
                </a:lnTo>
                <a:lnTo>
                  <a:pt x="0" y="397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15170137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POWER FACTOR CORRECTION BY BOOST CONVERTER</a:t>
            </a: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75025" y="3966454"/>
            <a:ext cx="8010881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The rectifier circuit is complemented by a switch(MOSFET), a diode, a capacitor and an inductor.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Adding these elements allows the circuit to adjust input current, aligning it with the voltage waveform. This reduces distortion and improves the power factor.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64821" y="1406614"/>
            <a:ext cx="7163149" cy="3736886"/>
          </a:xfrm>
          <a:custGeom>
            <a:avLst/>
            <a:gdLst/>
            <a:ahLst/>
            <a:cxnLst/>
            <a:rect l="l" t="t" r="r" b="b"/>
            <a:pathLst>
              <a:path w="7163149" h="3736886">
                <a:moveTo>
                  <a:pt x="0" y="0"/>
                </a:moveTo>
                <a:lnTo>
                  <a:pt x="7163149" y="0"/>
                </a:lnTo>
                <a:lnTo>
                  <a:pt x="7163149" y="3736886"/>
                </a:lnTo>
                <a:lnTo>
                  <a:pt x="0" y="3736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64821" y="5526757"/>
            <a:ext cx="7161519" cy="3482787"/>
          </a:xfrm>
          <a:custGeom>
            <a:avLst/>
            <a:gdLst/>
            <a:ahLst/>
            <a:cxnLst/>
            <a:rect l="l" t="t" r="r" b="b"/>
            <a:pathLst>
              <a:path w="7161519" h="3482787">
                <a:moveTo>
                  <a:pt x="0" y="0"/>
                </a:moveTo>
                <a:lnTo>
                  <a:pt x="7161519" y="0"/>
                </a:lnTo>
                <a:lnTo>
                  <a:pt x="7161519" y="3482787"/>
                </a:lnTo>
                <a:lnTo>
                  <a:pt x="0" y="3482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96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3119" y="2645410"/>
            <a:ext cx="8010881" cy="493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When the switch is turned on, the inductor is being energized by the AC side of the circuit via the rectifier, and thus the inductor current will be increasing.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when the switch is open, the inductor de-energizes (the current decreases) as it supplies energy to the load and for recharging the capacitor.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6610" y="5143500"/>
            <a:ext cx="2961921" cy="1922306"/>
          </a:xfrm>
          <a:custGeom>
            <a:avLst/>
            <a:gdLst/>
            <a:ahLst/>
            <a:cxnLst/>
            <a:rect l="l" t="t" r="r" b="b"/>
            <a:pathLst>
              <a:path w="2961921" h="1922306">
                <a:moveTo>
                  <a:pt x="0" y="0"/>
                </a:moveTo>
                <a:lnTo>
                  <a:pt x="2961921" y="0"/>
                </a:lnTo>
                <a:lnTo>
                  <a:pt x="2961921" y="1922306"/>
                </a:lnTo>
                <a:lnTo>
                  <a:pt x="0" y="192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16724"/>
            <a:ext cx="13581369" cy="894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79"/>
              </a:lnSpc>
            </a:pPr>
            <a:endParaRPr/>
          </a:p>
          <a:p>
            <a:pPr marL="613686" lvl="1" indent="-306843">
              <a:lnSpc>
                <a:spcPts val="3979"/>
              </a:lnSpc>
              <a:buFont typeface="Arial"/>
              <a:buChar char="•"/>
            </a:pPr>
            <a:r>
              <a:rPr lang="en-US" sz="2842">
                <a:solidFill>
                  <a:srgbClr val="504C44"/>
                </a:solidFill>
                <a:latin typeface="Inter"/>
              </a:rPr>
              <a:t>Designing for </a:t>
            </a:r>
            <a:r>
              <a:rPr lang="en-US" sz="2842">
                <a:solidFill>
                  <a:srgbClr val="504C44"/>
                </a:solidFill>
                <a:latin typeface="Inter Bold"/>
              </a:rPr>
              <a:t>400 W , </a:t>
            </a:r>
            <a:r>
              <a:rPr lang="en-US" sz="2842">
                <a:solidFill>
                  <a:srgbClr val="504C44"/>
                </a:solidFill>
                <a:latin typeface="Inter"/>
              </a:rPr>
              <a:t>Input voltage is 100 VAC and output voltage should be 200 VDC and switching frequency is 5000Hz.</a:t>
            </a: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  <a:p>
            <a:pPr marL="613686" lvl="1" indent="-306843">
              <a:lnSpc>
                <a:spcPts val="3979"/>
              </a:lnSpc>
              <a:buFont typeface="Arial"/>
              <a:buChar char="•"/>
            </a:pPr>
            <a:r>
              <a:rPr lang="en-US" sz="2842">
                <a:solidFill>
                  <a:srgbClr val="504C44"/>
                </a:solidFill>
                <a:latin typeface="Inter Bold"/>
              </a:rPr>
              <a:t>Duty cycle </a:t>
            </a:r>
          </a:p>
          <a:p>
            <a:pPr>
              <a:lnSpc>
                <a:spcPts val="3979"/>
              </a:lnSpc>
            </a:pPr>
            <a:endParaRPr lang="en-US" sz="2842">
              <a:solidFill>
                <a:srgbClr val="504C44"/>
              </a:solidFill>
              <a:latin typeface="Inter Bold"/>
            </a:endParaRPr>
          </a:p>
          <a:p>
            <a:pPr>
              <a:lnSpc>
                <a:spcPts val="3979"/>
              </a:lnSpc>
            </a:pPr>
            <a:r>
              <a:rPr lang="en-US" sz="2842">
                <a:solidFill>
                  <a:srgbClr val="504C44"/>
                </a:solidFill>
                <a:latin typeface="Inter Bold"/>
              </a:rPr>
              <a:t>        </a:t>
            </a:r>
            <a:r>
              <a:rPr lang="en-US" sz="2842">
                <a:solidFill>
                  <a:srgbClr val="504C44"/>
                </a:solidFill>
                <a:latin typeface="Inter"/>
              </a:rPr>
              <a:t>Duty cycle = 1 - Vin/Vout = 0.5</a:t>
            </a: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  <a:p>
            <a:pPr marL="613686" lvl="1" indent="-306843">
              <a:lnSpc>
                <a:spcPts val="3979"/>
              </a:lnSpc>
              <a:buFont typeface="Arial"/>
              <a:buChar char="•"/>
            </a:pPr>
            <a:r>
              <a:rPr lang="en-US" sz="2842">
                <a:solidFill>
                  <a:srgbClr val="504C44"/>
                </a:solidFill>
                <a:latin typeface="Inter Bold"/>
              </a:rPr>
              <a:t>Load Resistor selection</a:t>
            </a:r>
            <a:r>
              <a:rPr lang="en-US" sz="2842">
                <a:solidFill>
                  <a:srgbClr val="504C44"/>
                </a:solidFill>
                <a:latin typeface="Inter"/>
              </a:rPr>
              <a:t> </a:t>
            </a: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  <a:p>
            <a:pPr>
              <a:lnSpc>
                <a:spcPts val="3279"/>
              </a:lnSpc>
            </a:pPr>
            <a:r>
              <a:rPr lang="en-US" sz="2342">
                <a:solidFill>
                  <a:srgbClr val="504C44"/>
                </a:solidFill>
                <a:latin typeface="Inter"/>
              </a:rPr>
              <a:t>        </a:t>
            </a:r>
          </a:p>
          <a:p>
            <a:pPr>
              <a:lnSpc>
                <a:spcPts val="3279"/>
              </a:lnSpc>
            </a:pPr>
            <a:r>
              <a:rPr lang="en-US" sz="2342">
                <a:solidFill>
                  <a:srgbClr val="504C44"/>
                </a:solidFill>
                <a:latin typeface="Inter"/>
              </a:rPr>
              <a:t> </a:t>
            </a:r>
          </a:p>
          <a:p>
            <a:pPr>
              <a:lnSpc>
                <a:spcPts val="3279"/>
              </a:lnSpc>
            </a:pPr>
            <a:r>
              <a:rPr lang="en-US" sz="2342">
                <a:solidFill>
                  <a:srgbClr val="504C44"/>
                </a:solidFill>
                <a:latin typeface="Inter"/>
              </a:rPr>
              <a:t>             R = 100 Ohm</a:t>
            </a:r>
          </a:p>
          <a:p>
            <a:pPr>
              <a:lnSpc>
                <a:spcPts val="3279"/>
              </a:lnSpc>
            </a:pPr>
            <a:r>
              <a:rPr lang="en-US" sz="2342">
                <a:solidFill>
                  <a:srgbClr val="504C44"/>
                </a:solidFill>
                <a:latin typeface="Inter"/>
              </a:rPr>
              <a:t>        </a:t>
            </a:r>
          </a:p>
          <a:p>
            <a:pPr marL="613686" lvl="1" indent="-306843">
              <a:lnSpc>
                <a:spcPts val="3979"/>
              </a:lnSpc>
              <a:buFont typeface="Arial"/>
              <a:buChar char="•"/>
            </a:pPr>
            <a:r>
              <a:rPr lang="en-US" sz="2842">
                <a:solidFill>
                  <a:srgbClr val="504C44"/>
                </a:solidFill>
                <a:latin typeface="Inter Bold"/>
              </a:rPr>
              <a:t>Inductor Selection </a:t>
            </a: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 Bold"/>
            </a:endParaRPr>
          </a:p>
          <a:p>
            <a:pPr>
              <a:lnSpc>
                <a:spcPts val="3979"/>
              </a:lnSpc>
            </a:pPr>
            <a:r>
              <a:rPr lang="en-US" sz="2842">
                <a:solidFill>
                  <a:srgbClr val="504C44"/>
                </a:solidFill>
                <a:latin typeface="Inter"/>
              </a:rPr>
              <a:t>                                                = 1.25mH</a:t>
            </a:r>
          </a:p>
          <a:p>
            <a:pPr>
              <a:lnSpc>
                <a:spcPts val="3279"/>
              </a:lnSpc>
            </a:pPr>
            <a:endParaRPr lang="en-US" sz="2842">
              <a:solidFill>
                <a:srgbClr val="504C44"/>
              </a:solidFill>
              <a:latin typeface="Inter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76610" y="8449880"/>
            <a:ext cx="4180297" cy="1238607"/>
          </a:xfrm>
          <a:custGeom>
            <a:avLst/>
            <a:gdLst/>
            <a:ahLst/>
            <a:cxnLst/>
            <a:rect l="l" t="t" r="r" b="b"/>
            <a:pathLst>
              <a:path w="4180297" h="1238607">
                <a:moveTo>
                  <a:pt x="0" y="0"/>
                </a:moveTo>
                <a:lnTo>
                  <a:pt x="4180297" y="0"/>
                </a:lnTo>
                <a:lnTo>
                  <a:pt x="4180297" y="1238606"/>
                </a:lnTo>
                <a:lnTo>
                  <a:pt x="0" y="123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4424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 Bold"/>
              </a:rPr>
              <a:t>DESIGN GUIDE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924</Words>
  <Application>Microsoft Office PowerPoint</Application>
  <PresentationFormat>Custom</PresentationFormat>
  <Paragraphs>132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Arial</vt:lpstr>
      <vt:lpstr>Inter</vt:lpstr>
      <vt:lpstr>Inter Italics</vt:lpstr>
      <vt:lpstr>Baskerville Display PT Bold</vt:lpstr>
      <vt:lpstr>Baskerville Display PT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</dc:title>
  <dc:creator>RIDDHIRAJ BIDYABHUSAN</dc:creator>
  <cp:lastModifiedBy>RIDDHIRAJ BIDYABHUSAN</cp:lastModifiedBy>
  <cp:revision>3</cp:revision>
  <dcterms:created xsi:type="dcterms:W3CDTF">2006-08-16T00:00:00Z</dcterms:created>
  <dcterms:modified xsi:type="dcterms:W3CDTF">2025-08-14T20:59:00Z</dcterms:modified>
  <dc:identifier>DAFvu647-HA</dc:identifier>
</cp:coreProperties>
</file>