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sldIdLst>
    <p:sldId id="291" r:id="rId5"/>
    <p:sldId id="281" r:id="rId6"/>
    <p:sldId id="290" r:id="rId7"/>
    <p:sldId id="293" r:id="rId8"/>
    <p:sldId id="294" r:id="rId9"/>
    <p:sldId id="296" r:id="rId1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E03B6-3B85-44C8-A604-994942F769D1}" v="6" dt="2025-05-14T20:28:08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ddhima Singh" userId="623cb9a2ed2c7a41" providerId="LiveId" clId="{038E03B6-3B85-44C8-A604-994942F769D1}"/>
    <pc:docChg chg="undo custSel addSld delSld modSld">
      <pc:chgData name="Riddhima Singh" userId="623cb9a2ed2c7a41" providerId="LiveId" clId="{038E03B6-3B85-44C8-A604-994942F769D1}" dt="2025-05-15T21:51:02.309" v="69" actId="47"/>
      <pc:docMkLst>
        <pc:docMk/>
      </pc:docMkLst>
      <pc:sldChg chg="modSp mod">
        <pc:chgData name="Riddhima Singh" userId="623cb9a2ed2c7a41" providerId="LiveId" clId="{038E03B6-3B85-44C8-A604-994942F769D1}" dt="2025-05-14T14:45:57.194" v="1" actId="1076"/>
        <pc:sldMkLst>
          <pc:docMk/>
          <pc:sldMk cId="0" sldId="281"/>
        </pc:sldMkLst>
        <pc:spChg chg="mod">
          <ac:chgData name="Riddhima Singh" userId="623cb9a2ed2c7a41" providerId="LiveId" clId="{038E03B6-3B85-44C8-A604-994942F769D1}" dt="2025-05-14T14:45:57.194" v="1" actId="1076"/>
          <ac:spMkLst>
            <pc:docMk/>
            <pc:sldMk cId="0" sldId="281"/>
            <ac:spMk id="4" creationId="{6C2CD2BE-FE1A-4F56-8777-A01948A4EE0A}"/>
          </ac:spMkLst>
        </pc:spChg>
      </pc:sldChg>
      <pc:sldChg chg="addSp delSp modSp new del mod setBg modClrScheme chgLayout">
        <pc:chgData name="Riddhima Singh" userId="623cb9a2ed2c7a41" providerId="LiveId" clId="{038E03B6-3B85-44C8-A604-994942F769D1}" dt="2025-05-15T21:51:02.309" v="69" actId="47"/>
        <pc:sldMkLst>
          <pc:docMk/>
          <pc:sldMk cId="2018320125" sldId="297"/>
        </pc:sldMkLst>
        <pc:spChg chg="del">
          <ac:chgData name="Riddhima Singh" userId="623cb9a2ed2c7a41" providerId="LiveId" clId="{038E03B6-3B85-44C8-A604-994942F769D1}" dt="2025-05-14T20:19:06.089" v="3" actId="700"/>
          <ac:spMkLst>
            <pc:docMk/>
            <pc:sldMk cId="2018320125" sldId="297"/>
            <ac:spMk id="2" creationId="{C5069D14-888C-71EB-EE9B-C464E3F38954}"/>
          </ac:spMkLst>
        </pc:spChg>
        <pc:spChg chg="del">
          <ac:chgData name="Riddhima Singh" userId="623cb9a2ed2c7a41" providerId="LiveId" clId="{038E03B6-3B85-44C8-A604-994942F769D1}" dt="2025-05-14T20:19:06.089" v="3" actId="700"/>
          <ac:spMkLst>
            <pc:docMk/>
            <pc:sldMk cId="2018320125" sldId="297"/>
            <ac:spMk id="3" creationId="{19460434-548A-6980-8244-BEC9DB5265CB}"/>
          </ac:spMkLst>
        </pc:spChg>
        <pc:spChg chg="del mod ord">
          <ac:chgData name="Riddhima Singh" userId="623cb9a2ed2c7a41" providerId="LiveId" clId="{038E03B6-3B85-44C8-A604-994942F769D1}" dt="2025-05-14T20:19:55.801" v="8" actId="478"/>
          <ac:spMkLst>
            <pc:docMk/>
            <pc:sldMk cId="2018320125" sldId="297"/>
            <ac:spMk id="4" creationId="{8CF1C677-02D8-BD3F-2480-41B989D2894C}"/>
          </ac:spMkLst>
        </pc:spChg>
        <pc:spChg chg="mod ord">
          <ac:chgData name="Riddhima Singh" userId="623cb9a2ed2c7a41" providerId="LiveId" clId="{038E03B6-3B85-44C8-A604-994942F769D1}" dt="2025-05-14T20:22:05.476" v="37" actId="26606"/>
          <ac:spMkLst>
            <pc:docMk/>
            <pc:sldMk cId="2018320125" sldId="297"/>
            <ac:spMk id="5" creationId="{CBF141D5-3647-2311-01C8-A36619B34583}"/>
          </ac:spMkLst>
        </pc:spChg>
        <pc:spChg chg="add mod ord">
          <ac:chgData name="Riddhima Singh" userId="623cb9a2ed2c7a41" providerId="LiveId" clId="{038E03B6-3B85-44C8-A604-994942F769D1}" dt="2025-05-14T20:28:08.623" v="68" actId="339"/>
          <ac:spMkLst>
            <pc:docMk/>
            <pc:sldMk cId="2018320125" sldId="297"/>
            <ac:spMk id="6" creationId="{7FA89B3D-581C-F6C4-F2FF-7A47019E74C3}"/>
          </ac:spMkLst>
        </pc:spChg>
        <pc:spChg chg="add del mod ord">
          <ac:chgData name="Riddhima Singh" userId="623cb9a2ed2c7a41" providerId="LiveId" clId="{038E03B6-3B85-44C8-A604-994942F769D1}" dt="2025-05-14T20:19:20.105" v="5" actId="931"/>
          <ac:spMkLst>
            <pc:docMk/>
            <pc:sldMk cId="2018320125" sldId="297"/>
            <ac:spMk id="7" creationId="{4A00441A-E986-8C8C-C231-FAE7435D79A2}"/>
          </ac:spMkLst>
        </pc:spChg>
        <pc:spChg chg="add del mod ord">
          <ac:chgData name="Riddhima Singh" userId="623cb9a2ed2c7a41" providerId="LiveId" clId="{038E03B6-3B85-44C8-A604-994942F769D1}" dt="2025-05-14T20:19:58.408" v="9" actId="478"/>
          <ac:spMkLst>
            <pc:docMk/>
            <pc:sldMk cId="2018320125" sldId="297"/>
            <ac:spMk id="8" creationId="{2B938179-79F6-12D2-8176-EA6B816DC951}"/>
          </ac:spMkLst>
        </pc:spChg>
        <pc:spChg chg="add del mod">
          <ac:chgData name="Riddhima Singh" userId="623cb9a2ed2c7a41" providerId="LiveId" clId="{038E03B6-3B85-44C8-A604-994942F769D1}" dt="2025-05-14T20:20:31.806" v="15" actId="931"/>
          <ac:spMkLst>
            <pc:docMk/>
            <pc:sldMk cId="2018320125" sldId="297"/>
            <ac:spMk id="12" creationId="{40F20649-3EC6-A075-DFCB-D4AFFDE5A4E3}"/>
          </ac:spMkLst>
        </pc:spChg>
        <pc:spChg chg="add del mod">
          <ac:chgData name="Riddhima Singh" userId="623cb9a2ed2c7a41" providerId="LiveId" clId="{038E03B6-3B85-44C8-A604-994942F769D1}" dt="2025-05-14T20:21:53.463" v="34" actId="478"/>
          <ac:spMkLst>
            <pc:docMk/>
            <pc:sldMk cId="2018320125" sldId="297"/>
            <ac:spMk id="16" creationId="{D64A3E84-D247-A4F0-145A-A0CB6674AA54}"/>
          </ac:spMkLst>
        </pc:spChg>
        <pc:spChg chg="add del mod">
          <ac:chgData name="Riddhima Singh" userId="623cb9a2ed2c7a41" providerId="LiveId" clId="{038E03B6-3B85-44C8-A604-994942F769D1}" dt="2025-05-14T20:21:46.781" v="30" actId="21"/>
          <ac:spMkLst>
            <pc:docMk/>
            <pc:sldMk cId="2018320125" sldId="297"/>
            <ac:spMk id="20" creationId="{0A0DDB25-8F0E-FEE1-D60A-2E3BE9B4F02D}"/>
          </ac:spMkLst>
        </pc:spChg>
        <pc:spChg chg="add del">
          <ac:chgData name="Riddhima Singh" userId="623cb9a2ed2c7a41" providerId="LiveId" clId="{038E03B6-3B85-44C8-A604-994942F769D1}" dt="2025-05-14T20:21:38.162" v="27" actId="26606"/>
          <ac:spMkLst>
            <pc:docMk/>
            <pc:sldMk cId="2018320125" sldId="297"/>
            <ac:spMk id="23" creationId="{362D44EE-C852-4460-B8B5-C4F2BC20510C}"/>
          </ac:spMkLst>
        </pc:spChg>
        <pc:spChg chg="add del">
          <ac:chgData name="Riddhima Singh" userId="623cb9a2ed2c7a41" providerId="LiveId" clId="{038E03B6-3B85-44C8-A604-994942F769D1}" dt="2025-05-14T20:21:38.162" v="27" actId="26606"/>
          <ac:spMkLst>
            <pc:docMk/>
            <pc:sldMk cId="2018320125" sldId="297"/>
            <ac:spMk id="25" creationId="{658970D8-8D1D-4B5C-894B-E871CC86543D}"/>
          </ac:spMkLst>
        </pc:spChg>
        <pc:spChg chg="add">
          <ac:chgData name="Riddhima Singh" userId="623cb9a2ed2c7a41" providerId="LiveId" clId="{038E03B6-3B85-44C8-A604-994942F769D1}" dt="2025-05-14T20:22:05.476" v="37" actId="26606"/>
          <ac:spMkLst>
            <pc:docMk/>
            <pc:sldMk cId="2018320125" sldId="297"/>
            <ac:spMk id="26" creationId="{32E62931-8EB4-42BB-BAAB-D8757BE66D8E}"/>
          </ac:spMkLst>
        </pc:spChg>
        <pc:spChg chg="add del">
          <ac:chgData name="Riddhima Singh" userId="623cb9a2ed2c7a41" providerId="LiveId" clId="{038E03B6-3B85-44C8-A604-994942F769D1}" dt="2025-05-14T20:21:38.162" v="27" actId="26606"/>
          <ac:spMkLst>
            <pc:docMk/>
            <pc:sldMk cId="2018320125" sldId="297"/>
            <ac:spMk id="27" creationId="{F227E5B6-9132-43CA-B503-37A18562ADF2}"/>
          </ac:spMkLst>
        </pc:spChg>
        <pc:spChg chg="add del">
          <ac:chgData name="Riddhima Singh" userId="623cb9a2ed2c7a41" providerId="LiveId" clId="{038E03B6-3B85-44C8-A604-994942F769D1}" dt="2025-05-14T20:21:38.162" v="27" actId="26606"/>
          <ac:spMkLst>
            <pc:docMk/>
            <pc:sldMk cId="2018320125" sldId="297"/>
            <ac:spMk id="29" creationId="{03C2051E-A88D-48E5-BACF-AAED17892722}"/>
          </ac:spMkLst>
        </pc:spChg>
        <pc:spChg chg="add del">
          <ac:chgData name="Riddhima Singh" userId="623cb9a2ed2c7a41" providerId="LiveId" clId="{038E03B6-3B85-44C8-A604-994942F769D1}" dt="2025-05-14T20:21:38.162" v="27" actId="26606"/>
          <ac:spMkLst>
            <pc:docMk/>
            <pc:sldMk cId="2018320125" sldId="297"/>
            <ac:spMk id="31" creationId="{7821A508-2985-4905-874A-527429BAABFA}"/>
          </ac:spMkLst>
        </pc:spChg>
        <pc:spChg chg="add del">
          <ac:chgData name="Riddhima Singh" userId="623cb9a2ed2c7a41" providerId="LiveId" clId="{038E03B6-3B85-44C8-A604-994942F769D1}" dt="2025-05-14T20:21:38.162" v="27" actId="26606"/>
          <ac:spMkLst>
            <pc:docMk/>
            <pc:sldMk cId="2018320125" sldId="297"/>
            <ac:spMk id="33" creationId="{D2929CB1-0E3C-4B2D-ADC5-0154FB33BA44}"/>
          </ac:spMkLst>
        </pc:spChg>
        <pc:spChg chg="add del">
          <ac:chgData name="Riddhima Singh" userId="623cb9a2ed2c7a41" providerId="LiveId" clId="{038E03B6-3B85-44C8-A604-994942F769D1}" dt="2025-05-14T20:21:38.162" v="27" actId="26606"/>
          <ac:spMkLst>
            <pc:docMk/>
            <pc:sldMk cId="2018320125" sldId="297"/>
            <ac:spMk id="35" creationId="{5F2F0C84-BE8C-4DC2-A6D3-30349A801D5C}"/>
          </ac:spMkLst>
        </pc:spChg>
        <pc:spChg chg="add del">
          <ac:chgData name="Riddhima Singh" userId="623cb9a2ed2c7a41" providerId="LiveId" clId="{038E03B6-3B85-44C8-A604-994942F769D1}" dt="2025-05-14T20:21:47.495" v="31" actId="26606"/>
          <ac:spMkLst>
            <pc:docMk/>
            <pc:sldMk cId="2018320125" sldId="297"/>
            <ac:spMk id="37" creationId="{27427488-068E-4B55-AC8D-CD070B8CD46D}"/>
          </ac:spMkLst>
        </pc:spChg>
        <pc:spChg chg="add del">
          <ac:chgData name="Riddhima Singh" userId="623cb9a2ed2c7a41" providerId="LiveId" clId="{038E03B6-3B85-44C8-A604-994942F769D1}" dt="2025-05-14T20:21:47.495" v="31" actId="26606"/>
          <ac:spMkLst>
            <pc:docMk/>
            <pc:sldMk cId="2018320125" sldId="297"/>
            <ac:spMk id="40" creationId="{7E13C525-8EE3-4288-848F-C9B2A174F22B}"/>
          </ac:spMkLst>
        </pc:spChg>
        <pc:spChg chg="add del">
          <ac:chgData name="Riddhima Singh" userId="623cb9a2ed2c7a41" providerId="LiveId" clId="{038E03B6-3B85-44C8-A604-994942F769D1}" dt="2025-05-14T20:21:47.495" v="31" actId="26606"/>
          <ac:spMkLst>
            <pc:docMk/>
            <pc:sldMk cId="2018320125" sldId="297"/>
            <ac:spMk id="41" creationId="{A20AF199-99C2-4569-9CAF-24514AE5E82A}"/>
          </ac:spMkLst>
        </pc:spChg>
        <pc:grpChg chg="add del">
          <ac:chgData name="Riddhima Singh" userId="623cb9a2ed2c7a41" providerId="LiveId" clId="{038E03B6-3B85-44C8-A604-994942F769D1}" dt="2025-05-14T20:21:47.495" v="31" actId="26606"/>
          <ac:grpSpMkLst>
            <pc:docMk/>
            <pc:sldMk cId="2018320125" sldId="297"/>
            <ac:grpSpMk id="38" creationId="{D77C2DC4-03FC-4BF3-9F66-E9A3066EE468}"/>
          </ac:grpSpMkLst>
        </pc:grpChg>
        <pc:picChg chg="add del mod">
          <ac:chgData name="Riddhima Singh" userId="623cb9a2ed2c7a41" providerId="LiveId" clId="{038E03B6-3B85-44C8-A604-994942F769D1}" dt="2025-05-14T20:20:20.112" v="13" actId="478"/>
          <ac:picMkLst>
            <pc:docMk/>
            <pc:sldMk cId="2018320125" sldId="297"/>
            <ac:picMk id="10" creationId="{AA4026C6-5D75-9C54-6B2F-17A4EF2729F6}"/>
          </ac:picMkLst>
        </pc:picChg>
        <pc:picChg chg="add del mod">
          <ac:chgData name="Riddhima Singh" userId="623cb9a2ed2c7a41" providerId="LiveId" clId="{038E03B6-3B85-44C8-A604-994942F769D1}" dt="2025-05-14T20:20:54.801" v="19" actId="478"/>
          <ac:picMkLst>
            <pc:docMk/>
            <pc:sldMk cId="2018320125" sldId="297"/>
            <ac:picMk id="14" creationId="{EBF7B8C0-D37B-C446-8EA1-C409C4D9A1EA}"/>
          </ac:picMkLst>
        </pc:picChg>
        <pc:picChg chg="add del mod">
          <ac:chgData name="Riddhima Singh" userId="623cb9a2ed2c7a41" providerId="LiveId" clId="{038E03B6-3B85-44C8-A604-994942F769D1}" dt="2025-05-14T20:21:47.892" v="33" actId="931"/>
          <ac:picMkLst>
            <pc:docMk/>
            <pc:sldMk cId="2018320125" sldId="297"/>
            <ac:picMk id="18" creationId="{82F88560-2F61-E10F-F1F5-E218376D3346}"/>
          </ac:picMkLst>
        </pc:picChg>
        <pc:picChg chg="add mod">
          <ac:chgData name="Riddhima Singh" userId="623cb9a2ed2c7a41" providerId="LiveId" clId="{038E03B6-3B85-44C8-A604-994942F769D1}" dt="2025-05-14T20:26:55.724" v="66" actId="1076"/>
          <ac:picMkLst>
            <pc:docMk/>
            <pc:sldMk cId="2018320125" sldId="297"/>
            <ac:picMk id="21" creationId="{82F88560-2F61-E10F-F1F5-E218376D3346}"/>
          </ac:picMkLst>
        </pc:picChg>
      </pc:sldChg>
    </pc:docChg>
  </pc:docChgLst>
  <pc:docChgLst>
    <pc:chgData name="RIDDHIMA SINGH" userId="8c4de18f-cd64-4eb0-9cc5-bae05cd37f0a" providerId="ADAL" clId="{85AE9A74-7537-454A-B070-5EA37AD7C268}"/>
    <pc:docChg chg="modSld">
      <pc:chgData name="RIDDHIMA SINGH" userId="8c4de18f-cd64-4eb0-9cc5-bae05cd37f0a" providerId="ADAL" clId="{85AE9A74-7537-454A-B070-5EA37AD7C268}" dt="2024-09-13T16:24:42.034" v="7" actId="20577"/>
      <pc:docMkLst>
        <pc:docMk/>
      </pc:docMkLst>
      <pc:sldChg chg="modSp mod">
        <pc:chgData name="RIDDHIMA SINGH" userId="8c4de18f-cd64-4eb0-9cc5-bae05cd37f0a" providerId="ADAL" clId="{85AE9A74-7537-454A-B070-5EA37AD7C268}" dt="2024-09-13T16:24:42.034" v="7" actId="20577"/>
        <pc:sldMkLst>
          <pc:docMk/>
          <pc:sldMk cId="0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ng.com/ck/a?!&amp;&amp;p=73342f13315f50c9JmltdHM9MTcyNDk3NjAwMCZpZ3VpZD0xNzExMTU4Mi1jZjRmLTZjYzItMmMxMS0wNjVhY2U0OTZkZmImaW5zaWQ9NTMxOA&amp;ptn=3&amp;ver=2&amp;hsh=3&amp;fclid=17111582-cf4f-6cc2-2c11-065ace496dfb&amp;psq=envolver&amp;u=a1aHR0cHM6Ly9lbnZvbGVyLmluLw&amp;ntb=1" TargetMode="External"/><Relationship Id="rId13" Type="http://schemas.openxmlformats.org/officeDocument/2006/relationships/hyperlink" Target="https://realty.economictimes.indiatimes.com/amp/news/infrastructure/delhi-dda-signs-mou-for-drone-surveys-to-combat-land-encroachments/112940022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bing.com/ck/a?!&amp;&amp;p=2f484085d8567aabJmltdHM9MTcyNDk3NjAwMCZpZ3VpZD0xNzExMTU4Mi1jZjRmLTZjYzItMmMxMS0wNjVhY2U0OTZkZmImaW5zaWQ9NTIzNQ&amp;ptn=3&amp;ver=2&amp;hsh=3&amp;fclid=17111582-cf4f-6cc2-2c11-065ace496dfb&amp;psq=Airpix&amp;u=a1aHR0cHM6Ly9haXJwaXguaW4v&amp;ntb=1" TargetMode="External"/><Relationship Id="rId12" Type="http://schemas.openxmlformats.org/officeDocument/2006/relationships/hyperlink" Target="https://www.orfonline.org/research/the-enduring-problem-of-illegal-constructions-in-indias-citi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cdonline.nic.in/portal" TargetMode="External"/><Relationship Id="rId11" Type="http://schemas.openxmlformats.org/officeDocument/2006/relationships/hyperlink" Target="https://www.atomaviation.com/land-surveying-mapping-by-drone/" TargetMode="External"/><Relationship Id="rId5" Type="http://schemas.openxmlformats.org/officeDocument/2006/relationships/hyperlink" Target="https://www.6wresearch.com/" TargetMode="External"/><Relationship Id="rId10" Type="http://schemas.openxmlformats.org/officeDocument/2006/relationships/hyperlink" Target="https://timesofindia.indiatimes.com/city/delhi/drone-survey-and-3-way-pact-to-curb-illegal-construction-in-new-delhi/amp_articleshow/112935858.cms" TargetMode="External"/><Relationship Id="rId4" Type="http://schemas.openxmlformats.org/officeDocument/2006/relationships/hyperlink" Target="https://en.wikipedia.org/wiki/Unmanned_aerial_vehicle" TargetMode="External"/><Relationship Id="rId9" Type="http://schemas.openxmlformats.org/officeDocument/2006/relationships/hyperlink" Target="https://www.data.gov.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3999" y="867340"/>
            <a:ext cx="8279912" cy="659076"/>
          </a:xfrm>
        </p:spPr>
        <p:txBody>
          <a:bodyPr/>
          <a:lstStyle/>
          <a:p>
            <a:r>
              <a:rPr lang="en-IN" b="1">
                <a:solidFill>
                  <a:schemeClr val="tx1"/>
                </a:solidFill>
                <a:latin typeface="Amasis MT Pro" panose="02040504050005020304" pitchFamily="18" charset="0"/>
              </a:rPr>
              <a:t>TITLE PAGE</a:t>
            </a:r>
            <a:endParaRPr lang="en-US" b="1">
              <a:solidFill>
                <a:schemeClr val="tx1"/>
              </a:solidFill>
              <a:latin typeface="Amasis MT Pro" panose="020405040500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5170" y="16859"/>
            <a:ext cx="10363200" cy="850481"/>
          </a:xfrm>
        </p:spPr>
        <p:txBody>
          <a:bodyPr/>
          <a:lstStyle/>
          <a:p>
            <a:r>
              <a:rPr lang="en-US" sz="4000" b="1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142" y="2038182"/>
            <a:ext cx="7169400" cy="3886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masis MT Pro" panose="02040504050005020304" pitchFamily="18" charset="0"/>
                <a:cs typeface="Arial" panose="020B0604020202020204" pitchFamily="34" charset="0"/>
              </a:rPr>
              <a:t>Problem Statement ID – </a:t>
            </a:r>
            <a:r>
              <a:rPr lang="en-IN" b="0" i="0" dirty="0">
                <a:solidFill>
                  <a:srgbClr val="212529"/>
                </a:solidFill>
                <a:effectLst/>
                <a:latin typeface="Amasis MT Pro" panose="02040504050005020304" pitchFamily="18" charset="0"/>
              </a:rPr>
              <a:t>SIH1618</a:t>
            </a:r>
            <a:endParaRPr lang="en-US" b="1" dirty="0">
              <a:latin typeface="Amasis MT Pro" panose="02040504050005020304" pitchFamily="18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masis MT Pro" panose="02040504050005020304" pitchFamily="18" charset="0"/>
                <a:cs typeface="Arial" panose="020B0604020202020204" pitchFamily="34" charset="0"/>
              </a:rPr>
              <a:t>Problem Statement Title- </a:t>
            </a:r>
            <a:r>
              <a:rPr lang="en-US" b="0" i="0" u="none" strike="noStrike" dirty="0">
                <a:effectLst/>
                <a:latin typeface="Amasis MT Pro" panose="02040504050005020304" pitchFamily="18" charset="0"/>
              </a:rPr>
              <a:t>ONLINE MONITORING OF 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masis MT Pro" panose="02040504050005020304" pitchFamily="18" charset="0"/>
              </a:rPr>
              <a:t>      </a:t>
            </a:r>
            <a:r>
              <a:rPr lang="en-US" b="0" i="0" u="none" strike="noStrike" dirty="0">
                <a:effectLst/>
                <a:latin typeface="Amasis MT Pro" panose="02040504050005020304" pitchFamily="18" charset="0"/>
              </a:rPr>
              <a:t>UNAUTHORIZED CONSTRUCTION ACROSS THE CITY</a:t>
            </a:r>
            <a:endParaRPr lang="en-US" b="1" dirty="0">
              <a:latin typeface="Amasis MT Pro" panose="02040504050005020304" pitchFamily="18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masis MT Pro" panose="02040504050005020304" pitchFamily="18" charset="0"/>
                <a:cs typeface="Arial" panose="020B0604020202020204" pitchFamily="34" charset="0"/>
              </a:rPr>
              <a:t>Theme- </a:t>
            </a:r>
            <a:r>
              <a:rPr lang="en-US" dirty="0">
                <a:latin typeface="Amasis MT Pro" panose="02040504050005020304" pitchFamily="18" charset="0"/>
                <a:cs typeface="Arial" panose="020B0604020202020204" pitchFamily="34" charset="0"/>
              </a:rPr>
              <a:t>ROBOTICS AND DRONE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masis MT Pro" panose="02040504050005020304" pitchFamily="18" charset="0"/>
                <a:cs typeface="Arial" panose="020B0604020202020204" pitchFamily="34" charset="0"/>
              </a:rPr>
              <a:t>PS Category- </a:t>
            </a:r>
            <a:r>
              <a:rPr lang="en-US" dirty="0">
                <a:latin typeface="Amasis MT Pro" panose="02040504050005020304" pitchFamily="18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masis MT Pro" panose="02040504050005020304" pitchFamily="18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masis MT Pro" panose="02040504050005020304" pitchFamily="18" charset="0"/>
                <a:cs typeface="Arial" panose="020B0604020202020204" pitchFamily="34" charset="0"/>
              </a:rPr>
              <a:t>Team Name (Registered on portal) – </a:t>
            </a:r>
            <a:r>
              <a:rPr lang="en-US" dirty="0">
                <a:latin typeface="Amasis MT Pro" panose="02040504050005020304" pitchFamily="18" charset="0"/>
                <a:cs typeface="Arial" panose="020B0604020202020204" pitchFamily="34" charset="0"/>
              </a:rPr>
              <a:t>DATA_CYBERNETIC GEN</a:t>
            </a:r>
            <a:endParaRPr lang="en-IN" dirty="0">
              <a:latin typeface="Amasis MT Pro" panose="02040504050005020304" pitchFamily="18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2113935" y="21113"/>
            <a:ext cx="7423354" cy="1143000"/>
          </a:xfrm>
        </p:spPr>
        <p:txBody>
          <a:bodyPr/>
          <a:lstStyle/>
          <a:p>
            <a:pPr eaLnBrk="1" hangingPunct="1"/>
            <a:br>
              <a:rPr lang="en-US" sz="2800" b="1" dirty="0">
                <a:latin typeface="Amasis MT Pro" panose="020405040500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2800" b="1" dirty="0">
                <a:latin typeface="Amasis MT Pro" panose="020405040500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82998" y="252246"/>
            <a:ext cx="193093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Cybernetics Gen</a:t>
            </a:r>
            <a:endParaRPr lang="en-IN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C172D6-D2F2-24CA-BAAE-DA8276592995}"/>
              </a:ext>
            </a:extLst>
          </p:cNvPr>
          <p:cNvSpPr txBox="1"/>
          <p:nvPr/>
        </p:nvSpPr>
        <p:spPr>
          <a:xfrm>
            <a:off x="182998" y="1293891"/>
            <a:ext cx="6415452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masis MT Pro" panose="02040504050005020304" pitchFamily="18" charset="0"/>
              </a:rPr>
              <a:t>Idea / Solution:</a:t>
            </a:r>
          </a:p>
          <a:p>
            <a:endParaRPr lang="en-US" dirty="0">
              <a:solidFill>
                <a:schemeClr val="tx2"/>
              </a:solidFill>
              <a:latin typeface="Amasis MT Pro" panose="02040504050005020304" pitchFamily="18" charset="0"/>
              <a:cs typeface="Arial" pitchFamily="34" charset="0"/>
            </a:endParaRPr>
          </a:p>
          <a:p>
            <a:r>
              <a:rPr lang="en-US" dirty="0">
                <a:latin typeface="Amasis MT Pro" panose="02040504050005020304" pitchFamily="18" charset="0"/>
              </a:rPr>
              <a:t>Implementation of </a:t>
            </a:r>
            <a:r>
              <a:rPr lang="en-US" b="1" dirty="0">
                <a:latin typeface="Amasis MT Pro" panose="02040504050005020304" pitchFamily="18" charset="0"/>
              </a:rPr>
              <a:t>Real-Time Image Processing &amp; Monitoring using Drone Technology </a:t>
            </a:r>
            <a:r>
              <a:rPr lang="en-US" dirty="0">
                <a:latin typeface="Amasis MT Pro" panose="02040504050005020304" pitchFamily="18" charset="0"/>
              </a:rPr>
              <a:t>for online monitoring of unauthorized construction across the city</a:t>
            </a:r>
          </a:p>
          <a:p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masis MT Pro" panose="02040504050005020304" pitchFamily="18" charset="0"/>
              </a:rPr>
              <a:t>Drone &amp; GIS Surveys: </a:t>
            </a:r>
            <a:r>
              <a:rPr lang="en-US" dirty="0">
                <a:latin typeface="Amasis MT Pro" panose="02040504050005020304" pitchFamily="18" charset="0"/>
              </a:rPr>
              <a:t>Use drones with GPS and GIS for real-time monitoring and mapping of unauthorized construction.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masis MT Pro" panose="02040504050005020304" pitchFamily="18" charset="0"/>
              </a:rPr>
              <a:t>AI Detection: </a:t>
            </a:r>
            <a:r>
              <a:rPr lang="en-US" dirty="0">
                <a:latin typeface="Amasis MT Pro" panose="02040504050005020304" pitchFamily="18" charset="0"/>
              </a:rPr>
              <a:t>AI analyzes images and alerts authorities about illegal structures.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masis MT Pro" panose="02040504050005020304" pitchFamily="18" charset="0"/>
              </a:rPr>
              <a:t>Satellite Integration: </a:t>
            </a:r>
            <a:r>
              <a:rPr lang="en-US" dirty="0">
                <a:latin typeface="Amasis MT Pro" panose="02040504050005020304" pitchFamily="18" charset="0"/>
              </a:rPr>
              <a:t>Combine satellite and drone data for wider, frequent updates.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masis MT Pro" panose="02040504050005020304" pitchFamily="18" charset="0"/>
              </a:rPr>
              <a:t>Real-Time Alerts: </a:t>
            </a:r>
            <a:r>
              <a:rPr lang="en-US" dirty="0">
                <a:latin typeface="Amasis MT Pro" panose="02040504050005020304" pitchFamily="18" charset="0"/>
              </a:rPr>
              <a:t>Stream data live and trigger automated alerts for quick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masis MT Pro" panose="02040504050005020304" pitchFamily="18" charset="0"/>
              </a:rPr>
              <a:t>Cloud &amp; City Integration: </a:t>
            </a:r>
            <a:r>
              <a:rPr lang="en-US" dirty="0">
                <a:latin typeface="Amasis MT Pro" panose="02040504050005020304" pitchFamily="18" charset="0"/>
              </a:rPr>
              <a:t>Store data in the cloud and sync with city systems for permit verification.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CD2BE-FE1A-4F56-8777-A01948A4EE0A}"/>
              </a:ext>
            </a:extLst>
          </p:cNvPr>
          <p:cNvSpPr txBox="1"/>
          <p:nvPr/>
        </p:nvSpPr>
        <p:spPr>
          <a:xfrm>
            <a:off x="6865072" y="1293891"/>
            <a:ext cx="518541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masis MT Pro" panose="02040504050005020304" pitchFamily="18" charset="0"/>
              </a:rPr>
              <a:t>Problem Resolution: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Amasis MT Pro" panose="02040504050005020304" pitchFamily="18" charset="0"/>
            </a:endParaRPr>
          </a:p>
          <a:p>
            <a:r>
              <a:rPr lang="en-US" dirty="0">
                <a:latin typeface="Amasis MT Pro" panose="02040504050005020304" pitchFamily="18" charset="0"/>
              </a:rPr>
              <a:t>• Utilize drone-based surveys to monitor construction activities.</a:t>
            </a:r>
          </a:p>
          <a:p>
            <a:r>
              <a:rPr lang="en-US" dirty="0">
                <a:latin typeface="Amasis MT Pro" panose="02040504050005020304" pitchFamily="18" charset="0"/>
              </a:rPr>
              <a:t>• Benefits include real-time detection, cost-effectiveness, and coverage of large areas.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7CAF5-89BF-C574-50C5-5CADA7F52698}"/>
              </a:ext>
            </a:extLst>
          </p:cNvPr>
          <p:cNvSpPr txBox="1"/>
          <p:nvPr/>
        </p:nvSpPr>
        <p:spPr>
          <a:xfrm>
            <a:off x="6869278" y="3232883"/>
            <a:ext cx="518120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masis MT Pro" panose="02040504050005020304" pitchFamily="18" charset="0"/>
              </a:rPr>
              <a:t>Unique Value Prepositions (UVP):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Real-time drone imagery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AI-powered object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Integration with existing MCD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Collaboration with DDA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Web app compatibility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Accessibility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Authenticated Interoperability</a:t>
            </a:r>
            <a:endParaRPr lang="en-IN" dirty="0">
              <a:latin typeface="Amasis MT Pro" panose="020405040500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Amasis MT Pro" panose="020405040500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30888CE2-5F32-DDD2-ED97-FA331A519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98" y="1342061"/>
            <a:ext cx="7328847" cy="480181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hangingPunct="0"/>
            <a:r>
              <a:rPr lang="en-US" altLang="en-US" sz="1470" b="1" dirty="0">
                <a:solidFill>
                  <a:srgbClr val="0070C0"/>
                </a:solidFill>
                <a:latin typeface="Amasis MT Pro" panose="02040504050005020304" pitchFamily="18" charset="0"/>
              </a:rPr>
              <a:t>1. Algorithm Development:</a:t>
            </a:r>
          </a:p>
          <a:p>
            <a:pPr lvl="1" defTabSz="914400" eaLnBrk="0" hangingPunct="0"/>
            <a:r>
              <a:rPr lang="en-US" altLang="en-US" sz="1470" dirty="0">
                <a:latin typeface="Amasis MT Pro" panose="02040504050005020304" pitchFamily="18" charset="0"/>
              </a:rPr>
              <a:t>   - Tools: Python, MATLAB</a:t>
            </a:r>
          </a:p>
          <a:p>
            <a:pPr lvl="1" defTabSz="914400" eaLnBrk="0" hangingPunct="0"/>
            <a:r>
              <a:rPr lang="en-US" altLang="en-US" sz="1470" dirty="0">
                <a:latin typeface="Amasis MT Pro" panose="02040504050005020304" pitchFamily="18" charset="0"/>
              </a:rPr>
              <a:t>   - Libraries: NumPy, SciPy, Scikit-learn</a:t>
            </a:r>
          </a:p>
          <a:p>
            <a:pPr lvl="1" defTabSz="914400" eaLnBrk="0" hangingPunct="0"/>
            <a:r>
              <a:rPr lang="en-US" altLang="en-US" sz="1470" dirty="0">
                <a:latin typeface="Amasis MT Pro" panose="02040504050005020304" pitchFamily="18" charset="0"/>
              </a:rPr>
              <a:t>   - Frameworks: TensorFlow, </a:t>
            </a:r>
            <a:r>
              <a:rPr lang="en-US" altLang="en-US" sz="1470" dirty="0" err="1">
                <a:latin typeface="Amasis MT Pro" panose="02040504050005020304" pitchFamily="18" charset="0"/>
              </a:rPr>
              <a:t>PyTorch</a:t>
            </a:r>
            <a:r>
              <a:rPr lang="en-US" altLang="en-US" sz="1470" dirty="0">
                <a:latin typeface="Amasis MT Pro" panose="02040504050005020304" pitchFamily="18" charset="0"/>
              </a:rPr>
              <a:t> (for AI models)</a:t>
            </a:r>
          </a:p>
          <a:p>
            <a:pPr marL="742950" lvl="1" indent="-285750" defTabSz="914400" eaLnBrk="0" hangingPunct="0">
              <a:buFont typeface="Wingdings" panose="05000000000000000000" pitchFamily="2" charset="2"/>
              <a:buChar char="v"/>
            </a:pPr>
            <a:endParaRPr lang="en-US" altLang="en-US" sz="1470" dirty="0">
              <a:latin typeface="Amasis MT Pro" panose="02040504050005020304" pitchFamily="18" charset="0"/>
            </a:endParaRPr>
          </a:p>
          <a:p>
            <a:pPr lvl="1" defTabSz="914400" eaLnBrk="0" hangingPunct="0"/>
            <a:r>
              <a:rPr lang="en-US" altLang="en-US" sz="1470" b="1" dirty="0">
                <a:solidFill>
                  <a:srgbClr val="0070C0"/>
                </a:solidFill>
                <a:latin typeface="Amasis MT Pro" panose="02040504050005020304" pitchFamily="18" charset="0"/>
              </a:rPr>
              <a:t>2. Web App Development:</a:t>
            </a:r>
          </a:p>
          <a:p>
            <a:pPr lvl="1" defTabSz="914400" eaLnBrk="0" hangingPunct="0"/>
            <a:r>
              <a:rPr lang="en-US" altLang="en-US" sz="1470" dirty="0">
                <a:latin typeface="Amasis MT Pro" panose="02040504050005020304" pitchFamily="18" charset="0"/>
              </a:rPr>
              <a:t>   - Frontend: React, Angular, or Vue.js</a:t>
            </a:r>
          </a:p>
          <a:p>
            <a:pPr lvl="1" defTabSz="914400" eaLnBrk="0" hangingPunct="0"/>
            <a:r>
              <a:rPr lang="en-US" altLang="en-US" sz="1470" dirty="0">
                <a:latin typeface="Amasis MT Pro" panose="02040504050005020304" pitchFamily="18" charset="0"/>
              </a:rPr>
              <a:t>   - Backend: Node.js, Django, or Flask</a:t>
            </a:r>
          </a:p>
          <a:p>
            <a:pPr lvl="1" defTabSz="914400" eaLnBrk="0" hangingPunct="0"/>
            <a:r>
              <a:rPr lang="en-US" altLang="en-US" sz="1470" dirty="0">
                <a:latin typeface="Amasis MT Pro" panose="02040504050005020304" pitchFamily="18" charset="0"/>
              </a:rPr>
              <a:t>   - Frameworks: Bootstrap or Material-UI for UI components</a:t>
            </a:r>
          </a:p>
          <a:p>
            <a:pPr lvl="1" defTabSz="914400" eaLnBrk="0" hangingPunct="0"/>
            <a:r>
              <a:rPr lang="en-US" altLang="en-US" sz="1470" dirty="0">
                <a:latin typeface="Amasis MT Pro" panose="02040504050005020304" pitchFamily="18" charset="0"/>
              </a:rPr>
              <a:t>   - Deployment: Docker, Kubernetes for containerization and orchestration</a:t>
            </a:r>
          </a:p>
          <a:p>
            <a:pPr lvl="1" defTabSz="914400" eaLnBrk="0" hangingPunct="0"/>
            <a:endParaRPr lang="en-US" altLang="en-US" sz="1470" dirty="0">
              <a:latin typeface="Amasis MT Pro" panose="02040504050005020304" pitchFamily="18" charset="0"/>
            </a:endParaRPr>
          </a:p>
          <a:p>
            <a:pPr lvl="1" defTabSz="914400" eaLnBrk="0" hangingPunct="0"/>
            <a:r>
              <a:rPr lang="en-US" altLang="en-US" sz="1470" b="1" dirty="0">
                <a:solidFill>
                  <a:srgbClr val="0070C0"/>
                </a:solidFill>
                <a:latin typeface="Amasis MT Pro" panose="02040504050005020304" pitchFamily="18" charset="0"/>
              </a:rPr>
              <a:t>3. AI Model Used:</a:t>
            </a:r>
          </a:p>
          <a:p>
            <a:pPr lvl="1" defTabSz="914400" eaLnBrk="0" hangingPunct="0"/>
            <a:r>
              <a:rPr lang="en-US" altLang="en-US" sz="1470" dirty="0">
                <a:latin typeface="Amasis MT Pro" panose="02040504050005020304" pitchFamily="18" charset="0"/>
              </a:rPr>
              <a:t>   - Model Type: Convolutional Neural Networks (CNNs) for image analysis</a:t>
            </a:r>
          </a:p>
          <a:p>
            <a:pPr lvl="1" defTabSz="914400" eaLnBrk="0" hangingPunct="0"/>
            <a:r>
              <a:rPr lang="en-US" altLang="en-US" sz="1470" dirty="0">
                <a:latin typeface="Amasis MT Pro" panose="02040504050005020304" pitchFamily="18" charset="0"/>
              </a:rPr>
              <a:t>   - Libraries/Frameworks: TensorFlow, </a:t>
            </a:r>
            <a:r>
              <a:rPr lang="en-US" altLang="en-US" sz="1470" dirty="0" err="1">
                <a:latin typeface="Amasis MT Pro" panose="02040504050005020304" pitchFamily="18" charset="0"/>
              </a:rPr>
              <a:t>PyTorch</a:t>
            </a:r>
            <a:r>
              <a:rPr lang="en-US" altLang="en-US" sz="1470" dirty="0">
                <a:latin typeface="Amasis MT Pro" panose="02040504050005020304" pitchFamily="18" charset="0"/>
              </a:rPr>
              <a:t>, OpenCV for computer vision tasks</a:t>
            </a:r>
          </a:p>
          <a:p>
            <a:pPr lvl="1" defTabSz="914400" eaLnBrk="0" hangingPunct="0"/>
            <a:r>
              <a:rPr lang="en-US" altLang="en-US" sz="1470" dirty="0">
                <a:latin typeface="Amasis MT Pro" panose="02040504050005020304" pitchFamily="18" charset="0"/>
              </a:rPr>
              <a:t>   - Pre-trained Models: YOLO (You Only Look Once) or Faster R-CNN for object detection</a:t>
            </a:r>
          </a:p>
          <a:p>
            <a:pPr lvl="1" defTabSz="914400" eaLnBrk="0" hangingPunct="0"/>
            <a:endParaRPr lang="en-US" altLang="en-US" sz="1470" dirty="0">
              <a:latin typeface="Amasis MT Pro" panose="02040504050005020304" pitchFamily="18" charset="0"/>
            </a:endParaRPr>
          </a:p>
          <a:p>
            <a:pPr lvl="1" defTabSz="914400" eaLnBrk="0" hangingPunct="0"/>
            <a:r>
              <a:rPr lang="en-US" altLang="en-US" sz="1470" b="1" dirty="0">
                <a:solidFill>
                  <a:srgbClr val="0070C0"/>
                </a:solidFill>
                <a:latin typeface="Amasis MT Pro" panose="02040504050005020304" pitchFamily="18" charset="0"/>
              </a:rPr>
              <a:t>4. Database Services:</a:t>
            </a:r>
          </a:p>
          <a:p>
            <a:pPr lvl="1" defTabSz="914400" eaLnBrk="0" hangingPunct="0"/>
            <a:r>
              <a:rPr lang="en-US" altLang="en-US" sz="1470" dirty="0">
                <a:latin typeface="Amasis MT Pro" panose="02040504050005020304" pitchFamily="18" charset="0"/>
              </a:rPr>
              <a:t>   - Relational Databases: PostgreSQL or MySQL</a:t>
            </a:r>
          </a:p>
          <a:p>
            <a:pPr lvl="1" defTabSz="914400" eaLnBrk="0" hangingPunct="0"/>
            <a:r>
              <a:rPr lang="en-US" altLang="en-US" sz="1470" dirty="0">
                <a:latin typeface="Amasis MT Pro" panose="02040504050005020304" pitchFamily="18" charset="0"/>
              </a:rPr>
              <a:t>   - NoSQL Databases: MongoDB or Firebase for flexible data storage</a:t>
            </a:r>
          </a:p>
          <a:p>
            <a:pPr lvl="1" defTabSz="914400" eaLnBrk="0" hangingPunct="0"/>
            <a:r>
              <a:rPr lang="en-US" altLang="en-US" sz="1470" dirty="0">
                <a:latin typeface="Amasis MT Pro" panose="02040504050005020304" pitchFamily="18" charset="0"/>
              </a:rPr>
              <a:t>   - Cloud Services: AWS, RDS or Azure SQL Database for managed database services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BB47C1-2779-01B8-7FCC-9EDF72910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169" y="1342060"/>
            <a:ext cx="4292833" cy="4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 descr="Your startup LOGO">
            <a:extLst>
              <a:ext uri="{FF2B5EF4-FFF2-40B4-BE49-F238E27FC236}">
                <a16:creationId xmlns:a16="http://schemas.microsoft.com/office/drawing/2014/main" id="{F7E34F43-5E4A-2E20-0013-070FB2AB13E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82998" y="252246"/>
            <a:ext cx="193093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Cybernetics Gen</a:t>
            </a:r>
            <a:endParaRPr lang="en-IN"/>
          </a:p>
        </p:txBody>
      </p:sp>
      <p:pic>
        <p:nvPicPr>
          <p:cNvPr id="3" name="Picture 2" descr="A computer screen shot of a building and a mountain&#10;&#10;Description automatically generated with medium confidence">
            <a:extLst>
              <a:ext uri="{FF2B5EF4-FFF2-40B4-BE49-F238E27FC236}">
                <a16:creationId xmlns:a16="http://schemas.microsoft.com/office/drawing/2014/main" id="{DBCBE765-30F2-4884-5EF1-B0967DAD7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796" y="1059580"/>
            <a:ext cx="2029072" cy="2029072"/>
          </a:xfrm>
          <a:prstGeom prst="rect">
            <a:avLst/>
          </a:prstGeom>
        </p:spPr>
      </p:pic>
      <p:pic>
        <p:nvPicPr>
          <p:cNvPr id="21" name="Picture 20" descr="A blue gear with yellow dots&#10;&#10;Description automatically generated">
            <a:extLst>
              <a:ext uri="{FF2B5EF4-FFF2-40B4-BE49-F238E27FC236}">
                <a16:creationId xmlns:a16="http://schemas.microsoft.com/office/drawing/2014/main" id="{6E14CCCC-5824-1DFA-28A3-E2A7C9C93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0562" y="2866696"/>
            <a:ext cx="560317" cy="560317"/>
          </a:xfrm>
          <a:prstGeom prst="rect">
            <a:avLst/>
          </a:prstGeom>
        </p:spPr>
      </p:pic>
      <p:pic>
        <p:nvPicPr>
          <p:cNvPr id="23" name="Picture 22" descr="A close-up of a logo&#10;&#10;Description automatically generated">
            <a:extLst>
              <a:ext uri="{FF2B5EF4-FFF2-40B4-BE49-F238E27FC236}">
                <a16:creationId xmlns:a16="http://schemas.microsoft.com/office/drawing/2014/main" id="{80CD8A7C-82E4-CE93-FD70-26CD5A53365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15356" r="26584"/>
          <a:stretch/>
        </p:blipFill>
        <p:spPr>
          <a:xfrm>
            <a:off x="9118958" y="4993364"/>
            <a:ext cx="955370" cy="476266"/>
          </a:xfrm>
          <a:prstGeom prst="rect">
            <a:avLst/>
          </a:prstGeom>
        </p:spPr>
      </p:pic>
      <p:pic>
        <p:nvPicPr>
          <p:cNvPr id="25" name="Picture 24" descr="A logo with a blue and green design&#10;&#10;Description automatically generated">
            <a:extLst>
              <a:ext uri="{FF2B5EF4-FFF2-40B4-BE49-F238E27FC236}">
                <a16:creationId xmlns:a16="http://schemas.microsoft.com/office/drawing/2014/main" id="{FF7A0AF8-B152-0F29-61BA-4C1E622E699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4614" b="21339"/>
          <a:stretch/>
        </p:blipFill>
        <p:spPr>
          <a:xfrm>
            <a:off x="9309227" y="1908446"/>
            <a:ext cx="765101" cy="395546"/>
          </a:xfrm>
          <a:prstGeom prst="rect">
            <a:avLst/>
          </a:prstGeom>
        </p:spPr>
      </p:pic>
      <p:pic>
        <p:nvPicPr>
          <p:cNvPr id="31" name="Picture 30" descr="A white bell in a blue circle&#10;&#10;Description automatically generated">
            <a:extLst>
              <a:ext uri="{FF2B5EF4-FFF2-40B4-BE49-F238E27FC236}">
                <a16:creationId xmlns:a16="http://schemas.microsoft.com/office/drawing/2014/main" id="{7C0B647F-1AD2-E036-3767-3565683DB9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1255" y="5393824"/>
            <a:ext cx="258615" cy="305967"/>
          </a:xfrm>
          <a:prstGeom prst="rect">
            <a:avLst/>
          </a:prstGeom>
        </p:spPr>
      </p:pic>
      <p:pic>
        <p:nvPicPr>
          <p:cNvPr id="4" name="Graphic 3" descr="Television with solid fill">
            <a:extLst>
              <a:ext uri="{FF2B5EF4-FFF2-40B4-BE49-F238E27FC236}">
                <a16:creationId xmlns:a16="http://schemas.microsoft.com/office/drawing/2014/main" id="{9C461BF5-180B-7574-5B3E-1524CAE5CB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61406" y="2792832"/>
            <a:ext cx="634181" cy="6341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222090" y="80580"/>
            <a:ext cx="7581821" cy="11430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Amasis MT Pro" panose="020405040500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B9D7E80-8E82-9818-EB34-FF3E443AD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360" y="1353724"/>
            <a:ext cx="6158811" cy="28992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570" b="1" i="0" u="sng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masis MT Pro" panose="02040504050005020304" pitchFamily="18" charset="0"/>
              </a:rPr>
              <a:t>Potential Risks for Online Monitoring in Delhi</a:t>
            </a:r>
          </a:p>
          <a:p>
            <a:pPr lvl="1" defTabSz="914400" eaLnBrk="0" hangingPunct="0"/>
            <a:endParaRPr kumimoji="0" lang="en-US" altLang="en-US" sz="1570" b="1" i="0" u="sng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570" b="1" dirty="0">
                <a:latin typeface="Amasis MT Pro" panose="02040504050005020304" pitchFamily="18" charset="0"/>
              </a:rPr>
              <a:t>Data Quality and Accuracy: </a:t>
            </a:r>
            <a:r>
              <a:rPr lang="en-US" altLang="en-US" sz="1570" dirty="0">
                <a:latin typeface="Amasis MT Pro" panose="02040504050005020304" pitchFamily="18" charset="0"/>
              </a:rPr>
              <a:t>Cloud cover, image resolution, internet connectivity, and power outages can affect data quality.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570" b="1" dirty="0">
                <a:latin typeface="Amasis MT Pro" panose="02040504050005020304" pitchFamily="18" charset="0"/>
              </a:rPr>
              <a:t>Social and Political Factors: </a:t>
            </a:r>
            <a:r>
              <a:rPr lang="en-US" altLang="en-US" sz="1570" dirty="0">
                <a:latin typeface="Amasis MT Pro" panose="02040504050005020304" pitchFamily="18" charset="0"/>
              </a:rPr>
              <a:t>Resistance from land grabbers and political interference can hinder implementation.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570" b="1" dirty="0">
                <a:latin typeface="Amasis MT Pro" panose="02040504050005020304" pitchFamily="18" charset="0"/>
              </a:rPr>
              <a:t>Ethical and Privacy Concerns: </a:t>
            </a:r>
            <a:r>
              <a:rPr lang="en-US" altLang="en-US" sz="1570" dirty="0">
                <a:latin typeface="Amasis MT Pro" panose="02040504050005020304" pitchFamily="18" charset="0"/>
              </a:rPr>
              <a:t>Mass surveillance and data security risks.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570" b="1" dirty="0">
                <a:latin typeface="Amasis MT Pro" panose="02040504050005020304" pitchFamily="18" charset="0"/>
              </a:rPr>
              <a:t>Resource Constraints:</a:t>
            </a:r>
            <a:r>
              <a:rPr lang="en-US" altLang="en-US" sz="1570" dirty="0">
                <a:latin typeface="Amasis MT Pro" panose="02040504050005020304" pitchFamily="18" charset="0"/>
              </a:rPr>
              <a:t> Budget limitations and human resource shortages.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570" b="1" dirty="0">
                <a:latin typeface="Amasis MT Pro" panose="02040504050005020304" pitchFamily="18" charset="0"/>
              </a:rPr>
              <a:t>Complex Urban Landscape: </a:t>
            </a:r>
            <a:r>
              <a:rPr lang="en-US" altLang="en-US" sz="1570" dirty="0">
                <a:latin typeface="Amasis MT Pro" panose="02040504050005020304" pitchFamily="18" charset="0"/>
              </a:rPr>
              <a:t>Dense urban fabric and rapid urbanization.</a:t>
            </a: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EB4EBB3A-440A-DBC4-9E31-27B14B313D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82998" y="252246"/>
            <a:ext cx="193093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Cybernetics Gen</a:t>
            </a:r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64F38C-FB99-A9AA-A643-2DE25F865C92}"/>
              </a:ext>
            </a:extLst>
          </p:cNvPr>
          <p:cNvSpPr txBox="1"/>
          <p:nvPr/>
        </p:nvSpPr>
        <p:spPr>
          <a:xfrm>
            <a:off x="182998" y="1279858"/>
            <a:ext cx="5509882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defTabSz="914400" eaLnBrk="0" hangingPunct="0">
              <a:buFont typeface="Wingdings" panose="05000000000000000000" pitchFamily="2" charset="2"/>
              <a:buChar char="v"/>
            </a:pPr>
            <a:r>
              <a:rPr lang="en-IN" sz="1550" b="1" u="sng" dirty="0">
                <a:solidFill>
                  <a:schemeClr val="accent1">
                    <a:lumMod val="50000"/>
                  </a:schemeClr>
                </a:solidFill>
                <a:latin typeface="Amasis MT Pro" panose="02040504050005020304" pitchFamily="18" charset="0"/>
                <a:ea typeface="+mn-ea"/>
              </a:rPr>
              <a:t>Feasibility Analysis:</a:t>
            </a:r>
          </a:p>
          <a:p>
            <a:endParaRPr lang="en-IN" sz="15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50" b="1" dirty="0">
                <a:latin typeface="Amasis MT Pro" panose="02040504050005020304" pitchFamily="18" charset="0"/>
              </a:rPr>
              <a:t>Technical: </a:t>
            </a:r>
            <a:r>
              <a:rPr lang="en-IN" sz="1550" dirty="0">
                <a:latin typeface="Amasis MT Pro" panose="02040504050005020304" pitchFamily="18" charset="0"/>
              </a:rPr>
              <a:t>Drones can provide real-time data, but require high-end cameras and stable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50" b="1" dirty="0">
                <a:latin typeface="Amasis MT Pro" panose="02040504050005020304" pitchFamily="18" charset="0"/>
              </a:rPr>
              <a:t>Operational: </a:t>
            </a:r>
            <a:r>
              <a:rPr lang="en-IN" sz="1550" dirty="0">
                <a:latin typeface="Amasis MT Pro" panose="02040504050005020304" pitchFamily="18" charset="0"/>
              </a:rPr>
              <a:t>Quick area coverage is feasible but needs trained operators and clear regulations.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50" b="1" dirty="0">
                <a:latin typeface="Amasis MT Pro" panose="02040504050005020304" pitchFamily="18" charset="0"/>
              </a:rPr>
              <a:t>Economic: </a:t>
            </a:r>
            <a:r>
              <a:rPr lang="en-IN" sz="1550" dirty="0">
                <a:latin typeface="Amasis MT Pro" panose="02040504050005020304" pitchFamily="18" charset="0"/>
              </a:rPr>
              <a:t>High initial cost, but long-term savings from reduced inspection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50" b="1" dirty="0">
                <a:latin typeface="Amasis MT Pro" panose="02040504050005020304" pitchFamily="18" charset="0"/>
              </a:rPr>
              <a:t>Legal: </a:t>
            </a:r>
            <a:r>
              <a:rPr lang="en-IN" sz="1550" dirty="0">
                <a:latin typeface="Amasis MT Pro" panose="02040504050005020304" pitchFamily="18" charset="0"/>
              </a:rPr>
              <a:t>Compliance with airspace and privacy laws is critical.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50" b="1" dirty="0">
                <a:latin typeface="Amasis MT Pro" panose="02040504050005020304" pitchFamily="18" charset="0"/>
              </a:rPr>
              <a:t>Social: </a:t>
            </a:r>
            <a:r>
              <a:rPr lang="en-IN" sz="1550" dirty="0">
                <a:latin typeface="Amasis MT Pro" panose="02040504050005020304" pitchFamily="18" charset="0"/>
              </a:rPr>
              <a:t>The public benefits from reduced illegal construction, but privacy concerns may arise.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22E76D-7F35-4ED3-5FE6-BCF0A590CE75}"/>
              </a:ext>
            </a:extLst>
          </p:cNvPr>
          <p:cNvSpPr txBox="1"/>
          <p:nvPr/>
        </p:nvSpPr>
        <p:spPr>
          <a:xfrm>
            <a:off x="192828" y="4432863"/>
            <a:ext cx="11806343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00100" lvl="1" indent="-342900" defTabSz="914400" eaLnBrk="0" hangingPunct="0">
              <a:buFont typeface="Wingdings" panose="05000000000000000000" pitchFamily="2" charset="2"/>
              <a:buChar char="v"/>
            </a:pPr>
            <a:r>
              <a:rPr lang="en-IN" sz="1600" b="1" u="sng" dirty="0">
                <a:solidFill>
                  <a:schemeClr val="accent1">
                    <a:lumMod val="50000"/>
                  </a:schemeClr>
                </a:solidFill>
                <a:latin typeface="Amasis MT Pro" panose="02040504050005020304" pitchFamily="18" charset="0"/>
                <a:ea typeface="+mn-ea"/>
              </a:rPr>
              <a:t>Strategies for Overcoming Challenges:</a:t>
            </a:r>
          </a:p>
          <a:p>
            <a:pPr lvl="1"/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dk1"/>
                </a:solidFill>
                <a:latin typeface="Amasis MT Pro" panose="02040504050005020304" pitchFamily="18" charset="0"/>
                <a:ea typeface="+mn-ea"/>
              </a:rPr>
              <a:t>Data Quality: </a:t>
            </a:r>
            <a:r>
              <a:rPr lang="en-IN" sz="1600" dirty="0">
                <a:solidFill>
                  <a:schemeClr val="dk1"/>
                </a:solidFill>
                <a:latin typeface="Amasis MT Pro" panose="02040504050005020304" pitchFamily="18" charset="0"/>
                <a:ea typeface="+mn-ea"/>
              </a:rPr>
              <a:t>Use high-resolution cameras and ensure backup power and connectivity.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dk1"/>
                </a:solidFill>
                <a:latin typeface="Amasis MT Pro" panose="02040504050005020304" pitchFamily="18" charset="0"/>
                <a:ea typeface="+mn-ea"/>
              </a:rPr>
              <a:t>Social &amp; Political: </a:t>
            </a:r>
            <a:r>
              <a:rPr lang="en-IN" sz="1600" dirty="0">
                <a:solidFill>
                  <a:schemeClr val="dk1"/>
                </a:solidFill>
                <a:latin typeface="Amasis MT Pro" panose="02040504050005020304" pitchFamily="18" charset="0"/>
                <a:ea typeface="+mn-ea"/>
              </a:rPr>
              <a:t>Engage communities, build support, and work with law enforcement.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dk1"/>
                </a:solidFill>
                <a:latin typeface="Amasis MT Pro" panose="02040504050005020304" pitchFamily="18" charset="0"/>
                <a:ea typeface="+mn-ea"/>
              </a:rPr>
              <a:t>Ethical &amp; Privacy: </a:t>
            </a:r>
            <a:r>
              <a:rPr lang="en-IN" sz="1600" dirty="0">
                <a:solidFill>
                  <a:schemeClr val="dk1"/>
                </a:solidFill>
                <a:latin typeface="Amasis MT Pro" panose="02040504050005020304" pitchFamily="18" charset="0"/>
                <a:ea typeface="+mn-ea"/>
              </a:rPr>
              <a:t>Implement strong data security, anonymize information, and ensure transparency.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dk1"/>
                </a:solidFill>
                <a:latin typeface="Amasis MT Pro" panose="02040504050005020304" pitchFamily="18" charset="0"/>
                <a:ea typeface="+mn-ea"/>
              </a:rPr>
              <a:t>Resource Constraints: </a:t>
            </a:r>
            <a:r>
              <a:rPr lang="en-IN" sz="1600" dirty="0">
                <a:solidFill>
                  <a:schemeClr val="dk1"/>
                </a:solidFill>
                <a:latin typeface="Amasis MT Pro" panose="02040504050005020304" pitchFamily="18" charset="0"/>
                <a:ea typeface="+mn-ea"/>
              </a:rPr>
              <a:t>Seek funding partnerships and invest in staff training.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dk1"/>
                </a:solidFill>
                <a:latin typeface="Amasis MT Pro" panose="02040504050005020304" pitchFamily="18" charset="0"/>
                <a:ea typeface="+mn-ea"/>
              </a:rPr>
              <a:t>Urban Complexity: </a:t>
            </a:r>
            <a:r>
              <a:rPr lang="en-IN" sz="1600" dirty="0">
                <a:solidFill>
                  <a:schemeClr val="dk1"/>
                </a:solidFill>
                <a:latin typeface="Amasis MT Pro" panose="02040504050005020304" pitchFamily="18" charset="0"/>
                <a:ea typeface="+mn-ea"/>
              </a:rPr>
              <a:t>Use advanced mapping and focus on high-activity areas.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155712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Amasis MT Pro" panose="020405040500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5ADE95C-1AFD-C00A-D919-35C4CAB3E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43" y="1347847"/>
            <a:ext cx="5486400" cy="47089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sng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masis MT Pro" panose="02040504050005020304" pitchFamily="18" charset="0"/>
              </a:rPr>
              <a:t>Potential Benefits of Online Monitoring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sng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masis MT Pro" panose="02040504050005020304" pitchFamily="18" charset="0"/>
              </a:rPr>
              <a:t>Improved Urban Planning: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masis MT Pro" panose="02040504050005020304" pitchFamily="18" charset="0"/>
              </a:rPr>
              <a:t> Data-driven decisions and prevention of illegal encroachments.</a:t>
            </a:r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masis MT Pro" panose="02040504050005020304" pitchFamily="18" charset="0"/>
              </a:rPr>
              <a:t>Enhanced Law Enforcement: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masis MT Pro" panose="02040504050005020304" pitchFamily="18" charset="0"/>
              </a:rPr>
              <a:t> Efficient enforcement and reduced corruption.</a:t>
            </a:r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masis MT Pro" panose="02040504050005020304" pitchFamily="18" charset="0"/>
              </a:rPr>
              <a:t>Improved Public Safety: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masis MT Pro" panose="02040504050005020304" pitchFamily="18" charset="0"/>
              </a:rPr>
              <a:t> Identification of unsafe structures and prevention of natural disasters.</a:t>
            </a:r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masis MT Pro" panose="02040504050005020304" pitchFamily="18" charset="0"/>
              </a:rPr>
              <a:t>Environmental Protection: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masis MT Pro" panose="02040504050005020304" pitchFamily="18" charset="0"/>
              </a:rPr>
              <a:t> Prevention of environmental damage and compliance with regulations.</a:t>
            </a:r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masis MT Pro" panose="02040504050005020304" pitchFamily="18" charset="0"/>
              </a:rPr>
              <a:t>Economic Benefits: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masis MT Pro" panose="02040504050005020304" pitchFamily="18" charset="0"/>
              </a:rPr>
              <a:t> Increased property values and reduced litigation.</a:t>
            </a:r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masis MT Pro" panose="02040504050005020304" pitchFamily="18" charset="0"/>
              </a:rPr>
              <a:t>Improved Citizen Engagement: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masis MT Pro" panose="02040504050005020304" pitchFamily="18" charset="0"/>
              </a:rPr>
              <a:t> Public participation and transparency.</a:t>
            </a:r>
          </a:p>
        </p:txBody>
      </p:sp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D0EB6284-B54F-75A4-4C69-2240AA2C57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82998" y="252246"/>
            <a:ext cx="193093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Cybernetics Gen</a:t>
            </a:r>
            <a:endParaRPr lang="en-I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D9376C4-BEBD-AD3A-9B96-078255DA9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071" y="1347848"/>
            <a:ext cx="5482527" cy="47089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masis MT Pro"/>
              </a:rPr>
              <a:t>Potential </a:t>
            </a:r>
            <a:r>
              <a:rPr lang="en-US" altLang="en-US" sz="1700" b="1" u="sng" dirty="0">
                <a:solidFill>
                  <a:schemeClr val="accent1">
                    <a:lumMod val="50000"/>
                  </a:schemeClr>
                </a:solidFill>
                <a:latin typeface="Amasis MT Pro"/>
              </a:rPr>
              <a:t>Impacts</a:t>
            </a: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masis MT Pro"/>
              </a:rPr>
              <a:t> of Online Monitoring using Drone Technology </a:t>
            </a:r>
            <a:endParaRPr kumimoji="0" lang="en-US" altLang="en-US" b="1" i="0" u="sng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sng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u="sng" dirty="0">
                <a:solidFill>
                  <a:srgbClr val="002060"/>
                </a:solidFill>
                <a:latin typeface="Amasis MT Pro"/>
              </a:rPr>
              <a:t>Positive Aspects:</a:t>
            </a:r>
            <a:endParaRPr lang="en-US" altLang="en-US" b="1" dirty="0">
              <a:solidFill>
                <a:srgbClr val="1F1F1F"/>
              </a:solidFill>
              <a:latin typeface="Amasis MT Pro" panose="02040504050005020304" pitchFamily="18" charset="0"/>
            </a:endParaRPr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1F1F1F"/>
              </a:solidFill>
              <a:latin typeface="Amasis MT Pro" panose="02040504050005020304" pitchFamily="18" charset="0"/>
            </a:endParaRPr>
          </a:p>
          <a:p>
            <a:pPr lvl="1" defTabSz="914400" eaLnBrk="0" hangingPunct="0"/>
            <a:r>
              <a:rPr lang="en-US" altLang="en-US" b="1" dirty="0">
                <a:solidFill>
                  <a:srgbClr val="1F1F1F"/>
                </a:solidFill>
                <a:latin typeface="Amasis MT Pro"/>
              </a:rPr>
              <a:t>- Improvement: </a:t>
            </a:r>
            <a:r>
              <a:rPr lang="en-US" altLang="en-US" dirty="0">
                <a:solidFill>
                  <a:srgbClr val="1F1F1F"/>
                </a:solidFill>
                <a:latin typeface="Amasis MT Pro"/>
              </a:rPr>
              <a:t>Real-time data boosts monitoring efficiency.</a:t>
            </a:r>
            <a:endParaRPr lang="en-US" altLang="en-US" dirty="0">
              <a:solidFill>
                <a:srgbClr val="1F1F1F"/>
              </a:solidFill>
              <a:latin typeface="Amasis MT Pro" panose="02040504050005020304" pitchFamily="18" charset="0"/>
            </a:endParaRPr>
          </a:p>
          <a:p>
            <a:pPr lvl="1" defTabSz="914400" eaLnBrk="0" hangingPunct="0"/>
            <a:r>
              <a:rPr lang="en-US" altLang="en-US" b="1" dirty="0">
                <a:solidFill>
                  <a:srgbClr val="1F1F1F"/>
                </a:solidFill>
                <a:latin typeface="Amasis MT Pro"/>
              </a:rPr>
              <a:t>- Economical: </a:t>
            </a:r>
            <a:r>
              <a:rPr lang="en-US" altLang="en-US" dirty="0">
                <a:solidFill>
                  <a:srgbClr val="1F1F1F"/>
                </a:solidFill>
                <a:latin typeface="Amasis MT Pro"/>
              </a:rPr>
              <a:t>Cuts manual inspection costs.</a:t>
            </a:r>
          </a:p>
          <a:p>
            <a:pPr lvl="1" defTabSz="914400" eaLnBrk="0" hangingPunct="0"/>
            <a:r>
              <a:rPr lang="en-US" altLang="en-US" b="1" dirty="0">
                <a:solidFill>
                  <a:srgbClr val="1F1F1F"/>
                </a:solidFill>
                <a:latin typeface="Amasis MT Pro"/>
              </a:rPr>
              <a:t>- New Opportunities: </a:t>
            </a:r>
            <a:r>
              <a:rPr lang="en-US" altLang="en-US" dirty="0">
                <a:solidFill>
                  <a:srgbClr val="1F1F1F"/>
                </a:solidFill>
                <a:latin typeface="Amasis MT Pro"/>
              </a:rPr>
              <a:t>Opens jobs in drone operation and analysis.</a:t>
            </a:r>
          </a:p>
          <a:p>
            <a:pPr lvl="1" defTabSz="914400" eaLnBrk="0" hangingPunct="0"/>
            <a:r>
              <a:rPr lang="en-US" altLang="en-US" b="1" dirty="0">
                <a:solidFill>
                  <a:srgbClr val="1F1F1F"/>
                </a:solidFill>
                <a:latin typeface="Amasis MT Pro"/>
              </a:rPr>
              <a:t>- Social Benefits: </a:t>
            </a:r>
            <a:r>
              <a:rPr lang="en-US" altLang="en-US" dirty="0">
                <a:solidFill>
                  <a:srgbClr val="1F1F1F"/>
                </a:solidFill>
                <a:latin typeface="Amasis MT Pro"/>
              </a:rPr>
              <a:t>Prevents illegal construction, enhancing city planning.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rgbClr val="1F1F1F"/>
              </a:solidFill>
              <a:latin typeface="Amasis MT Pro" panose="02040504050005020304" pitchFamily="18" charset="0"/>
            </a:endParaRPr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u="sng" dirty="0">
                <a:solidFill>
                  <a:schemeClr val="accent1">
                    <a:lumMod val="50000"/>
                  </a:schemeClr>
                </a:solidFill>
                <a:latin typeface="Amasis MT Pro"/>
              </a:rPr>
              <a:t>Negative Aspects:</a:t>
            </a:r>
            <a:endParaRPr lang="en-US" altLang="en-US" dirty="0">
              <a:solidFill>
                <a:srgbClr val="1F1F1F"/>
              </a:solidFill>
              <a:latin typeface="Amasis MT Pro" panose="02040504050005020304" pitchFamily="18" charset="0"/>
            </a:endParaRPr>
          </a:p>
          <a:p>
            <a:pPr lvl="1" defTabSz="914400" eaLnBrk="0" hangingPunct="0"/>
            <a:r>
              <a:rPr lang="en-US" altLang="en-US" b="1" dirty="0">
                <a:solidFill>
                  <a:srgbClr val="1F1F1F"/>
                </a:solidFill>
                <a:latin typeface="Amasis MT Pro"/>
              </a:rPr>
              <a:t>- Cost: </a:t>
            </a:r>
            <a:r>
              <a:rPr lang="en-US" altLang="en-US" dirty="0">
                <a:solidFill>
                  <a:srgbClr val="1F1F1F"/>
                </a:solidFill>
                <a:latin typeface="Amasis MT Pro"/>
              </a:rPr>
              <a:t>One-time high initial investment.</a:t>
            </a:r>
            <a:endParaRPr lang="en-US" altLang="en-US" dirty="0">
              <a:solidFill>
                <a:srgbClr val="1F1F1F"/>
              </a:solidFill>
              <a:latin typeface="Amasis MT Pro" panose="02040504050005020304" pitchFamily="18" charset="0"/>
            </a:endParaRPr>
          </a:p>
          <a:p>
            <a:pPr lvl="1" defTabSz="914400" eaLnBrk="0" hangingPunct="0"/>
            <a:r>
              <a:rPr lang="en-US" altLang="en-US" b="1" dirty="0">
                <a:solidFill>
                  <a:srgbClr val="1F1F1F"/>
                </a:solidFill>
                <a:latin typeface="Amasis MT Pro"/>
              </a:rPr>
              <a:t>- Technology Adaptation Issues: </a:t>
            </a:r>
            <a:r>
              <a:rPr lang="en-US" altLang="en-US" dirty="0">
                <a:solidFill>
                  <a:srgbClr val="1F1F1F"/>
                </a:solidFill>
                <a:latin typeface="Amasis MT Pro"/>
              </a:rPr>
              <a:t>Requires training and may face resistance.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9144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Amasis MT Pro" panose="020405040500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Your Team Name</a:t>
            </a:r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25EEA-58A0-8CF5-F552-B5902B5F5A11}"/>
              </a:ext>
            </a:extLst>
          </p:cNvPr>
          <p:cNvSpPr/>
          <p:nvPr/>
        </p:nvSpPr>
        <p:spPr>
          <a:xfrm>
            <a:off x="609600" y="1622323"/>
            <a:ext cx="10972800" cy="4414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FDFC5785-E114-66A1-4040-20EA4E572D7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82998" y="252246"/>
            <a:ext cx="193093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Cybernetics Gen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88F3F-674B-B9E5-C36F-B1720AC0C865}"/>
              </a:ext>
            </a:extLst>
          </p:cNvPr>
          <p:cNvSpPr txBox="1"/>
          <p:nvPr/>
        </p:nvSpPr>
        <p:spPr>
          <a:xfrm>
            <a:off x="955701" y="17817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Unmanned aerial vehicle - Wikipedia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1F662-DB13-C7EE-57C8-03BDD7476A54}"/>
              </a:ext>
            </a:extLst>
          </p:cNvPr>
          <p:cNvSpPr txBox="1"/>
          <p:nvPr/>
        </p:nvSpPr>
        <p:spPr>
          <a:xfrm>
            <a:off x="955701" y="21511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6Wresearch- Market Intelligence Solutions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78240D-710F-194E-3020-4C9DC40362F9}"/>
              </a:ext>
            </a:extLst>
          </p:cNvPr>
          <p:cNvSpPr txBox="1"/>
          <p:nvPr/>
        </p:nvSpPr>
        <p:spPr>
          <a:xfrm>
            <a:off x="955701" y="25204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Municipal Corporation of Delhi (mcdonline.nic.in)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3FE41B-BEAA-D4DC-B808-DED4FE838DA8}"/>
              </a:ext>
            </a:extLst>
          </p:cNvPr>
          <p:cNvSpPr txBox="1"/>
          <p:nvPr/>
        </p:nvSpPr>
        <p:spPr>
          <a:xfrm>
            <a:off x="955700" y="2891082"/>
            <a:ext cx="6605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7"/>
              </a:rPr>
              <a:t>Drone Survey India | Drone Solutions in India | AIRPIX (bing.com)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6B16E-7631-60BF-661B-1BF7F9D55E29}"/>
              </a:ext>
            </a:extLst>
          </p:cNvPr>
          <p:cNvSpPr txBox="1"/>
          <p:nvPr/>
        </p:nvSpPr>
        <p:spPr>
          <a:xfrm>
            <a:off x="955700" y="3260414"/>
            <a:ext cx="7057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India's Best Drone Survey Company for UAV Aerial and … (bing.com)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8CB7A0-0559-D860-843F-9262B3851984}"/>
              </a:ext>
            </a:extLst>
          </p:cNvPr>
          <p:cNvSpPr txBox="1"/>
          <p:nvPr/>
        </p:nvSpPr>
        <p:spPr>
          <a:xfrm>
            <a:off x="955700" y="36357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Home | Open Government Data (OGD) Platform India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8B403B-7568-5538-9132-F956D259BDBE}"/>
              </a:ext>
            </a:extLst>
          </p:cNvPr>
          <p:cNvSpPr txBox="1"/>
          <p:nvPr/>
        </p:nvSpPr>
        <p:spPr>
          <a:xfrm>
            <a:off x="955700" y="4006648"/>
            <a:ext cx="10626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Drone Survey: Drone survey and 3-way pact to curb illegal construction in New Delhi | Delhi News - Times of India (indiatimes.com)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A27C84-19F4-9517-DAA3-27E81425A47D}"/>
              </a:ext>
            </a:extLst>
          </p:cNvPr>
          <p:cNvSpPr txBox="1"/>
          <p:nvPr/>
        </p:nvSpPr>
        <p:spPr>
          <a:xfrm>
            <a:off x="955700" y="4662952"/>
            <a:ext cx="10085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1"/>
              </a:rPr>
              <a:t>LAND SURVEYING AND MAPPING BY DRONE - Atom Aviation Services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90AD93-BD92-EF70-767D-26D4209145FD}"/>
              </a:ext>
            </a:extLst>
          </p:cNvPr>
          <p:cNvSpPr txBox="1"/>
          <p:nvPr/>
        </p:nvSpPr>
        <p:spPr>
          <a:xfrm>
            <a:off x="955699" y="5080292"/>
            <a:ext cx="10194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2"/>
              </a:rPr>
              <a:t>The Enduring Problem of Illegal Constructions in India’s Cities (orfonline.org)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5A2385-D4E3-3702-BB6A-9A548105D0BB}"/>
              </a:ext>
            </a:extLst>
          </p:cNvPr>
          <p:cNvSpPr txBox="1"/>
          <p:nvPr/>
        </p:nvSpPr>
        <p:spPr>
          <a:xfrm>
            <a:off x="955699" y="5425344"/>
            <a:ext cx="10420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13"/>
              </a:rPr>
              <a:t>Delhi: DDA signs MoU for drone surveys to combat land encroachments, ET </a:t>
            </a:r>
            <a:r>
              <a:rPr lang="en-IN" dirty="0" err="1">
                <a:hlinkClick r:id="rId13"/>
              </a:rPr>
              <a:t>RealEstate</a:t>
            </a:r>
            <a:r>
              <a:rPr lang="en-IN" dirty="0">
                <a:hlinkClick r:id="rId13"/>
              </a:rPr>
              <a:t> (indiatimes.com)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146c98e-9d25-4a50-b6fd-10f83b0f6f2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59993704330647BD4379542110D4B3" ma:contentTypeVersion="12" ma:contentTypeDescription="Create a new document." ma:contentTypeScope="" ma:versionID="add5d8b152a31f19a4ca7c917a73565a">
  <xsd:schema xmlns:xsd="http://www.w3.org/2001/XMLSchema" xmlns:xs="http://www.w3.org/2001/XMLSchema" xmlns:p="http://schemas.microsoft.com/office/2006/metadata/properties" xmlns:ns3="7146c98e-9d25-4a50-b6fd-10f83b0f6f25" targetNamespace="http://schemas.microsoft.com/office/2006/metadata/properties" ma:root="true" ma:fieldsID="156b01d3575b38bc2e229601531938dc" ns3:_="">
    <xsd:import namespace="7146c98e-9d25-4a50-b6fd-10f83b0f6f2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6c98e-9d25-4a50-b6fd-10f83b0f6f25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47CDE8-6A60-4688-93C7-DCD696F590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BDECF5-2441-43BC-A61C-254D870004EB}">
  <ds:schemaRefs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7146c98e-9d25-4a50-b6fd-10f83b0f6f25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4537789-9FCF-4237-9F27-F91E8AC7B02E}">
  <ds:schemaRefs>
    <ds:schemaRef ds:uri="7146c98e-9d25-4a50-b6fd-10f83b0f6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946</Words>
  <Application>Microsoft Office PowerPoint</Application>
  <PresentationFormat>Widescreen</PresentationFormat>
  <Paragraphs>129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Amasis MT Pro</vt:lpstr>
      <vt:lpstr>Arial</vt:lpstr>
      <vt:lpstr>Calibri</vt:lpstr>
      <vt:lpstr>Garamond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Riddhima Singh</cp:lastModifiedBy>
  <cp:revision>4</cp:revision>
  <dcterms:created xsi:type="dcterms:W3CDTF">2013-12-12T18:46:50Z</dcterms:created>
  <dcterms:modified xsi:type="dcterms:W3CDTF">2025-05-15T21:51:11Z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0x010100BC59993704330647BD4379542110D4B3</vt:lpwstr>
  </property>
</Properties>
</file>