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Titillium Web SemiBold"/>
      <p:regular r:id="rId14"/>
      <p:bold r:id="rId15"/>
      <p:italic r:id="rId16"/>
      <p:boldItalic r:id="rId17"/>
    </p:embeddedFont>
    <p:embeddedFont>
      <p:font typeface="Titillium Web"/>
      <p:regular r:id="rId18"/>
      <p:bold r:id="rId19"/>
      <p:italic r:id="rId20"/>
      <p:boldItalic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  <p:embeddedFont>
      <p:font typeface="Titillium Web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8CYzKjsis15ZhF4CXpNJSLL3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TitilliumWebLight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boldItalic.fntdata"/><Relationship Id="rId30" Type="http://schemas.openxmlformats.org/officeDocument/2006/relationships/font" Target="fonts/TitilliumWeb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TitilliumWebSemiBold-bold.fntdata"/><Relationship Id="rId14" Type="http://schemas.openxmlformats.org/officeDocument/2006/relationships/font" Target="fonts/TitilliumWebSemiBold-regular.fntdata"/><Relationship Id="rId17" Type="http://schemas.openxmlformats.org/officeDocument/2006/relationships/font" Target="fonts/TitilliumWebSemiBold-boldItalic.fntdata"/><Relationship Id="rId16" Type="http://schemas.openxmlformats.org/officeDocument/2006/relationships/font" Target="fonts/TitilliumWebSemiBold-italic.fntdata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8b8c77a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1e38b8c77ab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8d667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1108d6678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4aed209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e4aed2095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aed209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1e4aed2095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aed209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1e4aed2095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aed209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1e4aed20951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4ada23c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b4ada23c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BeCode Templat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ce73b7372_0_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5200"/>
              <a:buNone/>
              <a:defRPr sz="5200">
                <a:solidFill>
                  <a:srgbClr val="16232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4ce73b7372_0_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tillium Web Light"/>
              <a:buNone/>
              <a:defRPr sz="2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tillium Web Light"/>
              <a:buNone/>
              <a:defRPr sz="2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tillium Web Light"/>
              <a:buNone/>
              <a:defRPr sz="2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tillium Web Light"/>
              <a:buNone/>
              <a:defRPr sz="2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tillium Web Light"/>
              <a:buNone/>
              <a:defRPr sz="2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tillium Web Light"/>
              <a:buNone/>
              <a:defRPr sz="2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tillium Web Light"/>
              <a:buNone/>
              <a:defRPr sz="2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tillium Web Light"/>
              <a:buNone/>
              <a:defRPr sz="2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tillium Web Light"/>
              <a:buNone/>
              <a:defRPr sz="2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2" name="Google Shape;12;g24ce73b7372_0_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24ce73b7372_0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23375" y="0"/>
            <a:ext cx="4480024" cy="1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4ce73b7372_0_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g24ce73b7372_0_52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g24ce73b7372_0_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804999" cy="89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46C3C7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ce73b7372_0_5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4ce73b7372_0_56"/>
          <p:cNvSpPr txBox="1"/>
          <p:nvPr>
            <p:ph type="title"/>
          </p:nvPr>
        </p:nvSpPr>
        <p:spPr>
          <a:xfrm>
            <a:off x="265500" y="305250"/>
            <a:ext cx="40452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g24ce73b7372_0_56"/>
          <p:cNvSpPr txBox="1"/>
          <p:nvPr>
            <p:ph idx="1" type="body"/>
          </p:nvPr>
        </p:nvSpPr>
        <p:spPr>
          <a:xfrm>
            <a:off x="4939500" y="304800"/>
            <a:ext cx="4046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1800"/>
              <a:buFont typeface="Titillium Web SemiBold"/>
              <a:buChar char="●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○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■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●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○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■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●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○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232E"/>
              </a:buClr>
              <a:buSzPts val="1400"/>
              <a:buFont typeface="Titillium Web SemiBold"/>
              <a:buChar char="■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62" name="Google Shape;62;g24ce73b7372_0_56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g24ce73b7372_0_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5"/>
            <a:ext cx="2070875" cy="6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White half dark">
  <p:cSld name="SECTION_TITLE_AND_DESCRIPTION_2">
    <p:bg>
      <p:bgPr>
        <a:solidFill>
          <a:srgbClr val="46C3C7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ce73b7372_0_62"/>
          <p:cNvSpPr/>
          <p:nvPr/>
        </p:nvSpPr>
        <p:spPr>
          <a:xfrm>
            <a:off x="21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4ce73b7372_0_62"/>
          <p:cNvSpPr txBox="1"/>
          <p:nvPr>
            <p:ph type="title"/>
          </p:nvPr>
        </p:nvSpPr>
        <p:spPr>
          <a:xfrm>
            <a:off x="265500" y="361950"/>
            <a:ext cx="4045200" cy="27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4200"/>
              <a:buNone/>
              <a:defRPr sz="4200">
                <a:solidFill>
                  <a:srgbClr val="16232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4200"/>
              <a:buNone/>
              <a:defRPr sz="4200">
                <a:solidFill>
                  <a:srgbClr val="16232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4200"/>
              <a:buNone/>
              <a:defRPr sz="4200">
                <a:solidFill>
                  <a:srgbClr val="16232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4200"/>
              <a:buNone/>
              <a:defRPr sz="4200">
                <a:solidFill>
                  <a:srgbClr val="16232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4200"/>
              <a:buNone/>
              <a:defRPr sz="4200">
                <a:solidFill>
                  <a:srgbClr val="16232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4200"/>
              <a:buNone/>
              <a:defRPr sz="4200">
                <a:solidFill>
                  <a:srgbClr val="16232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4200"/>
              <a:buNone/>
              <a:defRPr sz="4200">
                <a:solidFill>
                  <a:srgbClr val="16232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4200"/>
              <a:buNone/>
              <a:defRPr sz="4200">
                <a:solidFill>
                  <a:srgbClr val="16232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4200"/>
              <a:buNone/>
              <a:defRPr sz="4200">
                <a:solidFill>
                  <a:srgbClr val="16232E"/>
                </a:solidFill>
              </a:defRPr>
            </a:lvl9pPr>
          </a:lstStyle>
          <a:p/>
        </p:txBody>
      </p:sp>
      <p:sp>
        <p:nvSpPr>
          <p:cNvPr id="67" name="Google Shape;67;g24ce73b7372_0_62"/>
          <p:cNvSpPr txBox="1"/>
          <p:nvPr>
            <p:ph idx="1" type="subTitle"/>
          </p:nvPr>
        </p:nvSpPr>
        <p:spPr>
          <a:xfrm>
            <a:off x="265500" y="32983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2100"/>
              <a:buNone/>
              <a:defRPr sz="2100">
                <a:solidFill>
                  <a:srgbClr val="16232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2100"/>
              <a:buNone/>
              <a:defRPr sz="2100">
                <a:solidFill>
                  <a:srgbClr val="16232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2100"/>
              <a:buNone/>
              <a:defRPr sz="2100">
                <a:solidFill>
                  <a:srgbClr val="16232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2100"/>
              <a:buNone/>
              <a:defRPr sz="2100">
                <a:solidFill>
                  <a:srgbClr val="16232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2100"/>
              <a:buNone/>
              <a:defRPr sz="2100">
                <a:solidFill>
                  <a:srgbClr val="16232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2100"/>
              <a:buNone/>
              <a:defRPr sz="2100">
                <a:solidFill>
                  <a:srgbClr val="16232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2100"/>
              <a:buNone/>
              <a:defRPr sz="2100">
                <a:solidFill>
                  <a:srgbClr val="16232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2100"/>
              <a:buNone/>
              <a:defRPr sz="2100">
                <a:solidFill>
                  <a:srgbClr val="16232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2100"/>
              <a:buNone/>
              <a:defRPr sz="2100">
                <a:solidFill>
                  <a:srgbClr val="16232E"/>
                </a:solidFill>
              </a:defRPr>
            </a:lvl9pPr>
          </a:lstStyle>
          <a:p/>
        </p:txBody>
      </p:sp>
      <p:sp>
        <p:nvSpPr>
          <p:cNvPr id="68" name="Google Shape;68;g24ce73b7372_0_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 SemiBold"/>
              <a:buChar char="●"/>
              <a:defRPr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 SemiBold"/>
              <a:buChar char="○"/>
              <a:defRPr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 SemiBold"/>
              <a:buChar char="■"/>
              <a:defRPr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 SemiBold"/>
              <a:buChar char="●"/>
              <a:defRPr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 SemiBold"/>
              <a:buChar char="○"/>
              <a:defRPr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 SemiBold"/>
              <a:buChar char="■"/>
              <a:defRPr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 SemiBold"/>
              <a:buChar char="●"/>
              <a:defRPr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 SemiBold"/>
              <a:buChar char="○"/>
              <a:defRPr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Titillium Web SemiBold"/>
              <a:buChar char="■"/>
              <a:defRPr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69" name="Google Shape;69;g24ce73b7372_0_62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g24ce73b7372_0_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804999" cy="89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+description (narrow)">
  <p:cSld name="SECTION_TITLE_AND_DESCRIPTION_1">
    <p:bg>
      <p:bgPr>
        <a:solidFill>
          <a:srgbClr val="46C3C7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ce73b7372_0_69"/>
          <p:cNvSpPr/>
          <p:nvPr/>
        </p:nvSpPr>
        <p:spPr>
          <a:xfrm>
            <a:off x="3108000" y="25"/>
            <a:ext cx="603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4ce73b7372_0_69"/>
          <p:cNvSpPr txBox="1"/>
          <p:nvPr>
            <p:ph type="title"/>
          </p:nvPr>
        </p:nvSpPr>
        <p:spPr>
          <a:xfrm>
            <a:off x="265500" y="559075"/>
            <a:ext cx="26529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g24ce73b7372_0_69"/>
          <p:cNvSpPr txBox="1"/>
          <p:nvPr>
            <p:ph idx="1" type="subTitle"/>
          </p:nvPr>
        </p:nvSpPr>
        <p:spPr>
          <a:xfrm>
            <a:off x="265500" y="2803075"/>
            <a:ext cx="2652900" cy="2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g24ce73b7372_0_69"/>
          <p:cNvSpPr txBox="1"/>
          <p:nvPr>
            <p:ph idx="2" type="body"/>
          </p:nvPr>
        </p:nvSpPr>
        <p:spPr>
          <a:xfrm>
            <a:off x="3799725" y="724200"/>
            <a:ext cx="49767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1800"/>
              <a:buFont typeface="Titillium Web SemiBold"/>
              <a:buChar char="●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○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■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●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○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■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●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32E"/>
              </a:buClr>
              <a:buSzPts val="1400"/>
              <a:buFont typeface="Titillium Web SemiBold"/>
              <a:buChar char="○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232E"/>
              </a:buClr>
              <a:buSzPts val="1400"/>
              <a:buFont typeface="Titillium Web SemiBold"/>
              <a:buChar char="■"/>
              <a:defRPr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76" name="Google Shape;76;g24ce73b7372_0_69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g24ce73b7372_0_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5"/>
            <a:ext cx="2070875" cy="6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ce73b7372_0_76"/>
          <p:cNvSpPr/>
          <p:nvPr/>
        </p:nvSpPr>
        <p:spPr>
          <a:xfrm>
            <a:off x="0" y="4690450"/>
            <a:ext cx="9144000" cy="453000"/>
          </a:xfrm>
          <a:prstGeom prst="rect">
            <a:avLst/>
          </a:prstGeom>
          <a:solidFill>
            <a:srgbClr val="46C3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4ce73b7372_0_76"/>
          <p:cNvSpPr txBox="1"/>
          <p:nvPr>
            <p:ph idx="1" type="body"/>
          </p:nvPr>
        </p:nvSpPr>
        <p:spPr>
          <a:xfrm>
            <a:off x="483275" y="4740100"/>
            <a:ext cx="6396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32E"/>
              </a:buClr>
              <a:buSzPts val="1600"/>
              <a:buFont typeface="Titillium Web SemiBold"/>
              <a:buNone/>
              <a:defRPr sz="1600"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</a:lstStyle>
          <a:p/>
        </p:txBody>
      </p:sp>
      <p:sp>
        <p:nvSpPr>
          <p:cNvPr id="81" name="Google Shape;81;g24ce73b7372_0_76"/>
          <p:cNvSpPr txBox="1"/>
          <p:nvPr>
            <p:ph idx="12" type="sldNum"/>
          </p:nvPr>
        </p:nvSpPr>
        <p:spPr>
          <a:xfrm>
            <a:off x="8" y="472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6232E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g24ce73b7372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804999" cy="89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ce73b7372_0_8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C3C7"/>
              </a:buClr>
              <a:buSzPts val="12000"/>
              <a:buNone/>
              <a:defRPr sz="12000">
                <a:solidFill>
                  <a:srgbClr val="46C3C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g24ce73b7372_0_8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g24ce73b7372_0_81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g24ce73b7372_0_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804999" cy="89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ith logo)" type="blank">
  <p:cSld name="BLANK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ce73b7372_0_86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g24ce73b7372_0_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55025" cy="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">
  <p:cSld name="BLANK_1">
    <p:bg>
      <p:bgPr>
        <a:solidFill>
          <a:srgbClr val="46C3C7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ce73b7372_0_89"/>
          <p:cNvSpPr/>
          <p:nvPr/>
        </p:nvSpPr>
        <p:spPr>
          <a:xfrm>
            <a:off x="6339000" y="0"/>
            <a:ext cx="2805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4ce73b7372_0_89"/>
          <p:cNvSpPr txBox="1"/>
          <p:nvPr>
            <p:ph type="title"/>
          </p:nvPr>
        </p:nvSpPr>
        <p:spPr>
          <a:xfrm>
            <a:off x="395099" y="170450"/>
            <a:ext cx="57351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4" name="Google Shape;94;g24ce73b7372_0_89"/>
          <p:cNvCxnSpPr/>
          <p:nvPr/>
        </p:nvCxnSpPr>
        <p:spPr>
          <a:xfrm>
            <a:off x="5021799" y="3096650"/>
            <a:ext cx="96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g24ce73b7372_0_89"/>
          <p:cNvSpPr txBox="1"/>
          <p:nvPr>
            <p:ph idx="1" type="subTitle"/>
          </p:nvPr>
        </p:nvSpPr>
        <p:spPr>
          <a:xfrm>
            <a:off x="395099" y="3314750"/>
            <a:ext cx="57351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96" name="Google Shape;96;g24ce73b7372_0_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39000" y="1976525"/>
            <a:ext cx="2804999" cy="89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(left to right)">
  <p:cSld name="BLANK_1_1">
    <p:bg>
      <p:bgPr>
        <a:solidFill>
          <a:srgbClr val="46C3C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ce73b7372_0_95"/>
          <p:cNvSpPr/>
          <p:nvPr/>
        </p:nvSpPr>
        <p:spPr>
          <a:xfrm>
            <a:off x="0" y="0"/>
            <a:ext cx="2805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4ce73b7372_0_95"/>
          <p:cNvSpPr txBox="1"/>
          <p:nvPr>
            <p:ph type="title"/>
          </p:nvPr>
        </p:nvSpPr>
        <p:spPr>
          <a:xfrm>
            <a:off x="3153049" y="267300"/>
            <a:ext cx="57351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00" name="Google Shape;100;g24ce73b7372_0_95"/>
          <p:cNvCxnSpPr/>
          <p:nvPr/>
        </p:nvCxnSpPr>
        <p:spPr>
          <a:xfrm>
            <a:off x="3247799" y="3147975"/>
            <a:ext cx="96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g24ce73b7372_0_95"/>
          <p:cNvSpPr txBox="1"/>
          <p:nvPr>
            <p:ph idx="1" type="subTitle"/>
          </p:nvPr>
        </p:nvSpPr>
        <p:spPr>
          <a:xfrm>
            <a:off x="3153049" y="3413450"/>
            <a:ext cx="57351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02" name="Google Shape;102;g24ce73b7372_0_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07700"/>
            <a:ext cx="2804999" cy="89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ithout logo)">
  <p:cSld name="CUSTOM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4ce73b7372_0_37"/>
          <p:cNvSpPr txBox="1"/>
          <p:nvPr>
            <p:ph type="title"/>
          </p:nvPr>
        </p:nvSpPr>
        <p:spPr>
          <a:xfrm>
            <a:off x="2363375" y="115600"/>
            <a:ext cx="66654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g24ce73b7372_0_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g24ce73b7372_0_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g24ce73b7372_0_3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g24ce73b7372_0_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171426" cy="6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ce73b7372_0_102"/>
          <p:cNvSpPr txBox="1"/>
          <p:nvPr>
            <p:ph type="title"/>
          </p:nvPr>
        </p:nvSpPr>
        <p:spPr>
          <a:xfrm>
            <a:off x="633420" y="133380"/>
            <a:ext cx="7877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6" name="Google Shape;106;g24ce73b7372_0_102"/>
          <p:cNvSpPr txBox="1"/>
          <p:nvPr>
            <p:ph idx="1" type="subTitle"/>
          </p:nvPr>
        </p:nvSpPr>
        <p:spPr>
          <a:xfrm>
            <a:off x="633420" y="1181115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ce73b7372_0_10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4ce73b7372_0_10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4ce73b7372_0_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ce73b7372_0_43"/>
          <p:cNvSpPr txBox="1"/>
          <p:nvPr>
            <p:ph type="title"/>
          </p:nvPr>
        </p:nvSpPr>
        <p:spPr>
          <a:xfrm>
            <a:off x="2774675" y="74100"/>
            <a:ext cx="61002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4ce73b7372_0_43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g24ce73b7372_0_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171426" cy="6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LO! Title slide">
  <p:cSld name="TITLE_1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4ce73b7372_0_12"/>
          <p:cNvSpPr txBox="1"/>
          <p:nvPr>
            <p:ph type="ctrTitle"/>
          </p:nvPr>
        </p:nvSpPr>
        <p:spPr>
          <a:xfrm rot="-379382">
            <a:off x="311637" y="744513"/>
            <a:ext cx="8520533" cy="20524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24ce73b7372_0_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Light"/>
              <a:buNone/>
              <a:defRPr sz="2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Light"/>
              <a:buNone/>
              <a:defRPr sz="2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Light"/>
              <a:buNone/>
              <a:defRPr sz="2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Light"/>
              <a:buNone/>
              <a:defRPr sz="2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Light"/>
              <a:buNone/>
              <a:defRPr sz="2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Light"/>
              <a:buNone/>
              <a:defRPr sz="2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Light"/>
              <a:buNone/>
              <a:defRPr sz="2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Light"/>
              <a:buNone/>
              <a:defRPr sz="2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Light"/>
              <a:buNone/>
              <a:defRPr sz="2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7" name="Google Shape;27;g24ce73b7372_0_12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g24ce73b7372_0_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804999" cy="89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4ce73b7372_0_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g24ce73b7372_0_1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g24ce73b7372_0_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804999" cy="89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4ce73b7372_0_21"/>
          <p:cNvSpPr txBox="1"/>
          <p:nvPr>
            <p:ph type="title"/>
          </p:nvPr>
        </p:nvSpPr>
        <p:spPr>
          <a:xfrm>
            <a:off x="1242225" y="1395300"/>
            <a:ext cx="69363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 sz="4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5" name="Google Shape;35;g24ce73b7372_0_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8800" y="38714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g24ce73b7372_0_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00925" y="833775"/>
            <a:ext cx="720000" cy="7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24ce73b7372_0_21"/>
          <p:cNvSpPr txBox="1"/>
          <p:nvPr>
            <p:ph idx="1" type="subTitle"/>
          </p:nvPr>
        </p:nvSpPr>
        <p:spPr>
          <a:xfrm>
            <a:off x="1344200" y="3543225"/>
            <a:ext cx="62700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8" name="Google Shape;38;g24ce73b7372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53025"/>
            <a:ext cx="2804999" cy="89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4ce73b7372_0_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◆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◆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◆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1" name="Google Shape;41;g24ce73b7372_0_2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g24ce73b7372_0_27"/>
          <p:cNvSpPr txBox="1"/>
          <p:nvPr>
            <p:ph type="title"/>
          </p:nvPr>
        </p:nvSpPr>
        <p:spPr>
          <a:xfrm>
            <a:off x="2496700" y="115600"/>
            <a:ext cx="63321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3" name="Google Shape;43;g24ce73b7372_0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5600" cy="6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eric list">
  <p:cSld name="TITLE_AND_BODY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ce73b7372_0_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arabicPeriod"/>
              <a:defRPr/>
            </a:lvl9pPr>
          </a:lstStyle>
          <a:p/>
        </p:txBody>
      </p:sp>
      <p:sp>
        <p:nvSpPr>
          <p:cNvPr id="46" name="Google Shape;46;g24ce73b7372_0_32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24ce73b7372_0_32"/>
          <p:cNvSpPr txBox="1"/>
          <p:nvPr>
            <p:ph type="title"/>
          </p:nvPr>
        </p:nvSpPr>
        <p:spPr>
          <a:xfrm>
            <a:off x="2742925" y="0"/>
            <a:ext cx="60858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8" name="Google Shape;48;g24ce73b7372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171426" cy="6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4ce73b7372_0_47"/>
          <p:cNvSpPr txBox="1"/>
          <p:nvPr>
            <p:ph type="title"/>
          </p:nvPr>
        </p:nvSpPr>
        <p:spPr>
          <a:xfrm>
            <a:off x="311700" y="555600"/>
            <a:ext cx="52359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g24ce73b7372_0_47"/>
          <p:cNvSpPr txBox="1"/>
          <p:nvPr>
            <p:ph idx="1" type="body"/>
          </p:nvPr>
        </p:nvSpPr>
        <p:spPr>
          <a:xfrm>
            <a:off x="311700" y="1389600"/>
            <a:ext cx="61461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g24ce73b7372_0_4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g24ce73b7372_0_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184049" cy="6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ce73b7372_0_3"/>
          <p:cNvSpPr txBox="1"/>
          <p:nvPr>
            <p:ph type="title"/>
          </p:nvPr>
        </p:nvSpPr>
        <p:spPr>
          <a:xfrm>
            <a:off x="644800" y="206250"/>
            <a:ext cx="8187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"/>
              <a:buNone/>
              <a:defRPr b="1" i="0" sz="28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ce73b7372_0_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  <a:defRPr b="0" i="0" sz="18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g24ce73b7372_0_3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inkedin.com/in/sam-hoste-15610945" TargetMode="External"/><Relationship Id="rId4" Type="http://schemas.openxmlformats.org/officeDocument/2006/relationships/hyperlink" Target="https://github.com/Riddis" TargetMode="External"/><Relationship Id="rId5" Type="http://schemas.openxmlformats.org/officeDocument/2006/relationships/hyperlink" Target="https://github.com/Riddis/-ImmoEllizaData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Insights into the housing market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311700" y="2834125"/>
            <a:ext cx="85206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100"/>
              <a:t>Sam Hoste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100"/>
              <a:t>AI Engineering Bootcamp BeCode Ghent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100"/>
              <a:t>July2023</a:t>
            </a:r>
            <a:endParaRPr sz="2100"/>
          </a:p>
        </p:txBody>
      </p:sp>
      <p:sp>
        <p:nvSpPr>
          <p:cNvPr id="118" name="Google Shape;118;p1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38b8c77ab_2_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g1e38b8c77ab_2_4"/>
          <p:cNvSpPr txBox="1"/>
          <p:nvPr/>
        </p:nvSpPr>
        <p:spPr>
          <a:xfrm>
            <a:off x="2323000" y="67438"/>
            <a:ext cx="6737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Kitchens don’t matter…</a:t>
            </a:r>
            <a:endParaRPr b="1" i="0" sz="30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5" name="Google Shape;125;g1e38b8c77ab_2_4"/>
          <p:cNvSpPr txBox="1"/>
          <p:nvPr/>
        </p:nvSpPr>
        <p:spPr>
          <a:xfrm>
            <a:off x="339900" y="1074775"/>
            <a:ext cx="84735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Until they do!</a:t>
            </a:r>
            <a:endParaRPr b="0" i="0" sz="2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6" name="Google Shape;126;g1e38b8c77ab_2_4"/>
          <p:cNvSpPr txBox="1"/>
          <p:nvPr/>
        </p:nvSpPr>
        <p:spPr>
          <a:xfrm>
            <a:off x="339900" y="3509575"/>
            <a:ext cx="8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1e38b8c77ab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250" y="790450"/>
            <a:ext cx="4179575" cy="4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640800" y="966400"/>
            <a:ext cx="78624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When analysing the data and drawing conclusions, it’s easy to make a wrong assumption, as you’ll see in the next slides.</a:t>
            </a:r>
            <a:endParaRPr b="0" i="0" sz="2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323000" y="67438"/>
            <a:ext cx="6737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importance of data validation!</a:t>
            </a:r>
            <a:endParaRPr b="1" i="0" sz="30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683" y="2032900"/>
            <a:ext cx="5584622" cy="28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08d667898_0_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… and get out of your comfort zone!</a:t>
            </a:r>
            <a:endParaRPr b="0" i="0" sz="2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1" name="Google Shape;141;g1108d667898_0_0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1108d667898_0_0"/>
          <p:cNvSpPr txBox="1"/>
          <p:nvPr/>
        </p:nvSpPr>
        <p:spPr>
          <a:xfrm>
            <a:off x="2323000" y="67438"/>
            <a:ext cx="6737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sell furnished or not furnished…</a:t>
            </a:r>
            <a:endParaRPr b="1" i="0" sz="30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3" name="Google Shape;143;g1108d66789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533" y="1169760"/>
            <a:ext cx="3821340" cy="382134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108d667898_0_0"/>
          <p:cNvSpPr txBox="1"/>
          <p:nvPr/>
        </p:nvSpPr>
        <p:spPr>
          <a:xfrm>
            <a:off x="339900" y="1074775"/>
            <a:ext cx="84735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Looking at the data, I thought it was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interesting to see furnished houses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selling for less than non furnished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houses.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reverse is true for apartments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aed20951_0_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… and get out of your comfort zone!</a:t>
            </a:r>
            <a:endParaRPr b="0" i="0" sz="2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0" name="Google Shape;150;g1e4aed20951_0_5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1e4aed20951_0_5"/>
          <p:cNvSpPr txBox="1"/>
          <p:nvPr/>
        </p:nvSpPr>
        <p:spPr>
          <a:xfrm>
            <a:off x="2323000" y="67438"/>
            <a:ext cx="6737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sell furnished or not furnished…</a:t>
            </a:r>
            <a:endParaRPr b="1" i="0" sz="30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" name="Google Shape;152;g1e4aed20951_0_5"/>
          <p:cNvSpPr txBox="1"/>
          <p:nvPr/>
        </p:nvSpPr>
        <p:spPr>
          <a:xfrm>
            <a:off x="339900" y="1074775"/>
            <a:ext cx="84735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However, when we check our data,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can see that there is only a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negligible amount of properties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being sold furnished.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previous conclusion might not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be valid.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3" name="Google Shape;153;g1e4aed2095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350" y="1017350"/>
            <a:ext cx="4063050" cy="40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4aed20951_0_1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… and get out of your comfort zone!</a:t>
            </a:r>
            <a:endParaRPr b="0" i="0" sz="2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9" name="Google Shape;159;g1e4aed20951_0_15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g1e4aed20951_0_15"/>
          <p:cNvSpPr txBox="1"/>
          <p:nvPr/>
        </p:nvSpPr>
        <p:spPr>
          <a:xfrm>
            <a:off x="2323000" y="67438"/>
            <a:ext cx="6737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Interesting price ranges</a:t>
            </a:r>
            <a:endParaRPr b="1" sz="3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g1e4aed20951_0_15"/>
          <p:cNvSpPr txBox="1"/>
          <p:nvPr/>
        </p:nvSpPr>
        <p:spPr>
          <a:xfrm>
            <a:off x="339900" y="1074775"/>
            <a:ext cx="84735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Looking at the price ranges,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Brussels is clearly the most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expensive Province.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can see that every province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 a pretty wide range on property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types.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2" name="Google Shape;162;g1e4aed2095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350" y="1017350"/>
            <a:ext cx="4063050" cy="40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e4aed20951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775" y="1046063"/>
            <a:ext cx="4005625" cy="40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aed20951_0_2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… and get out of your comfort zone!</a:t>
            </a:r>
            <a:endParaRPr b="0" i="0" sz="2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" name="Google Shape;169;g1e4aed20951_0_2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g1e4aed20951_0_24"/>
          <p:cNvSpPr txBox="1"/>
          <p:nvPr/>
        </p:nvSpPr>
        <p:spPr>
          <a:xfrm>
            <a:off x="2323000" y="67438"/>
            <a:ext cx="6737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Interesting p</a:t>
            </a:r>
            <a:r>
              <a:rPr b="1" lang="en-US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rice ranges</a:t>
            </a:r>
            <a:endParaRPr b="1" i="0" sz="30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1" name="Google Shape;171;g1e4aed20951_0_24"/>
          <p:cNvSpPr txBox="1"/>
          <p:nvPr/>
        </p:nvSpPr>
        <p:spPr>
          <a:xfrm>
            <a:off x="339900" y="1074775"/>
            <a:ext cx="84735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One price range in particular looked interesting to me: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price range of apartments in Luxembourg.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Unlike other categories, the range is very limited.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this we could assume that apartment prices are </a:t>
            </a: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within</a:t>
            </a: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 very specific range for Luxembourg.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72" name="Google Shape;172;g1e4aed2095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601200" y="680763"/>
            <a:ext cx="495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4aed20951_0_3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… and get out of your comfort zone!</a:t>
            </a:r>
            <a:endParaRPr b="0" i="0" sz="2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8" name="Google Shape;178;g1e4aed20951_0_35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1e4aed20951_0_35"/>
          <p:cNvSpPr txBox="1"/>
          <p:nvPr/>
        </p:nvSpPr>
        <p:spPr>
          <a:xfrm>
            <a:off x="2323000" y="67438"/>
            <a:ext cx="6737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Interesting price ranges</a:t>
            </a:r>
            <a:endParaRPr b="1" sz="3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" name="Google Shape;180;g1e4aed20951_0_35"/>
          <p:cNvSpPr txBox="1"/>
          <p:nvPr/>
        </p:nvSpPr>
        <p:spPr>
          <a:xfrm>
            <a:off x="339900" y="1074775"/>
            <a:ext cx="84735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But we would be </a:t>
            </a:r>
            <a:r>
              <a:rPr b="1" lang="en-US" sz="24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wrong!</a:t>
            </a:r>
            <a:endParaRPr b="1" sz="2400" u="sng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Looking at the dataset, we can see there’s only 13 entries for apartments in Luxembourg, so this is most likely a skewed result.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81" name="Google Shape;181;g1e4aed2095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36" y="3338388"/>
            <a:ext cx="8264224" cy="9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4ada23c4d_0_6"/>
          <p:cNvSpPr txBox="1"/>
          <p:nvPr>
            <p:ph type="ctrTitle"/>
          </p:nvPr>
        </p:nvSpPr>
        <p:spPr>
          <a:xfrm rot="-379382">
            <a:off x="311707" y="1071441"/>
            <a:ext cx="8520533" cy="1259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Thank you!</a:t>
            </a:r>
            <a:endParaRPr b="0"/>
          </a:p>
        </p:txBody>
      </p:sp>
      <p:sp>
        <p:nvSpPr>
          <p:cNvPr id="187" name="Google Shape;187;g1b4ada23c4d_0_6"/>
          <p:cNvSpPr txBox="1"/>
          <p:nvPr>
            <p:ph idx="1" type="subTitle"/>
          </p:nvPr>
        </p:nvSpPr>
        <p:spPr>
          <a:xfrm>
            <a:off x="311675" y="21754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6200">
                <a:latin typeface="Titillium Web"/>
                <a:ea typeface="Titillium Web"/>
                <a:cs typeface="Titillium Web"/>
                <a:sym typeface="Titillium Web"/>
              </a:rPr>
              <a:t>Q&amp;A</a:t>
            </a:r>
            <a:endParaRPr b="1" sz="6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g1b4ada23c4d_0_6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g1b4ada23c4d_0_6"/>
          <p:cNvSpPr txBox="1"/>
          <p:nvPr/>
        </p:nvSpPr>
        <p:spPr>
          <a:xfrm>
            <a:off x="335250" y="3405825"/>
            <a:ext cx="84735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Sam Hoste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Linkedin: </a:t>
            </a:r>
            <a:r>
              <a:rPr lang="en-US" sz="2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https://www.linkedin.com/in/sam-hoste-15610945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Github: </a:t>
            </a:r>
            <a:r>
              <a:rPr lang="en-US" sz="2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https://github.com/Riddis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Project repo: </a:t>
            </a:r>
            <a:r>
              <a:rPr lang="en-US" sz="2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https://github.com/Riddis/-ImmoEllizaDataAnalysis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Code Corporate (Dark)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63C3D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