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4" r:id="rId5"/>
    <p:sldId id="307" r:id="rId6"/>
    <p:sldId id="308" r:id="rId7"/>
    <p:sldId id="309" r:id="rId8"/>
    <p:sldId id="310" r:id="rId9"/>
    <p:sldId id="311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5741" autoAdjust="0"/>
  </p:normalViewPr>
  <p:slideViewPr>
    <p:cSldViewPr snapToGrid="0">
      <p:cViewPr varScale="1">
        <p:scale>
          <a:sx n="110" d="100"/>
          <a:sy n="110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Cancer and breed information is just now becoming </a:t>
          </a:r>
          <a:r>
            <a:rPr lang="en-US"/>
            <a:t>widely available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Breed-specific traits could assist in preventative care and treatment plan creation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Professional treatments come at high cost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FCAD5039-3EAB-C64D-B856-04888E2E617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D5BD167D-5D03-3044-B026-92213D967FCE}" type="presOf" srcId="{40FC4FFE-8987-4A26-B7F4-8A516F18ADAE}" destId="{127117FB-F8A7-4A20-A8A7-EC686DDC76D0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B8C3B8A8-5071-EB4B-B134-3D256AB48121}" type="presOf" srcId="{49225C73-1633-42F1-AB3B-7CB183E5F8B8}" destId="{7E6FE37A-5DB0-4899-9FCB-0CE39BC185F8}" srcOrd="0" destOrd="0" presId="urn:microsoft.com/office/officeart/2018/5/layout/IconCircleLabelList"/>
    <dgm:cxn modelId="{86A063A7-73B5-334E-8B1A-AAD6C210F924}" type="presParOf" srcId="{50B3CE7C-E10B-4E23-BD93-03664997C932}" destId="{DE9CE479-E4AE-4283-AEF1-10C1535B4324}" srcOrd="0" destOrd="0" presId="urn:microsoft.com/office/officeart/2018/5/layout/IconCircleLabelList"/>
    <dgm:cxn modelId="{8B673482-9A21-AC45-B875-A7824BA086A3}" type="presParOf" srcId="{DE9CE479-E4AE-4283-AEF1-10C1535B4324}" destId="{B59FCF02-CAD2-4D6F-9542-AD86711168CA}" srcOrd="0" destOrd="0" presId="urn:microsoft.com/office/officeart/2018/5/layout/IconCircleLabelList"/>
    <dgm:cxn modelId="{186B3C08-5643-C64C-B19F-2CCD1B71E24E}" type="presParOf" srcId="{DE9CE479-E4AE-4283-AEF1-10C1535B4324}" destId="{7C175B98-93F4-4D7C-BB95-1514AB879CD5}" srcOrd="1" destOrd="0" presId="urn:microsoft.com/office/officeart/2018/5/layout/IconCircleLabelList"/>
    <dgm:cxn modelId="{03EB808C-4E73-4444-AD61-C4FD6CE33595}" type="presParOf" srcId="{DE9CE479-E4AE-4283-AEF1-10C1535B4324}" destId="{677A3090-5F01-43FD-9FA6-C0420AD80FD6}" srcOrd="2" destOrd="0" presId="urn:microsoft.com/office/officeart/2018/5/layout/IconCircleLabelList"/>
    <dgm:cxn modelId="{30E04025-89FA-A847-8F0A-3579F7CB0D2C}" type="presParOf" srcId="{DE9CE479-E4AE-4283-AEF1-10C1535B4324}" destId="{127117FB-F8A7-4A20-A8A7-EC686DDC76D0}" srcOrd="3" destOrd="0" presId="urn:microsoft.com/office/officeart/2018/5/layout/IconCircleLabelList"/>
    <dgm:cxn modelId="{A6251755-0E98-BA4F-8BD5-B04A81597AA3}" type="presParOf" srcId="{50B3CE7C-E10B-4E23-BD93-03664997C932}" destId="{FD1EED9C-83D3-41AD-A09B-D3B36354168F}" srcOrd="1" destOrd="0" presId="urn:microsoft.com/office/officeart/2018/5/layout/IconCircleLabelList"/>
    <dgm:cxn modelId="{B87BD6EC-5C1E-D740-9EE4-1EED195002A1}" type="presParOf" srcId="{50B3CE7C-E10B-4E23-BD93-03664997C932}" destId="{C998AB0A-577D-44AA-A068-F634DDE7BD47}" srcOrd="2" destOrd="0" presId="urn:microsoft.com/office/officeart/2018/5/layout/IconCircleLabelList"/>
    <dgm:cxn modelId="{236BB180-1EA7-0F4F-9B4C-7149E16F52A5}" type="presParOf" srcId="{C998AB0A-577D-44AA-A068-F634DDE7BD47}" destId="{BCD8CDD9-0C56-4401-ADB1-8B48DAB2C96F}" srcOrd="0" destOrd="0" presId="urn:microsoft.com/office/officeart/2018/5/layout/IconCircleLabelList"/>
    <dgm:cxn modelId="{43C5BF05-9BD3-234A-B071-E220297027C9}" type="presParOf" srcId="{C998AB0A-577D-44AA-A068-F634DDE7BD47}" destId="{DB4CA7C4-FCA1-4127-B20A-2A5C031A3CF4}" srcOrd="1" destOrd="0" presId="urn:microsoft.com/office/officeart/2018/5/layout/IconCircleLabelList"/>
    <dgm:cxn modelId="{948D4880-A8BA-534E-B6AA-3D352B03DEBF}" type="presParOf" srcId="{C998AB0A-577D-44AA-A068-F634DDE7BD47}" destId="{9B0C8FBF-0BDD-48A5-967E-F3FE71659F6A}" srcOrd="2" destOrd="0" presId="urn:microsoft.com/office/officeart/2018/5/layout/IconCircleLabelList"/>
    <dgm:cxn modelId="{2BA15785-A40A-AC4D-8963-7349BE2DA58C}" type="presParOf" srcId="{C998AB0A-577D-44AA-A068-F634DDE7BD47}" destId="{7E6FE37A-5DB0-4899-9FCB-0CE39BC185F8}" srcOrd="3" destOrd="0" presId="urn:microsoft.com/office/officeart/2018/5/layout/IconCircleLabelList"/>
    <dgm:cxn modelId="{6B35D1E2-E151-274A-9735-8905CF0EFB21}" type="presParOf" srcId="{50B3CE7C-E10B-4E23-BD93-03664997C932}" destId="{5A266296-0042-402F-92EF-D59AB148E92E}" srcOrd="3" destOrd="0" presId="urn:microsoft.com/office/officeart/2018/5/layout/IconCircleLabelList"/>
    <dgm:cxn modelId="{96BF8A56-D61F-4B4B-B974-9C6D0A2C2779}" type="presParOf" srcId="{50B3CE7C-E10B-4E23-BD93-03664997C932}" destId="{ECFA770B-DE2C-4683-A038-58D0FE44BC27}" srcOrd="4" destOrd="0" presId="urn:microsoft.com/office/officeart/2018/5/layout/IconCircleLabelList"/>
    <dgm:cxn modelId="{15BAD0E0-B1E5-2142-86D2-34542B02959E}" type="presParOf" srcId="{ECFA770B-DE2C-4683-A038-58D0FE44BC27}" destId="{FF93E135-77D6-48A0-8871-9BC93D705D06}" srcOrd="0" destOrd="0" presId="urn:microsoft.com/office/officeart/2018/5/layout/IconCircleLabelList"/>
    <dgm:cxn modelId="{30514399-8981-C349-9232-A3608CA6BCE2}" type="presParOf" srcId="{ECFA770B-DE2C-4683-A038-58D0FE44BC27}" destId="{39509775-983E-4110-B989-EE2CD6514BE0}" srcOrd="1" destOrd="0" presId="urn:microsoft.com/office/officeart/2018/5/layout/IconCircleLabelList"/>
    <dgm:cxn modelId="{E13100E7-150D-EC46-A9DE-4FB768E90B5B}" type="presParOf" srcId="{ECFA770B-DE2C-4683-A038-58D0FE44BC27}" destId="{493B43B2-705C-4AE5-8A77-D8DEEDA1B5CF}" srcOrd="2" destOrd="0" presId="urn:microsoft.com/office/officeart/2018/5/layout/IconCircleLabelList"/>
    <dgm:cxn modelId="{FD7FCC9C-C753-2D4C-BFF6-6681E2F2E736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500BA-5E17-4A02-BF50-1942870DE02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AE38F-4308-4018-8B60-BB0C852B6787}">
      <dgm:prSet/>
      <dgm:spPr/>
      <dgm:t>
        <a:bodyPr/>
        <a:lstStyle/>
        <a:p>
          <a:r>
            <a:rPr lang="en-US" dirty="0"/>
            <a:t>Automated reading of folders to extract breed names and intermix datasets</a:t>
          </a:r>
        </a:p>
      </dgm:t>
    </dgm:pt>
    <dgm:pt modelId="{3C5F3E6C-55A5-43C7-A4DF-E0396ADC4448}" type="parTrans" cxnId="{3DC0A658-37FA-4865-A1A6-CB249AD31A09}">
      <dgm:prSet/>
      <dgm:spPr/>
      <dgm:t>
        <a:bodyPr/>
        <a:lstStyle/>
        <a:p>
          <a:endParaRPr lang="en-US"/>
        </a:p>
      </dgm:t>
    </dgm:pt>
    <dgm:pt modelId="{5979BEB5-816B-4621-A581-8968F01F15A0}" type="sibTrans" cxnId="{3DC0A658-37FA-4865-A1A6-CB249AD31A09}">
      <dgm:prSet/>
      <dgm:spPr/>
      <dgm:t>
        <a:bodyPr/>
        <a:lstStyle/>
        <a:p>
          <a:endParaRPr lang="en-US"/>
        </a:p>
      </dgm:t>
    </dgm:pt>
    <dgm:pt modelId="{68EB51E6-3573-4702-B734-9DC967E6E7F3}">
      <dgm:prSet/>
      <dgm:spPr/>
      <dgm:t>
        <a:bodyPr/>
        <a:lstStyle/>
        <a:p>
          <a:r>
            <a:rPr lang="en-US" dirty="0"/>
            <a:t>Novel Train/Test split created at .75/.25 – all inclusive</a:t>
          </a:r>
        </a:p>
      </dgm:t>
    </dgm:pt>
    <dgm:pt modelId="{490DB771-4765-4348-9E19-0A33156A81C3}" type="parTrans" cxnId="{D0AD2B59-D05B-49E9-9CB2-9868310D68D0}">
      <dgm:prSet/>
      <dgm:spPr/>
      <dgm:t>
        <a:bodyPr/>
        <a:lstStyle/>
        <a:p>
          <a:endParaRPr lang="en-US"/>
        </a:p>
      </dgm:t>
    </dgm:pt>
    <dgm:pt modelId="{6702E238-4C98-4E80-B138-7B8B1EDDEB27}" type="sibTrans" cxnId="{D0AD2B59-D05B-49E9-9CB2-9868310D68D0}">
      <dgm:prSet/>
      <dgm:spPr/>
      <dgm:t>
        <a:bodyPr/>
        <a:lstStyle/>
        <a:p>
          <a:endParaRPr lang="en-US"/>
        </a:p>
      </dgm:t>
    </dgm:pt>
    <dgm:pt modelId="{3E862E8F-DDFA-468E-B23C-BA7F308A0DF8}">
      <dgm:prSet/>
      <dgm:spPr/>
      <dgm:t>
        <a:bodyPr/>
        <a:lstStyle/>
        <a:p>
          <a:r>
            <a:rPr lang="en-US"/>
            <a:t>Automated Directory distribution to facilitate data generators</a:t>
          </a:r>
        </a:p>
      </dgm:t>
    </dgm:pt>
    <dgm:pt modelId="{10748B1F-16A3-4866-9DFD-3432CCAB6630}" type="parTrans" cxnId="{20219E11-13C0-4D15-A5E3-E5FAA4ABE39E}">
      <dgm:prSet/>
      <dgm:spPr/>
      <dgm:t>
        <a:bodyPr/>
        <a:lstStyle/>
        <a:p>
          <a:endParaRPr lang="en-US"/>
        </a:p>
      </dgm:t>
    </dgm:pt>
    <dgm:pt modelId="{4E323BB4-D1CF-4C73-AB6A-478739AF36B9}" type="sibTrans" cxnId="{20219E11-13C0-4D15-A5E3-E5FAA4ABE39E}">
      <dgm:prSet/>
      <dgm:spPr/>
      <dgm:t>
        <a:bodyPr/>
        <a:lstStyle/>
        <a:p>
          <a:endParaRPr lang="en-US"/>
        </a:p>
      </dgm:t>
    </dgm:pt>
    <dgm:pt modelId="{590B5A7B-AFC4-4A41-8E3D-719297BF7DCB}">
      <dgm:prSet/>
      <dgm:spPr/>
      <dgm:t>
        <a:bodyPr/>
        <a:lstStyle/>
        <a:p>
          <a:r>
            <a:rPr lang="en-US"/>
            <a:t>Automatic preprocessing for model in generators</a:t>
          </a:r>
        </a:p>
      </dgm:t>
    </dgm:pt>
    <dgm:pt modelId="{16186B1E-6B26-4F75-B25A-5DA727BCAB92}" type="parTrans" cxnId="{E9F393C6-484D-43CD-A85E-8042F8C23B87}">
      <dgm:prSet/>
      <dgm:spPr/>
      <dgm:t>
        <a:bodyPr/>
        <a:lstStyle/>
        <a:p>
          <a:endParaRPr lang="en-US"/>
        </a:p>
      </dgm:t>
    </dgm:pt>
    <dgm:pt modelId="{1010F814-12A9-41C4-9FD4-305998FC0A5B}" type="sibTrans" cxnId="{E9F393C6-484D-43CD-A85E-8042F8C23B87}">
      <dgm:prSet/>
      <dgm:spPr/>
      <dgm:t>
        <a:bodyPr/>
        <a:lstStyle/>
        <a:p>
          <a:endParaRPr lang="en-US"/>
        </a:p>
      </dgm:t>
    </dgm:pt>
    <dgm:pt modelId="{CD86E30C-A223-4F0A-BACF-73E7E4C45F7D}">
      <dgm:prSet/>
      <dgm:spPr/>
      <dgm:t>
        <a:bodyPr/>
        <a:lstStyle/>
        <a:p>
          <a:r>
            <a:rPr lang="en-US"/>
            <a:t>Automated Model training and Pickling</a:t>
          </a:r>
        </a:p>
      </dgm:t>
    </dgm:pt>
    <dgm:pt modelId="{4EC47EB2-5D46-4015-ACF0-DB2B82742359}" type="parTrans" cxnId="{D0D2CA9B-FBE3-4133-93CF-4BD4FFB43626}">
      <dgm:prSet/>
      <dgm:spPr/>
      <dgm:t>
        <a:bodyPr/>
        <a:lstStyle/>
        <a:p>
          <a:endParaRPr lang="en-US"/>
        </a:p>
      </dgm:t>
    </dgm:pt>
    <dgm:pt modelId="{86A8686A-97E9-4F5C-A598-2B6A122B4142}" type="sibTrans" cxnId="{D0D2CA9B-FBE3-4133-93CF-4BD4FFB43626}">
      <dgm:prSet/>
      <dgm:spPr/>
      <dgm:t>
        <a:bodyPr/>
        <a:lstStyle/>
        <a:p>
          <a:endParaRPr lang="en-US"/>
        </a:p>
      </dgm:t>
    </dgm:pt>
    <dgm:pt modelId="{04C099BC-A85D-764B-918D-AF660FC03A13}" type="pres">
      <dgm:prSet presAssocID="{794500BA-5E17-4A02-BF50-1942870DE02E}" presName="outerComposite" presStyleCnt="0">
        <dgm:presLayoutVars>
          <dgm:chMax val="5"/>
          <dgm:dir/>
          <dgm:resizeHandles val="exact"/>
        </dgm:presLayoutVars>
      </dgm:prSet>
      <dgm:spPr/>
    </dgm:pt>
    <dgm:pt modelId="{08F73806-FCC8-E44A-906A-2CEEF73706B5}" type="pres">
      <dgm:prSet presAssocID="{794500BA-5E17-4A02-BF50-1942870DE02E}" presName="dummyMaxCanvas" presStyleCnt="0">
        <dgm:presLayoutVars/>
      </dgm:prSet>
      <dgm:spPr/>
    </dgm:pt>
    <dgm:pt modelId="{BE3834A8-F9B3-464F-B8CA-8BBC992E0D02}" type="pres">
      <dgm:prSet presAssocID="{794500BA-5E17-4A02-BF50-1942870DE02E}" presName="FiveNodes_1" presStyleLbl="node1" presStyleIdx="0" presStyleCnt="5">
        <dgm:presLayoutVars>
          <dgm:bulletEnabled val="1"/>
        </dgm:presLayoutVars>
      </dgm:prSet>
      <dgm:spPr/>
    </dgm:pt>
    <dgm:pt modelId="{C261A6FA-D9D7-DE47-AECB-55FB66085C26}" type="pres">
      <dgm:prSet presAssocID="{794500BA-5E17-4A02-BF50-1942870DE02E}" presName="FiveNodes_2" presStyleLbl="node1" presStyleIdx="1" presStyleCnt="5">
        <dgm:presLayoutVars>
          <dgm:bulletEnabled val="1"/>
        </dgm:presLayoutVars>
      </dgm:prSet>
      <dgm:spPr/>
    </dgm:pt>
    <dgm:pt modelId="{D2714BC5-D8E4-ED40-A111-A56EDEA00277}" type="pres">
      <dgm:prSet presAssocID="{794500BA-5E17-4A02-BF50-1942870DE02E}" presName="FiveNodes_3" presStyleLbl="node1" presStyleIdx="2" presStyleCnt="5">
        <dgm:presLayoutVars>
          <dgm:bulletEnabled val="1"/>
        </dgm:presLayoutVars>
      </dgm:prSet>
      <dgm:spPr/>
    </dgm:pt>
    <dgm:pt modelId="{F4D94163-EE57-E847-BED0-3A8C1C0DC904}" type="pres">
      <dgm:prSet presAssocID="{794500BA-5E17-4A02-BF50-1942870DE02E}" presName="FiveNodes_4" presStyleLbl="node1" presStyleIdx="3" presStyleCnt="5">
        <dgm:presLayoutVars>
          <dgm:bulletEnabled val="1"/>
        </dgm:presLayoutVars>
      </dgm:prSet>
      <dgm:spPr/>
    </dgm:pt>
    <dgm:pt modelId="{4E989A59-624F-F34B-84ED-A49667AC2F50}" type="pres">
      <dgm:prSet presAssocID="{794500BA-5E17-4A02-BF50-1942870DE02E}" presName="FiveNodes_5" presStyleLbl="node1" presStyleIdx="4" presStyleCnt="5">
        <dgm:presLayoutVars>
          <dgm:bulletEnabled val="1"/>
        </dgm:presLayoutVars>
      </dgm:prSet>
      <dgm:spPr/>
    </dgm:pt>
    <dgm:pt modelId="{F8D331A6-10F7-9847-91BB-6A3185782584}" type="pres">
      <dgm:prSet presAssocID="{794500BA-5E17-4A02-BF50-1942870DE02E}" presName="FiveConn_1-2" presStyleLbl="fgAccFollowNode1" presStyleIdx="0" presStyleCnt="4">
        <dgm:presLayoutVars>
          <dgm:bulletEnabled val="1"/>
        </dgm:presLayoutVars>
      </dgm:prSet>
      <dgm:spPr/>
    </dgm:pt>
    <dgm:pt modelId="{BD8A82F5-FBC0-6244-923D-39FE1B5014A1}" type="pres">
      <dgm:prSet presAssocID="{794500BA-5E17-4A02-BF50-1942870DE02E}" presName="FiveConn_2-3" presStyleLbl="fgAccFollowNode1" presStyleIdx="1" presStyleCnt="4">
        <dgm:presLayoutVars>
          <dgm:bulletEnabled val="1"/>
        </dgm:presLayoutVars>
      </dgm:prSet>
      <dgm:spPr/>
    </dgm:pt>
    <dgm:pt modelId="{A542E573-5A05-B544-95DF-5CCDD8D0059A}" type="pres">
      <dgm:prSet presAssocID="{794500BA-5E17-4A02-BF50-1942870DE02E}" presName="FiveConn_3-4" presStyleLbl="fgAccFollowNode1" presStyleIdx="2" presStyleCnt="4">
        <dgm:presLayoutVars>
          <dgm:bulletEnabled val="1"/>
        </dgm:presLayoutVars>
      </dgm:prSet>
      <dgm:spPr/>
    </dgm:pt>
    <dgm:pt modelId="{04F24CED-3D38-C14C-8391-6CBD517F5F6A}" type="pres">
      <dgm:prSet presAssocID="{794500BA-5E17-4A02-BF50-1942870DE02E}" presName="FiveConn_4-5" presStyleLbl="fgAccFollowNode1" presStyleIdx="3" presStyleCnt="4">
        <dgm:presLayoutVars>
          <dgm:bulletEnabled val="1"/>
        </dgm:presLayoutVars>
      </dgm:prSet>
      <dgm:spPr/>
    </dgm:pt>
    <dgm:pt modelId="{8E9EFC3F-9F08-9441-B7CE-647EB1678D60}" type="pres">
      <dgm:prSet presAssocID="{794500BA-5E17-4A02-BF50-1942870DE02E}" presName="FiveNodes_1_text" presStyleLbl="node1" presStyleIdx="4" presStyleCnt="5">
        <dgm:presLayoutVars>
          <dgm:bulletEnabled val="1"/>
        </dgm:presLayoutVars>
      </dgm:prSet>
      <dgm:spPr/>
    </dgm:pt>
    <dgm:pt modelId="{0E41719C-C853-6241-94B3-23D0AA20C5FD}" type="pres">
      <dgm:prSet presAssocID="{794500BA-5E17-4A02-BF50-1942870DE02E}" presName="FiveNodes_2_text" presStyleLbl="node1" presStyleIdx="4" presStyleCnt="5">
        <dgm:presLayoutVars>
          <dgm:bulletEnabled val="1"/>
        </dgm:presLayoutVars>
      </dgm:prSet>
      <dgm:spPr/>
    </dgm:pt>
    <dgm:pt modelId="{24C6CF3A-B33A-7542-9EF6-8987E3019BA6}" type="pres">
      <dgm:prSet presAssocID="{794500BA-5E17-4A02-BF50-1942870DE02E}" presName="FiveNodes_3_text" presStyleLbl="node1" presStyleIdx="4" presStyleCnt="5">
        <dgm:presLayoutVars>
          <dgm:bulletEnabled val="1"/>
        </dgm:presLayoutVars>
      </dgm:prSet>
      <dgm:spPr/>
    </dgm:pt>
    <dgm:pt modelId="{885B992F-53D9-D948-AE56-DCA089F0288A}" type="pres">
      <dgm:prSet presAssocID="{794500BA-5E17-4A02-BF50-1942870DE02E}" presName="FiveNodes_4_text" presStyleLbl="node1" presStyleIdx="4" presStyleCnt="5">
        <dgm:presLayoutVars>
          <dgm:bulletEnabled val="1"/>
        </dgm:presLayoutVars>
      </dgm:prSet>
      <dgm:spPr/>
    </dgm:pt>
    <dgm:pt modelId="{F783CEE9-E15B-D540-9E35-2CF3DDB108FF}" type="pres">
      <dgm:prSet presAssocID="{794500BA-5E17-4A02-BF50-1942870DE02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E1EDF00-089D-9B46-A3E0-051C7646B3BF}" type="presOf" srcId="{6702E238-4C98-4E80-B138-7B8B1EDDEB27}" destId="{BD8A82F5-FBC0-6244-923D-39FE1B5014A1}" srcOrd="0" destOrd="0" presId="urn:microsoft.com/office/officeart/2005/8/layout/vProcess5"/>
    <dgm:cxn modelId="{C9C42106-FC17-F44E-9B62-9735D80F6BD0}" type="presOf" srcId="{3E862E8F-DDFA-468E-B23C-BA7F308A0DF8}" destId="{D2714BC5-D8E4-ED40-A111-A56EDEA00277}" srcOrd="0" destOrd="0" presId="urn:microsoft.com/office/officeart/2005/8/layout/vProcess5"/>
    <dgm:cxn modelId="{CC7CEC10-E0DA-DA4E-9F02-9C730EE014A4}" type="presOf" srcId="{1010F814-12A9-41C4-9FD4-305998FC0A5B}" destId="{04F24CED-3D38-C14C-8391-6CBD517F5F6A}" srcOrd="0" destOrd="0" presId="urn:microsoft.com/office/officeart/2005/8/layout/vProcess5"/>
    <dgm:cxn modelId="{20219E11-13C0-4D15-A5E3-E5FAA4ABE39E}" srcId="{794500BA-5E17-4A02-BF50-1942870DE02E}" destId="{3E862E8F-DDFA-468E-B23C-BA7F308A0DF8}" srcOrd="2" destOrd="0" parTransId="{10748B1F-16A3-4866-9DFD-3432CCAB6630}" sibTransId="{4E323BB4-D1CF-4C73-AB6A-478739AF36B9}"/>
    <dgm:cxn modelId="{25141A26-A69A-D749-89D6-82FE6595E09F}" type="presOf" srcId="{4E4AE38F-4308-4018-8B60-BB0C852B6787}" destId="{8E9EFC3F-9F08-9441-B7CE-647EB1678D60}" srcOrd="1" destOrd="0" presId="urn:microsoft.com/office/officeart/2005/8/layout/vProcess5"/>
    <dgm:cxn modelId="{F108002B-094E-8745-9E96-0BFD83EDBF0C}" type="presOf" srcId="{68EB51E6-3573-4702-B734-9DC967E6E7F3}" destId="{C261A6FA-D9D7-DE47-AECB-55FB66085C26}" srcOrd="0" destOrd="0" presId="urn:microsoft.com/office/officeart/2005/8/layout/vProcess5"/>
    <dgm:cxn modelId="{537D1C2D-7983-034B-ACF4-F871F0D57E2D}" type="presOf" srcId="{3E862E8F-DDFA-468E-B23C-BA7F308A0DF8}" destId="{24C6CF3A-B33A-7542-9EF6-8987E3019BA6}" srcOrd="1" destOrd="0" presId="urn:microsoft.com/office/officeart/2005/8/layout/vProcess5"/>
    <dgm:cxn modelId="{7DB06C34-E10F-D945-920F-CCC5C33DF040}" type="presOf" srcId="{5979BEB5-816B-4621-A581-8968F01F15A0}" destId="{F8D331A6-10F7-9847-91BB-6A3185782584}" srcOrd="0" destOrd="0" presId="urn:microsoft.com/office/officeart/2005/8/layout/vProcess5"/>
    <dgm:cxn modelId="{62381C4D-66D3-2047-BEBD-6FA9DF2AD044}" type="presOf" srcId="{CD86E30C-A223-4F0A-BACF-73E7E4C45F7D}" destId="{4E989A59-624F-F34B-84ED-A49667AC2F50}" srcOrd="0" destOrd="0" presId="urn:microsoft.com/office/officeart/2005/8/layout/vProcess5"/>
    <dgm:cxn modelId="{3DC0A658-37FA-4865-A1A6-CB249AD31A09}" srcId="{794500BA-5E17-4A02-BF50-1942870DE02E}" destId="{4E4AE38F-4308-4018-8B60-BB0C852B6787}" srcOrd="0" destOrd="0" parTransId="{3C5F3E6C-55A5-43C7-A4DF-E0396ADC4448}" sibTransId="{5979BEB5-816B-4621-A581-8968F01F15A0}"/>
    <dgm:cxn modelId="{D0AD2B59-D05B-49E9-9CB2-9868310D68D0}" srcId="{794500BA-5E17-4A02-BF50-1942870DE02E}" destId="{68EB51E6-3573-4702-B734-9DC967E6E7F3}" srcOrd="1" destOrd="0" parTransId="{490DB771-4765-4348-9E19-0A33156A81C3}" sibTransId="{6702E238-4C98-4E80-B138-7B8B1EDDEB27}"/>
    <dgm:cxn modelId="{C23F0E89-EE52-6F4D-9EF8-8E17483E9CE6}" type="presOf" srcId="{68EB51E6-3573-4702-B734-9DC967E6E7F3}" destId="{0E41719C-C853-6241-94B3-23D0AA20C5FD}" srcOrd="1" destOrd="0" presId="urn:microsoft.com/office/officeart/2005/8/layout/vProcess5"/>
    <dgm:cxn modelId="{B6D4B48A-225C-7A4A-9D5F-2E4EE0A7C7FC}" type="presOf" srcId="{590B5A7B-AFC4-4A41-8E3D-719297BF7DCB}" destId="{885B992F-53D9-D948-AE56-DCA089F0288A}" srcOrd="1" destOrd="0" presId="urn:microsoft.com/office/officeart/2005/8/layout/vProcess5"/>
    <dgm:cxn modelId="{D39F8E8F-6227-034F-A76B-9F5DFDD1F627}" type="presOf" srcId="{590B5A7B-AFC4-4A41-8E3D-719297BF7DCB}" destId="{F4D94163-EE57-E847-BED0-3A8C1C0DC904}" srcOrd="0" destOrd="0" presId="urn:microsoft.com/office/officeart/2005/8/layout/vProcess5"/>
    <dgm:cxn modelId="{32AE229B-9C94-3C44-AEE6-40BCA329FB5C}" type="presOf" srcId="{4E323BB4-D1CF-4C73-AB6A-478739AF36B9}" destId="{A542E573-5A05-B544-95DF-5CCDD8D0059A}" srcOrd="0" destOrd="0" presId="urn:microsoft.com/office/officeart/2005/8/layout/vProcess5"/>
    <dgm:cxn modelId="{D0D2CA9B-FBE3-4133-93CF-4BD4FFB43626}" srcId="{794500BA-5E17-4A02-BF50-1942870DE02E}" destId="{CD86E30C-A223-4F0A-BACF-73E7E4C45F7D}" srcOrd="4" destOrd="0" parTransId="{4EC47EB2-5D46-4015-ACF0-DB2B82742359}" sibTransId="{86A8686A-97E9-4F5C-A598-2B6A122B4142}"/>
    <dgm:cxn modelId="{AD941B9D-4477-5646-B21F-F81B56C94C29}" type="presOf" srcId="{794500BA-5E17-4A02-BF50-1942870DE02E}" destId="{04C099BC-A85D-764B-918D-AF660FC03A13}" srcOrd="0" destOrd="0" presId="urn:microsoft.com/office/officeart/2005/8/layout/vProcess5"/>
    <dgm:cxn modelId="{A2BE6CB6-3EE7-1B42-89C2-63AC7BBBD477}" type="presOf" srcId="{CD86E30C-A223-4F0A-BACF-73E7E4C45F7D}" destId="{F783CEE9-E15B-D540-9E35-2CF3DDB108FF}" srcOrd="1" destOrd="0" presId="urn:microsoft.com/office/officeart/2005/8/layout/vProcess5"/>
    <dgm:cxn modelId="{E9F393C6-484D-43CD-A85E-8042F8C23B87}" srcId="{794500BA-5E17-4A02-BF50-1942870DE02E}" destId="{590B5A7B-AFC4-4A41-8E3D-719297BF7DCB}" srcOrd="3" destOrd="0" parTransId="{16186B1E-6B26-4F75-B25A-5DA727BCAB92}" sibTransId="{1010F814-12A9-41C4-9FD4-305998FC0A5B}"/>
    <dgm:cxn modelId="{EC44C3D2-B321-3A4B-A982-959866E22D5B}" type="presOf" srcId="{4E4AE38F-4308-4018-8B60-BB0C852B6787}" destId="{BE3834A8-F9B3-464F-B8CA-8BBC992E0D02}" srcOrd="0" destOrd="0" presId="urn:microsoft.com/office/officeart/2005/8/layout/vProcess5"/>
    <dgm:cxn modelId="{F2710F85-9DF7-9644-BF14-CE8FF178CDBA}" type="presParOf" srcId="{04C099BC-A85D-764B-918D-AF660FC03A13}" destId="{08F73806-FCC8-E44A-906A-2CEEF73706B5}" srcOrd="0" destOrd="0" presId="urn:microsoft.com/office/officeart/2005/8/layout/vProcess5"/>
    <dgm:cxn modelId="{769E864B-09EC-B446-BA4A-532C958DA52D}" type="presParOf" srcId="{04C099BC-A85D-764B-918D-AF660FC03A13}" destId="{BE3834A8-F9B3-464F-B8CA-8BBC992E0D02}" srcOrd="1" destOrd="0" presId="urn:microsoft.com/office/officeart/2005/8/layout/vProcess5"/>
    <dgm:cxn modelId="{27E7B92A-66FF-9845-B47C-2B4FF034E2D4}" type="presParOf" srcId="{04C099BC-A85D-764B-918D-AF660FC03A13}" destId="{C261A6FA-D9D7-DE47-AECB-55FB66085C26}" srcOrd="2" destOrd="0" presId="urn:microsoft.com/office/officeart/2005/8/layout/vProcess5"/>
    <dgm:cxn modelId="{F2D951B9-77CE-FC4F-A5BA-9CA26B9F17EE}" type="presParOf" srcId="{04C099BC-A85D-764B-918D-AF660FC03A13}" destId="{D2714BC5-D8E4-ED40-A111-A56EDEA00277}" srcOrd="3" destOrd="0" presId="urn:microsoft.com/office/officeart/2005/8/layout/vProcess5"/>
    <dgm:cxn modelId="{1D051584-E9A2-C04E-94DC-82731466D059}" type="presParOf" srcId="{04C099BC-A85D-764B-918D-AF660FC03A13}" destId="{F4D94163-EE57-E847-BED0-3A8C1C0DC904}" srcOrd="4" destOrd="0" presId="urn:microsoft.com/office/officeart/2005/8/layout/vProcess5"/>
    <dgm:cxn modelId="{83491AFE-5A77-FB4B-8A37-5535A3A9F13A}" type="presParOf" srcId="{04C099BC-A85D-764B-918D-AF660FC03A13}" destId="{4E989A59-624F-F34B-84ED-A49667AC2F50}" srcOrd="5" destOrd="0" presId="urn:microsoft.com/office/officeart/2005/8/layout/vProcess5"/>
    <dgm:cxn modelId="{FE50D38B-576C-4C48-BBC3-2E61B1CDFC8D}" type="presParOf" srcId="{04C099BC-A85D-764B-918D-AF660FC03A13}" destId="{F8D331A6-10F7-9847-91BB-6A3185782584}" srcOrd="6" destOrd="0" presId="urn:microsoft.com/office/officeart/2005/8/layout/vProcess5"/>
    <dgm:cxn modelId="{E09C5E3F-CA98-154D-80E4-1B292F5CDCE0}" type="presParOf" srcId="{04C099BC-A85D-764B-918D-AF660FC03A13}" destId="{BD8A82F5-FBC0-6244-923D-39FE1B5014A1}" srcOrd="7" destOrd="0" presId="urn:microsoft.com/office/officeart/2005/8/layout/vProcess5"/>
    <dgm:cxn modelId="{1731DBC6-4011-6F40-B827-7098A179407D}" type="presParOf" srcId="{04C099BC-A85D-764B-918D-AF660FC03A13}" destId="{A542E573-5A05-B544-95DF-5CCDD8D0059A}" srcOrd="8" destOrd="0" presId="urn:microsoft.com/office/officeart/2005/8/layout/vProcess5"/>
    <dgm:cxn modelId="{E3014B0E-F78E-F047-9EBA-4C36791B256A}" type="presParOf" srcId="{04C099BC-A85D-764B-918D-AF660FC03A13}" destId="{04F24CED-3D38-C14C-8391-6CBD517F5F6A}" srcOrd="9" destOrd="0" presId="urn:microsoft.com/office/officeart/2005/8/layout/vProcess5"/>
    <dgm:cxn modelId="{3BCCEF8D-47BF-604E-8589-3B99C60C0E50}" type="presParOf" srcId="{04C099BC-A85D-764B-918D-AF660FC03A13}" destId="{8E9EFC3F-9F08-9441-B7CE-647EB1678D60}" srcOrd="10" destOrd="0" presId="urn:microsoft.com/office/officeart/2005/8/layout/vProcess5"/>
    <dgm:cxn modelId="{D0EDA0A6-EEA9-3F45-8664-F4DD82B4EB0A}" type="presParOf" srcId="{04C099BC-A85D-764B-918D-AF660FC03A13}" destId="{0E41719C-C853-6241-94B3-23D0AA20C5FD}" srcOrd="11" destOrd="0" presId="urn:microsoft.com/office/officeart/2005/8/layout/vProcess5"/>
    <dgm:cxn modelId="{1910926E-1843-5040-B6B3-FFC4CF45AB8F}" type="presParOf" srcId="{04C099BC-A85D-764B-918D-AF660FC03A13}" destId="{24C6CF3A-B33A-7542-9EF6-8987E3019BA6}" srcOrd="12" destOrd="0" presId="urn:microsoft.com/office/officeart/2005/8/layout/vProcess5"/>
    <dgm:cxn modelId="{D006F895-6278-8545-B6DC-6DD03FB27104}" type="presParOf" srcId="{04C099BC-A85D-764B-918D-AF660FC03A13}" destId="{885B992F-53D9-D948-AE56-DCA089F0288A}" srcOrd="13" destOrd="0" presId="urn:microsoft.com/office/officeart/2005/8/layout/vProcess5"/>
    <dgm:cxn modelId="{F8A00DD4-B320-D447-9D73-5399651C6DFB}" type="presParOf" srcId="{04C099BC-A85D-764B-918D-AF660FC03A13}" destId="{F783CEE9-E15B-D540-9E35-2CF3DDB108F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Cancer and breed information is just now becoming </a:t>
          </a:r>
          <a:r>
            <a:rPr lang="en-US" sz="1600" kern="1200"/>
            <a:t>widely available</a:t>
          </a:r>
          <a:endParaRPr lang="en-US" sz="1600" kern="1200" dirty="0"/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Breed-specific traits could assist in preventative care and treatment plan creation</a:t>
          </a:r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Professional treatments come at high cost </a:t>
          </a:r>
        </a:p>
      </dsp:txBody>
      <dsp:txXfrm>
        <a:off x="7717162" y="2761893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834A8-F9B3-464F-B8CA-8BBC992E0D02}">
      <dsp:nvSpPr>
        <dsp:cNvPr id="0" name=""/>
        <dsp:cNvSpPr/>
      </dsp:nvSpPr>
      <dsp:spPr>
        <a:xfrm>
          <a:off x="0" y="0"/>
          <a:ext cx="3999972" cy="653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Automated reading of folders to extract breed names and intermix datasets</a:t>
          </a:r>
        </a:p>
      </dsp:txBody>
      <dsp:txXfrm>
        <a:off x="19153" y="19153"/>
        <a:ext cx="3217799" cy="615642"/>
      </dsp:txXfrm>
    </dsp:sp>
    <dsp:sp modelId="{C261A6FA-D9D7-DE47-AECB-55FB66085C26}">
      <dsp:nvSpPr>
        <dsp:cNvPr id="0" name=""/>
        <dsp:cNvSpPr/>
      </dsp:nvSpPr>
      <dsp:spPr>
        <a:xfrm>
          <a:off x="298699" y="744774"/>
          <a:ext cx="3999972" cy="653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Novel Train/Test split created at .75/.25 – all inclusive</a:t>
          </a:r>
        </a:p>
      </dsp:txBody>
      <dsp:txXfrm>
        <a:off x="317852" y="763927"/>
        <a:ext cx="3237900" cy="615642"/>
      </dsp:txXfrm>
    </dsp:sp>
    <dsp:sp modelId="{D2714BC5-D8E4-ED40-A111-A56EDEA00277}">
      <dsp:nvSpPr>
        <dsp:cNvPr id="0" name=""/>
        <dsp:cNvSpPr/>
      </dsp:nvSpPr>
      <dsp:spPr>
        <a:xfrm>
          <a:off x="597398" y="1489549"/>
          <a:ext cx="3999972" cy="653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Automated Directory distribution to facilitate data generators</a:t>
          </a:r>
        </a:p>
      </dsp:txBody>
      <dsp:txXfrm>
        <a:off x="616551" y="1508702"/>
        <a:ext cx="3237900" cy="615642"/>
      </dsp:txXfrm>
    </dsp:sp>
    <dsp:sp modelId="{F4D94163-EE57-E847-BED0-3A8C1C0DC904}">
      <dsp:nvSpPr>
        <dsp:cNvPr id="0" name=""/>
        <dsp:cNvSpPr/>
      </dsp:nvSpPr>
      <dsp:spPr>
        <a:xfrm>
          <a:off x="896097" y="2234323"/>
          <a:ext cx="3999972" cy="653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Automatic preprocessing for model in generators</a:t>
          </a:r>
        </a:p>
      </dsp:txBody>
      <dsp:txXfrm>
        <a:off x="915250" y="2253476"/>
        <a:ext cx="3237900" cy="615642"/>
      </dsp:txXfrm>
    </dsp:sp>
    <dsp:sp modelId="{4E989A59-624F-F34B-84ED-A49667AC2F50}">
      <dsp:nvSpPr>
        <dsp:cNvPr id="0" name=""/>
        <dsp:cNvSpPr/>
      </dsp:nvSpPr>
      <dsp:spPr>
        <a:xfrm>
          <a:off x="1194796" y="2979098"/>
          <a:ext cx="3999972" cy="653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Automated Model training and Pickling</a:t>
          </a:r>
        </a:p>
      </dsp:txBody>
      <dsp:txXfrm>
        <a:off x="1213949" y="2998251"/>
        <a:ext cx="3237900" cy="615642"/>
      </dsp:txXfrm>
    </dsp:sp>
    <dsp:sp modelId="{F8D331A6-10F7-9847-91BB-6A3185782584}">
      <dsp:nvSpPr>
        <dsp:cNvPr id="0" name=""/>
        <dsp:cNvSpPr/>
      </dsp:nvSpPr>
      <dsp:spPr>
        <a:xfrm>
          <a:off x="3574905" y="477745"/>
          <a:ext cx="425066" cy="425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670545" y="477745"/>
        <a:ext cx="233786" cy="319862"/>
      </dsp:txXfrm>
    </dsp:sp>
    <dsp:sp modelId="{BD8A82F5-FBC0-6244-923D-39FE1B5014A1}">
      <dsp:nvSpPr>
        <dsp:cNvPr id="0" name=""/>
        <dsp:cNvSpPr/>
      </dsp:nvSpPr>
      <dsp:spPr>
        <a:xfrm>
          <a:off x="3873604" y="1222520"/>
          <a:ext cx="425066" cy="425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69244" y="1222520"/>
        <a:ext cx="233786" cy="319862"/>
      </dsp:txXfrm>
    </dsp:sp>
    <dsp:sp modelId="{A542E573-5A05-B544-95DF-5CCDD8D0059A}">
      <dsp:nvSpPr>
        <dsp:cNvPr id="0" name=""/>
        <dsp:cNvSpPr/>
      </dsp:nvSpPr>
      <dsp:spPr>
        <a:xfrm>
          <a:off x="4172304" y="1956395"/>
          <a:ext cx="425066" cy="425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267944" y="1956395"/>
        <a:ext cx="233786" cy="319862"/>
      </dsp:txXfrm>
    </dsp:sp>
    <dsp:sp modelId="{04F24CED-3D38-C14C-8391-6CBD517F5F6A}">
      <dsp:nvSpPr>
        <dsp:cNvPr id="0" name=""/>
        <dsp:cNvSpPr/>
      </dsp:nvSpPr>
      <dsp:spPr>
        <a:xfrm>
          <a:off x="4471003" y="2708436"/>
          <a:ext cx="425066" cy="425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566643" y="2708436"/>
        <a:ext cx="233786" cy="319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7000" dirty="0" err="1">
                <a:solidFill>
                  <a:schemeClr val="tx1"/>
                </a:solidFill>
              </a:rPr>
              <a:t>PawPics</a:t>
            </a:r>
            <a:endParaRPr lang="en-US" sz="7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snap worth saving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Introduction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724456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E6175D-CE1B-4C8E-8FF8-7309F21F3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E41CD9-BAC4-2B3A-44E7-2208AD95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Deploy a web-app instance of a deep learning model that predicts the breed mix of dogs in submitted images</a:t>
            </a:r>
            <a:endParaRPr lang="en-US" b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33C3D-6AE1-BFEB-DA65-D454E8B1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268" y="863695"/>
            <a:ext cx="3059854" cy="49471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Primary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01918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9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B8337B13-9565-8DFD-E4A1-BB9328D64D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-109704"/>
            <a:ext cx="6570031" cy="700803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2AE63F-ED64-CB18-4638-8326863A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&amp; 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0E0E58-7436-4D01-F1FC-D25EFED03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3606" y="2340864"/>
            <a:ext cx="4597758" cy="3793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Stanford Dogs Dataset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20,580 images across 120 breeds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Sourced from </a:t>
            </a:r>
            <a:r>
              <a:rPr lang="en-US" dirty="0" err="1">
                <a:solidFill>
                  <a:srgbClr val="FFFFFF"/>
                </a:solidFill>
              </a:rPr>
              <a:t>imagenet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Tsinghua Dogs Dataset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70,428 images across 126 breeds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Sourced from pet owner photos in Tsinghua area</a:t>
            </a:r>
          </a:p>
        </p:txBody>
      </p:sp>
    </p:spTree>
    <p:extLst>
      <p:ext uri="{BB962C8B-B14F-4D97-AF65-F5344CB8AC3E}">
        <p14:creationId xmlns:p14="http://schemas.microsoft.com/office/powerpoint/2010/main" val="2081072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F52F77-1029-C0A9-1341-6533CD7F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85" y="884409"/>
            <a:ext cx="5308483" cy="988332"/>
          </a:xfrm>
        </p:spPr>
        <p:txBody>
          <a:bodyPr/>
          <a:lstStyle/>
          <a:p>
            <a:r>
              <a:rPr lang="en-US" dirty="0"/>
              <a:t>Pipeline Development</a:t>
            </a:r>
          </a:p>
        </p:txBody>
      </p:sp>
      <p:pic>
        <p:nvPicPr>
          <p:cNvPr id="8" name="Content Placeholder 7" descr="Diagram, timeline&#10;&#10;Description automatically generated">
            <a:extLst>
              <a:ext uri="{FF2B5EF4-FFF2-40B4-BE49-F238E27FC236}">
                <a16:creationId xmlns:a16="http://schemas.microsoft.com/office/drawing/2014/main" id="{0C0EDFBB-7601-FC68-5FF7-BFFE10DE74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-161466"/>
            <a:ext cx="5748997" cy="7377880"/>
          </a:xfrm>
        </p:spPr>
      </p:pic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DA4E3B79-B395-7F95-3BB3-756D54C441D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2665121"/>
              </p:ext>
            </p:extLst>
          </p:nvPr>
        </p:nvGraphicFramePr>
        <p:xfrm>
          <a:off x="648285" y="2340544"/>
          <a:ext cx="5194769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480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BDC88A-176A-4C74-9A93-7C0BC765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81E05-F529-4DFE-AFC8-E3E964F9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5422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58E157-7D0A-4F9C-8B70-83F2B7A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5421"/>
            <a:ext cx="6248454" cy="58597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C142C-A326-8229-3854-48D0BD3A7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547" y="1024820"/>
            <a:ext cx="5279696" cy="4720938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Results &amp;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Reflections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7A541-1F4E-4C7A-B7E2-4D5926B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3"/>
            <a:ext cx="3615595" cy="5863293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FB1BA-9929-46B9-DE57-5E72E246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4504" y="1024820"/>
            <a:ext cx="2849615" cy="4720938"/>
          </a:xfrm>
        </p:spPr>
        <p:txBody>
          <a:bodyPr anchor="ctr">
            <a:normAutofit/>
          </a:bodyPr>
          <a:lstStyle/>
          <a:p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04E2D8A-66AB-F121-C792-17A7BA6C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975" y="1800664"/>
            <a:ext cx="3235569" cy="32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BF84-4450-DF1F-EC75-3996C1DE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Takeaways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4306-AC11-9A58-15DD-267DB6A5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Local machine incompatibilities highlight the benefits of cloud computing </a:t>
            </a:r>
          </a:p>
          <a:p>
            <a:r>
              <a:rPr lang="en-US" sz="3200" dirty="0"/>
              <a:t>Additional work on user interface necessary</a:t>
            </a:r>
          </a:p>
          <a:p>
            <a:r>
              <a:rPr lang="en-US" sz="3200" dirty="0"/>
              <a:t>Exceedingly accurate results seen from Resnet50</a:t>
            </a:r>
          </a:p>
          <a:p>
            <a:r>
              <a:rPr lang="en-US" sz="3200" dirty="0"/>
              <a:t>Encompass all steps in single executable .</a:t>
            </a:r>
            <a:r>
              <a:rPr lang="en-US" sz="3200" dirty="0" err="1"/>
              <a:t>py</a:t>
            </a:r>
            <a:r>
              <a:rPr lang="en-US" sz="3200"/>
              <a:t> file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25065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DividendVTI</Template>
  <TotalTime>68</TotalTime>
  <Words>168</Words>
  <Application>Microsoft Macintosh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Franklin Gothic Demi</vt:lpstr>
      <vt:lpstr>Wingdings 2</vt:lpstr>
      <vt:lpstr>DividendVTI</vt:lpstr>
      <vt:lpstr>PawPics</vt:lpstr>
      <vt:lpstr>Introduction</vt:lpstr>
      <vt:lpstr>Deploy a web-app instance of a deep learning model that predicts the breed mix of dogs in submitted images</vt:lpstr>
      <vt:lpstr>Data &amp; Methodology</vt:lpstr>
      <vt:lpstr>Pipeline Development</vt:lpstr>
      <vt:lpstr>Results &amp; Reflections</vt:lpstr>
      <vt:lpstr>Takeaways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PawPics</dc:title>
  <dc:creator>Ridley Arp</dc:creator>
  <cp:lastModifiedBy>Ridley Arp</cp:lastModifiedBy>
  <cp:revision>2</cp:revision>
  <dcterms:created xsi:type="dcterms:W3CDTF">2022-05-18T11:43:26Z</dcterms:created>
  <dcterms:modified xsi:type="dcterms:W3CDTF">2022-05-18T12:52:07Z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