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March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March 23,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181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a leaf surface">
            <a:extLst>
              <a:ext uri="{FF2B5EF4-FFF2-40B4-BE49-F238E27FC236}">
                <a16:creationId xmlns:a16="http://schemas.microsoft.com/office/drawing/2014/main" id="{323DA33D-49EC-6E50-E182-D5581EA4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41" r="2280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72AED-9BC5-484F-D9B7-D6E44DA6A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Lexicon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2B965-B7E5-2601-42E6-BB1BABEE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Language in Lyrics</a:t>
            </a:r>
          </a:p>
        </p:txBody>
      </p:sp>
    </p:spTree>
    <p:extLst>
      <p:ext uri="{BB962C8B-B14F-4D97-AF65-F5344CB8AC3E}">
        <p14:creationId xmlns:p14="http://schemas.microsoft.com/office/powerpoint/2010/main" val="75105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355B3C-C21C-4CED-96E5-68A42FC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2DA47-18EC-8511-D8E9-D6D466A3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479" y="2466238"/>
            <a:ext cx="7329225" cy="1473797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Any Questions?</a:t>
            </a:r>
            <a:endParaRPr lang="en-US" sz="4000" dirty="0"/>
          </a:p>
        </p:txBody>
      </p:sp>
      <p:pic>
        <p:nvPicPr>
          <p:cNvPr id="5" name="Content Placeholder 4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18A24AEF-5BE9-5029-3B09-9BD0E6C6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184"/>
          <a:stretch/>
        </p:blipFill>
        <p:spPr>
          <a:xfrm>
            <a:off x="0" y="0"/>
            <a:ext cx="4038598" cy="640689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01532A-A6DC-4220-97C8-129DCA3A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39"/>
            <a:ext cx="12191999" cy="44925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54000"/>
                </a:schemeClr>
              </a:gs>
              <a:gs pos="85000">
                <a:schemeClr val="accent5">
                  <a:alpha val="8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2B6480-5131-4F3F-B6E3-CB1AB0E6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7506"/>
            <a:ext cx="8153398" cy="449258"/>
          </a:xfrm>
          <a:prstGeom prst="rect">
            <a:avLst/>
          </a:prstGeom>
          <a:gradFill>
            <a:gsLst>
              <a:gs pos="0">
                <a:schemeClr val="accent6">
                  <a:alpha val="18000"/>
                </a:schemeClr>
              </a:gs>
              <a:gs pos="95000">
                <a:schemeClr val="accent2">
                  <a:alpha val="59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3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36A41-BF38-4C0A-BA59-CDCE04AE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CCE07-C791-2C30-F738-5F455D78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56" y="908649"/>
            <a:ext cx="4079720" cy="3977676"/>
          </a:xfrm>
        </p:spPr>
        <p:txBody>
          <a:bodyPr anchor="t">
            <a:normAutofit/>
          </a:bodyPr>
          <a:lstStyle/>
          <a:p>
            <a:r>
              <a:rPr lang="en-US" sz="3700" dirty="0"/>
              <a:t>Motivation</a:t>
            </a:r>
            <a:br>
              <a:rPr lang="en-US" sz="3700" dirty="0"/>
            </a:br>
            <a:r>
              <a:rPr lang="en-US" sz="2000" dirty="0"/>
              <a:t> </a:t>
            </a:r>
            <a:br>
              <a:rPr lang="en-US" sz="2000" dirty="0"/>
            </a:br>
            <a:br>
              <a:rPr lang="en-US" sz="3700" dirty="0"/>
            </a:br>
            <a:r>
              <a:rPr lang="en-US" sz="2000" b="0" dirty="0">
                <a:latin typeface="+mn-lt"/>
              </a:rPr>
              <a:t>What goes into the language of music?</a:t>
            </a:r>
            <a:br>
              <a:rPr lang="en-US" sz="2000" b="0" dirty="0">
                <a:latin typeface="+mn-lt"/>
              </a:rPr>
            </a:b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Are there specific trends by time or genre?</a:t>
            </a:r>
          </a:p>
        </p:txBody>
      </p:sp>
      <p:pic>
        <p:nvPicPr>
          <p:cNvPr id="5" name="Content Placeholder 4" descr="&#10;&#10;Description automatically generated">
            <a:extLst>
              <a:ext uri="{FF2B5EF4-FFF2-40B4-BE49-F238E27FC236}">
                <a16:creationId xmlns:a16="http://schemas.microsoft.com/office/drawing/2014/main" id="{6E4E7A22-956C-6EF4-0A2F-617B3738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00"/>
          <a:stretch/>
        </p:blipFill>
        <p:spPr>
          <a:xfrm>
            <a:off x="5988873" y="965200"/>
            <a:ext cx="4544953" cy="45354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D36A8B-01FD-4675-9D35-FA0CC50FD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D76E8-086A-40F9-B995-AEFD77D9C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5E805-0247-AD70-F547-2607D10E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C4024C3-7CF9-7D0F-439C-0DA177A2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Business Uses:</a:t>
            </a:r>
          </a:p>
          <a:p>
            <a:r>
              <a:rPr lang="en-US" sz="1800" dirty="0"/>
              <a:t>Compile genre or time specific vocabularies to create more authentic pieces rooted in those periods</a:t>
            </a:r>
          </a:p>
          <a:p>
            <a:r>
              <a:rPr lang="en-US" sz="1800" dirty="0"/>
              <a:t>Map music topic trends over time to further explore and analyze </a:t>
            </a:r>
          </a:p>
          <a:p>
            <a:r>
              <a:rPr lang="en-US" sz="1800" dirty="0"/>
              <a:t>Help narrow topic field for song creation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F1ED96-F679-16F8-97CC-0BA2D49DB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1" r="3" b="5859"/>
          <a:stretch/>
        </p:blipFill>
        <p:spPr>
          <a:xfrm>
            <a:off x="8115300" y="-12515"/>
            <a:ext cx="4076700" cy="6406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DD5C9-2FB7-CCA8-1998-2AE88058B127}"/>
              </a:ext>
            </a:extLst>
          </p:cNvPr>
          <p:cNvSpPr txBox="1"/>
          <p:nvPr/>
        </p:nvSpPr>
        <p:spPr>
          <a:xfrm>
            <a:off x="8172450" y="-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7B62-400C-C0B7-007C-74E9CFF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028701"/>
            <a:ext cx="3671887" cy="3020785"/>
          </a:xfrm>
        </p:spPr>
        <p:txBody>
          <a:bodyPr>
            <a:normAutofit/>
          </a:bodyPr>
          <a:lstStyle/>
          <a:p>
            <a:pPr algn="r"/>
            <a:r>
              <a:rPr lang="en-US" sz="3000" dirty="0" err="1">
                <a:solidFill>
                  <a:schemeClr val="bg1"/>
                </a:solidFill>
              </a:rPr>
              <a:t>DatA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Acquisition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27B63E8-6472-2EAB-9C42-079E3EB39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005" y="130834"/>
            <a:ext cx="3733800" cy="1041400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DDB322-85AF-0514-57A5-89D64CB90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00"/>
          <a:stretch/>
        </p:blipFill>
        <p:spPr>
          <a:xfrm>
            <a:off x="4444756" y="545178"/>
            <a:ext cx="1660769" cy="5486401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91940A-8035-2A45-9FE7-ADE6F84AD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34" t="32051" r="42531" b="26699"/>
          <a:stretch/>
        </p:blipFill>
        <p:spPr>
          <a:xfrm>
            <a:off x="6905625" y="1235741"/>
            <a:ext cx="4486275" cy="52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5F0DA-FBDD-9628-D4EA-749A11FE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Analysis</a:t>
            </a:r>
            <a:br>
              <a:rPr lang="en-US" sz="4400" spc="750" dirty="0">
                <a:solidFill>
                  <a:schemeClr val="bg1"/>
                </a:solidFill>
              </a:rPr>
            </a:br>
            <a:r>
              <a:rPr lang="en-US" sz="4400" spc="750" dirty="0">
                <a:solidFill>
                  <a:schemeClr val="bg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41435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BEAF0E-7BC7-4BD0-B456-B28AA13AB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CE3531-A87A-B377-F4ED-B7DF7E613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37" t="30766" r="51739" b="253"/>
          <a:stretch/>
        </p:blipFill>
        <p:spPr>
          <a:xfrm>
            <a:off x="1114424" y="899778"/>
            <a:ext cx="4814888" cy="459679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101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3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10126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2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4762ACE-C475-BA2B-D44F-5028F7BAF62F}"/>
              </a:ext>
            </a:extLst>
          </p:cNvPr>
          <p:cNvSpPr txBox="1">
            <a:spLocks/>
          </p:cNvSpPr>
          <p:nvPr/>
        </p:nvSpPr>
        <p:spPr>
          <a:xfrm>
            <a:off x="6372225" y="1011448"/>
            <a:ext cx="5200650" cy="47212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500" b="1" dirty="0"/>
              <a:t>Data Selection</a:t>
            </a:r>
          </a:p>
          <a:p>
            <a:pPr algn="r"/>
            <a:r>
              <a:rPr lang="en-US" sz="2500" dirty="0"/>
              <a:t>TF-IDF for tokenization</a:t>
            </a:r>
          </a:p>
          <a:p>
            <a:pPr lvl="4" algn="r"/>
            <a:r>
              <a:rPr lang="en-US" sz="2100" dirty="0" err="1"/>
              <a:t>spaCy</a:t>
            </a:r>
            <a:r>
              <a:rPr lang="en-US" sz="2100" dirty="0"/>
              <a:t> used to customize</a:t>
            </a:r>
          </a:p>
          <a:p>
            <a:pPr algn="r"/>
            <a:r>
              <a:rPr lang="en-US" sz="2500" dirty="0"/>
              <a:t>NME for topic modeling </a:t>
            </a:r>
            <a:endParaRPr lang="en-US" sz="2500" b="1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3500" b="1" dirty="0"/>
              <a:t>Preprocessing Choices</a:t>
            </a:r>
          </a:p>
          <a:p>
            <a:pPr algn="r"/>
            <a:r>
              <a:rPr lang="en-US" dirty="0"/>
              <a:t>Maintained traditional and variant spellings</a:t>
            </a:r>
          </a:p>
          <a:p>
            <a:pPr algn="r"/>
            <a:r>
              <a:rPr lang="en-US" dirty="0"/>
              <a:t>TF-IDF for ease of readability</a:t>
            </a:r>
          </a:p>
        </p:txBody>
      </p:sp>
    </p:spTree>
    <p:extLst>
      <p:ext uri="{BB962C8B-B14F-4D97-AF65-F5344CB8AC3E}">
        <p14:creationId xmlns:p14="http://schemas.microsoft.com/office/powerpoint/2010/main" val="126153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DB7E5-5FA4-FADB-609F-0A4EF102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68" y="3968153"/>
            <a:ext cx="4978735" cy="1995326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r"/>
            <a:r>
              <a:rPr lang="en-US" spc="750" dirty="0"/>
              <a:t>Output,  Examples</a:t>
            </a:r>
            <a:br>
              <a:rPr lang="en-US" spc="750" dirty="0"/>
            </a:br>
            <a:br>
              <a:rPr lang="en-US" spc="750" dirty="0"/>
            </a:br>
            <a:r>
              <a:rPr lang="en-US" spc="750" dirty="0"/>
              <a:t>Usage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C96269-53E5-F558-10B9-AFD53E830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87237"/>
              </p:ext>
            </p:extLst>
          </p:nvPr>
        </p:nvGraphicFramePr>
        <p:xfrm>
          <a:off x="457198" y="245394"/>
          <a:ext cx="5177484" cy="636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828">
                  <a:extLst>
                    <a:ext uri="{9D8B030D-6E8A-4147-A177-3AD203B41FA5}">
                      <a16:colId xmlns:a16="http://schemas.microsoft.com/office/drawing/2014/main" val="3331134148"/>
                    </a:ext>
                  </a:extLst>
                </a:gridCol>
                <a:gridCol w="1725828">
                  <a:extLst>
                    <a:ext uri="{9D8B030D-6E8A-4147-A177-3AD203B41FA5}">
                      <a16:colId xmlns:a16="http://schemas.microsoft.com/office/drawing/2014/main" val="2918563610"/>
                    </a:ext>
                  </a:extLst>
                </a:gridCol>
                <a:gridCol w="1725828">
                  <a:extLst>
                    <a:ext uri="{9D8B030D-6E8A-4147-A177-3AD203B41FA5}">
                      <a16:colId xmlns:a16="http://schemas.microsoft.com/office/drawing/2014/main" val="1712020612"/>
                    </a:ext>
                  </a:extLst>
                </a:gridCol>
              </a:tblGrid>
              <a:tr h="1061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Associated 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601780"/>
                  </a:ext>
                </a:extLst>
              </a:tr>
              <a:tr h="1061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2010’s Topic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Loneliness/ Longing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night, thing, feel, rain, body, look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028468"/>
                  </a:ext>
                </a:extLst>
              </a:tr>
              <a:tr h="1061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2010’s Topic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Anger/Desire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broken, edge, want, run, tonight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928252"/>
                  </a:ext>
                </a:extLst>
              </a:tr>
              <a:tr h="1061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1990’s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Party/Dancing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wanna</a:t>
                      </a:r>
                      <a:r>
                        <a:rPr lang="en-US" dirty="0"/>
                        <a:t>, rock, money, pump, beat, 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96693"/>
                  </a:ext>
                </a:extLst>
              </a:tr>
              <a:tr h="1061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Romance/Love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love, baby, long, know, heart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373786"/>
                  </a:ext>
                </a:extLst>
              </a:tr>
              <a:tr h="10612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R&amp;B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hey, dance, music, ho, 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14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5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15811-4C87-5DFD-74E7-573C601F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3" y="2692400"/>
            <a:ext cx="9144000" cy="336009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Conclusions</a:t>
            </a:r>
            <a:br>
              <a:rPr lang="en-US" sz="4400" spc="750" dirty="0">
                <a:solidFill>
                  <a:schemeClr val="bg1"/>
                </a:solidFill>
              </a:rPr>
            </a:br>
            <a:r>
              <a:rPr lang="en-US" sz="4400" spc="750" dirty="0">
                <a:solidFill>
                  <a:schemeClr val="bg1"/>
                </a:solidFill>
              </a:rPr>
              <a:t>&amp; Further Work</a:t>
            </a:r>
          </a:p>
        </p:txBody>
      </p:sp>
    </p:spTree>
    <p:extLst>
      <p:ext uri="{BB962C8B-B14F-4D97-AF65-F5344CB8AC3E}">
        <p14:creationId xmlns:p14="http://schemas.microsoft.com/office/powerpoint/2010/main" val="358944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4F272A-30B2-755E-FF1D-9C79E76A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75645"/>
            <a:ext cx="5268037" cy="4646408"/>
          </a:xfrm>
        </p:spPr>
        <p:txBody>
          <a:bodyPr anchor="t">
            <a:normAutofit/>
          </a:bodyPr>
          <a:lstStyle/>
          <a:p>
            <a:r>
              <a:rPr lang="en-US" sz="1600" b="1" dirty="0"/>
              <a:t>Reusability</a:t>
            </a:r>
          </a:p>
          <a:p>
            <a:pPr lvl="1"/>
            <a:r>
              <a:rPr lang="en-US" sz="1600" dirty="0"/>
              <a:t>Pipeline is already constructed, and a basic interface such as Tableau could add a lot in the way of customized reuse</a:t>
            </a:r>
          </a:p>
          <a:p>
            <a:r>
              <a:rPr lang="en-US" sz="1600" b="1" dirty="0"/>
              <a:t>More Nuance</a:t>
            </a:r>
          </a:p>
          <a:p>
            <a:pPr lvl="1"/>
            <a:r>
              <a:rPr lang="en-US" sz="1600" dirty="0"/>
              <a:t>Sentiment analysis could add deeper understanding to generally vague language choices</a:t>
            </a:r>
          </a:p>
          <a:p>
            <a:r>
              <a:rPr lang="en-US" sz="1600" b="1" dirty="0"/>
              <a:t>Continued segmentation</a:t>
            </a:r>
          </a:p>
          <a:p>
            <a:pPr lvl="1"/>
            <a:r>
              <a:rPr lang="en-US" sz="1600" dirty="0"/>
              <a:t>Further exploration could be done with each genre being explored on a decade level instead of decades only containing mixed data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Content Placeholder 4" descr="A picture containing text, dark, light, night sky&#10;&#10;Description automatically generated">
            <a:extLst>
              <a:ext uri="{FF2B5EF4-FFF2-40B4-BE49-F238E27FC236}">
                <a16:creationId xmlns:a16="http://schemas.microsoft.com/office/drawing/2014/main" id="{B200F3B3-C4C9-A1D7-C338-8FC619346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7" r="20955" b="2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613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63B22"/>
      </a:dk2>
      <a:lt2>
        <a:srgbClr val="E8E2E3"/>
      </a:lt2>
      <a:accent1>
        <a:srgbClr val="20B59B"/>
      </a:accent1>
      <a:accent2>
        <a:srgbClr val="14B857"/>
      </a:accent2>
      <a:accent3>
        <a:srgbClr val="22B921"/>
      </a:accent3>
      <a:accent4>
        <a:srgbClr val="59B514"/>
      </a:accent4>
      <a:accent5>
        <a:srgbClr val="94AA1E"/>
      </a:accent5>
      <a:accent6>
        <a:srgbClr val="C99B16"/>
      </a:accent6>
      <a:hlink>
        <a:srgbClr val="6C892D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251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Nova</vt:lpstr>
      <vt:lpstr>GradientRiseVTI</vt:lpstr>
      <vt:lpstr>Learning the Lexicon</vt:lpstr>
      <vt:lpstr>Motivation    What goes into the language of music?  Are there specific trends by time or genre?</vt:lpstr>
      <vt:lpstr>Motivation</vt:lpstr>
      <vt:lpstr>DatA Acquisition</vt:lpstr>
      <vt:lpstr>Analysis Strategy</vt:lpstr>
      <vt:lpstr>PowerPoint Presentation</vt:lpstr>
      <vt:lpstr>Output,  Examples  Usage Options</vt:lpstr>
      <vt:lpstr>Conclusions &amp; Further Work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the Lexicon</dc:title>
  <dc:creator>Ridley Arp</dc:creator>
  <cp:lastModifiedBy>Ridley Arp</cp:lastModifiedBy>
  <cp:revision>1</cp:revision>
  <dcterms:created xsi:type="dcterms:W3CDTF">2022-03-23T14:35:18Z</dcterms:created>
  <dcterms:modified xsi:type="dcterms:W3CDTF">2022-03-23T16:36:02Z</dcterms:modified>
</cp:coreProperties>
</file>