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1pPr>
    <a:lvl2pPr marL="0" marR="0" indent="457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2pPr>
    <a:lvl3pPr marL="0" marR="0" indent="914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3pPr>
    <a:lvl4pPr marL="0" marR="0" indent="1371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4pPr>
    <a:lvl5pPr marL="0" marR="0" indent="18288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5pPr>
    <a:lvl6pPr marL="0" marR="0" indent="22860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6pPr>
    <a:lvl7pPr marL="0" marR="0" indent="2743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7pPr>
    <a:lvl8pPr marL="0" marR="0" indent="3200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8pPr>
    <a:lvl9pPr marL="0" marR="0" indent="3657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 snapToObjects="1">
      <p:cViewPr varScale="1">
        <p:scale>
          <a:sx n="51" d="100"/>
          <a:sy n="51" d="100"/>
        </p:scale>
        <p:origin x="10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opic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/>
            </a:lvl1pPr>
          </a:lstStyle>
          <a:p>
            <a:r>
              <a:t>Topic</a:t>
            </a:r>
          </a:p>
        </p:txBody>
      </p:sp>
      <p:sp>
        <p:nvSpPr>
          <p:cNvPr id="16" name="Location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/>
            </a:lvl1pPr>
          </a:lstStyle>
          <a:p>
            <a:r>
              <a:t>Location</a:t>
            </a:r>
          </a:p>
        </p:txBody>
      </p:sp>
      <p:sp>
        <p:nvSpPr>
          <p:cNvPr id="17" name="Author and Date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/>
          <a:p>
            <a:r>
              <a:t>Author and Date</a:t>
            </a:r>
          </a:p>
        </p:txBody>
      </p:sp>
      <p:sp>
        <p:nvSpPr>
          <p:cNvPr id="18" name="Presentation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Title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atement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2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3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Fact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2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>
              <a:defRPr sz="3500" spc="104">
                <a:solidFill>
                  <a:schemeClr val="accent1"/>
                </a:solidFill>
              </a:defRPr>
            </a:lvl1pPr>
          </a:lstStyle>
          <a:p>
            <a:r>
              <a:t>Fact information</a:t>
            </a:r>
          </a:p>
        </p:txBody>
      </p:sp>
      <p:sp>
        <p:nvSpPr>
          <p:cNvPr id="13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Line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bg>
      <p:bgPr>
        <a:solidFill>
          <a:srgbClr val="FFC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Attribution</a:t>
            </a:r>
          </a:p>
        </p:txBody>
      </p:sp>
      <p:sp>
        <p:nvSpPr>
          <p:cNvPr id="14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4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mage"/>
          <p:cNvSpPr>
            <a:spLocks noGrp="1"/>
          </p:cNvSpPr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4" name="Image"/>
          <p:cNvSpPr>
            <a:spLocks noGrp="1"/>
          </p:cNvSpPr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5" name="1056335080_2112X2816.jpg"/>
          <p:cNvSpPr>
            <a:spLocks noGrp="1"/>
          </p:cNvSpPr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Image"/>
          <p:cNvSpPr>
            <a:spLocks noGrp="1"/>
          </p:cNvSpPr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1056335066_3170x2500.jpeg"/>
          <p:cNvSpPr>
            <a:spLocks noGrp="1"/>
          </p:cNvSpPr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" name="Topic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>
                <a:solidFill>
                  <a:srgbClr val="FFFFFF"/>
                </a:solidFill>
              </a:defRPr>
            </a:lvl1pPr>
          </a:lstStyle>
          <a:p>
            <a:r>
              <a:t>Topic</a:t>
            </a:r>
          </a:p>
        </p:txBody>
      </p:sp>
      <p:sp>
        <p:nvSpPr>
          <p:cNvPr id="29" name="Location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>
                <a:solidFill>
                  <a:srgbClr val="FFFFFF"/>
                </a:solidFill>
              </a:defRPr>
            </a:lvl1pPr>
          </a:lstStyle>
          <a:p>
            <a:r>
              <a:t>Location</a:t>
            </a:r>
          </a:p>
        </p:txBody>
      </p:sp>
      <p:sp>
        <p:nvSpPr>
          <p:cNvPr id="30" name="Author and Dat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Author and Date</a:t>
            </a:r>
          </a:p>
        </p:txBody>
      </p:sp>
      <p:sp>
        <p:nvSpPr>
          <p:cNvPr id="31" name="Line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6" name="Presentation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Title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 Alt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46" name="531205463_2542x1430.jpg"/>
          <p:cNvSpPr>
            <a:spLocks noGrp="1"/>
          </p:cNvSpPr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7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8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9" name="545882547_1308x1744.jpeg"/>
          <p:cNvSpPr>
            <a:spLocks noGrp="1"/>
          </p:cNvSpPr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90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rgbClr val="8AACB9"/>
                </a:solidFill>
              </a:defRPr>
            </a:lvl1pPr>
          </a:lstStyle>
          <a:p>
            <a:r>
              <a:t>Agenda Subtitle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112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Presentation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Line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8800" y="128905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pc="0">
                <a:solidFill>
                  <a:srgbClr val="FFFFFF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lassific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Classification</a:t>
            </a:r>
          </a:p>
        </p:txBody>
      </p:sp>
      <p:sp>
        <p:nvSpPr>
          <p:cNvPr id="181" name="Ridley Arp 2-23-22"/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Ridley Arp 2-23-22</a:t>
            </a:r>
          </a:p>
        </p:txBody>
      </p:sp>
      <p:sp>
        <p:nvSpPr>
          <p:cNvPr id="182" name="Growing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Growing</a:t>
            </a:r>
          </a:p>
          <a:p>
            <a:r>
              <a:t>For Concern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Further Action and Note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Further Action and Noteables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Low Risk Features: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96900" indent="-596900" defTabSz="334263">
              <a:spcBef>
                <a:spcPts val="4000"/>
              </a:spcBef>
              <a:buBlip>
                <a:blip r:embed="rId2"/>
              </a:buBlip>
              <a:defRPr sz="3384" spc="33"/>
            </a:pPr>
            <a:r>
              <a:rPr dirty="0"/>
              <a:t>Low Risk Features:</a:t>
            </a:r>
          </a:p>
          <a:p>
            <a:pPr marL="1193800" lvl="1" indent="-596900" defTabSz="334263">
              <a:spcBef>
                <a:spcPts val="4000"/>
              </a:spcBef>
              <a:buBlip>
                <a:blip r:embed="rId2"/>
              </a:buBlip>
              <a:defRPr sz="3384" spc="33"/>
            </a:pPr>
            <a:r>
              <a:rPr dirty="0"/>
              <a:t>Felines significantly more likely to only have one lesion</a:t>
            </a:r>
          </a:p>
          <a:p>
            <a:pPr marL="1193800" lvl="1" indent="-596900" defTabSz="334263">
              <a:spcBef>
                <a:spcPts val="4000"/>
              </a:spcBef>
              <a:buBlip>
                <a:blip r:embed="rId2"/>
              </a:buBlip>
              <a:defRPr sz="3384" spc="33"/>
            </a:pPr>
            <a:r>
              <a:rPr dirty="0"/>
              <a:t>Sarcoma almost always only presents in one growth</a:t>
            </a:r>
          </a:p>
          <a:p>
            <a:pPr marL="1193800" lvl="1" indent="-596900" defTabSz="334263">
              <a:spcBef>
                <a:spcPts val="4000"/>
              </a:spcBef>
              <a:buBlip>
                <a:blip r:embed="rId2"/>
              </a:buBlip>
              <a:defRPr sz="3384" spc="33"/>
            </a:pPr>
            <a:r>
              <a:rPr dirty="0"/>
              <a:t>Herding Group dogs less likely to have multiple presentations</a:t>
            </a:r>
          </a:p>
          <a:p>
            <a:pPr marL="1193800" lvl="1" indent="-596900" defTabSz="334263">
              <a:spcBef>
                <a:spcPts val="4000"/>
              </a:spcBef>
              <a:buBlip>
                <a:blip r:embed="rId2"/>
              </a:buBlip>
              <a:defRPr sz="3384" spc="33"/>
            </a:pPr>
            <a:endParaRPr lang="en-US" dirty="0"/>
          </a:p>
          <a:p>
            <a:pPr marL="1193800" lvl="1" indent="-596900" defTabSz="334263">
              <a:spcBef>
                <a:spcPts val="4000"/>
              </a:spcBef>
              <a:buBlip>
                <a:blip r:embed="rId2"/>
              </a:buBlip>
              <a:defRPr sz="3384" spc="33"/>
            </a:pPr>
            <a:r>
              <a:rPr dirty="0"/>
              <a:t>High Risk Features:</a:t>
            </a:r>
          </a:p>
          <a:p>
            <a:pPr marL="1790700" lvl="2" indent="-596900" defTabSz="334263">
              <a:spcBef>
                <a:spcPts val="4000"/>
              </a:spcBef>
              <a:buBlip>
                <a:blip r:embed="rId2"/>
              </a:buBlip>
              <a:defRPr sz="3384" spc="33"/>
            </a:pPr>
            <a:r>
              <a:rPr dirty="0"/>
              <a:t>Multi-growth Cancers are more likely to effect organs and connective tissue than external</a:t>
            </a:r>
          </a:p>
          <a:p>
            <a:pPr marL="1790700" lvl="2" indent="-596900" defTabSz="334263">
              <a:spcBef>
                <a:spcPts val="4000"/>
              </a:spcBef>
              <a:buBlip>
                <a:blip r:embed="rId2"/>
              </a:buBlip>
              <a:defRPr sz="3384" spc="33"/>
            </a:pPr>
            <a:r>
              <a:rPr dirty="0"/>
              <a:t>Lipoma is most likely to present in multiples</a:t>
            </a:r>
          </a:p>
          <a:p>
            <a:pPr marL="1790700" lvl="2" indent="-596900" defTabSz="334263">
              <a:spcBef>
                <a:spcPts val="4000"/>
              </a:spcBef>
              <a:buBlip>
                <a:blip r:embed="rId2"/>
              </a:buBlip>
              <a:defRPr sz="3384" spc="33"/>
            </a:pPr>
            <a:r>
              <a:rPr dirty="0"/>
              <a:t>Age not provided in data, but </a:t>
            </a:r>
            <a:r>
              <a:rPr lang="en-US" dirty="0"/>
              <a:t>would</a:t>
            </a:r>
            <a:r>
              <a:rPr dirty="0"/>
              <a:t> affect.</a:t>
            </a:r>
          </a:p>
        </p:txBody>
      </p:sp>
      <p:sp>
        <p:nvSpPr>
          <p:cNvPr id="220" name="Further data acquisition concerning age could temper the results shown here, as increased age in all animals is linked to increase chance of cancer.…"/>
          <p:cNvSpPr txBox="1"/>
          <p:nvPr/>
        </p:nvSpPr>
        <p:spPr>
          <a:xfrm>
            <a:off x="2288319" y="10241437"/>
            <a:ext cx="19807362" cy="1621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 spc="59"/>
            </a:pPr>
            <a:r>
              <a:t>Further data acquisition concerning age could temper the results shown here, as increased age in all animals is linked to increase chance of cancer. </a:t>
            </a:r>
          </a:p>
          <a:p>
            <a:pPr>
              <a:defRPr sz="3000" spc="59"/>
            </a:pPr>
            <a:r>
              <a:t>Further work with XGBoost would also likely assist in refining negative accuracy overall.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Data Used:…"/>
          <p:cNvSpPr txBox="1">
            <a:spLocks noGrp="1"/>
          </p:cNvSpPr>
          <p:nvPr>
            <p:ph type="body" sz="half" idx="1"/>
          </p:nvPr>
        </p:nvSpPr>
        <p:spPr>
          <a:xfrm>
            <a:off x="890296" y="4252383"/>
            <a:ext cx="12721994" cy="7611634"/>
          </a:xfrm>
          <a:prstGeom prst="rect">
            <a:avLst/>
          </a:prstGeom>
        </p:spPr>
        <p:txBody>
          <a:bodyPr/>
          <a:lstStyle/>
          <a:p>
            <a:pPr algn="l"/>
            <a:r>
              <a:t>Data Used:</a:t>
            </a:r>
          </a:p>
          <a:p>
            <a:pPr marL="1270000" lvl="1" indent="-635000" algn="l">
              <a:buClr>
                <a:srgbClr val="5E5E5E"/>
              </a:buClr>
              <a:buSzPct val="170000"/>
              <a:buChar char="•"/>
              <a:defRPr sz="3000" b="0" spc="90"/>
            </a:pPr>
            <a:r>
              <a:t>SAVSNET Tumour Database</a:t>
            </a:r>
          </a:p>
          <a:p>
            <a:pPr algn="l"/>
            <a:endParaRPr/>
          </a:p>
          <a:p>
            <a:pPr algn="l"/>
            <a:r>
              <a:t>Tools Utilized:</a:t>
            </a:r>
          </a:p>
          <a:p>
            <a:pPr marL="1270000" lvl="1" indent="-635000" algn="l">
              <a:buClr>
                <a:srgbClr val="5E5E5E"/>
              </a:buClr>
              <a:buSzPct val="170000"/>
              <a:buChar char="•"/>
              <a:defRPr sz="3000" b="0" spc="90"/>
            </a:pPr>
            <a:r>
              <a:t>Python Pandas &amp; Numpy for data manipulation</a:t>
            </a:r>
          </a:p>
          <a:p>
            <a:pPr marL="1270000" lvl="1" indent="-635000" algn="l">
              <a:buClr>
                <a:srgbClr val="5E5E5E"/>
              </a:buClr>
              <a:buSzPct val="170000"/>
              <a:buChar char="•"/>
              <a:defRPr sz="3000" b="0" spc="90"/>
            </a:pPr>
            <a:r>
              <a:t>Python Seaborn and Matplotlib for visualizations</a:t>
            </a:r>
          </a:p>
          <a:p>
            <a:pPr marL="1270000" lvl="1" indent="-635000" algn="l">
              <a:buClr>
                <a:srgbClr val="5E5E5E"/>
              </a:buClr>
              <a:buSzPct val="170000"/>
              <a:buChar char="•"/>
              <a:defRPr sz="3000" b="0" spc="90"/>
            </a:pPr>
            <a:r>
              <a:t>Python Scikit-learn and for modeling and ML</a:t>
            </a:r>
          </a:p>
          <a:p>
            <a:pPr marL="1270000" lvl="1" indent="-635000" algn="l">
              <a:buClr>
                <a:srgbClr val="5E5E5E"/>
              </a:buClr>
              <a:buSzPct val="170000"/>
              <a:buChar char="•"/>
              <a:defRPr sz="3000" b="0" spc="90"/>
            </a:pPr>
            <a:r>
              <a:t>Python Seaborn and Matplotlib for visualizations</a:t>
            </a:r>
          </a:p>
        </p:txBody>
      </p:sp>
      <p:sp>
        <p:nvSpPr>
          <p:cNvPr id="185" name="Introduction"/>
          <p:cNvSpPr txBox="1">
            <a:spLocks noGrp="1"/>
          </p:cNvSpPr>
          <p:nvPr>
            <p:ph type="title"/>
          </p:nvPr>
        </p:nvSpPr>
        <p:spPr>
          <a:xfrm>
            <a:off x="1270000" y="1039143"/>
            <a:ext cx="11785600" cy="2933701"/>
          </a:xfrm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pic>
        <p:nvPicPr>
          <p:cNvPr id="186" name="IMG_20220127_224647_464.jpg" descr="IMG_20220127_224647_46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126" y="2137766"/>
            <a:ext cx="11352216" cy="8514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Data Collection and Cleaning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615950" indent="-615950" defTabSz="344931">
              <a:spcBef>
                <a:spcPts val="4100"/>
              </a:spcBef>
              <a:buBlip>
                <a:blip r:embed="rId2"/>
              </a:buBlip>
              <a:defRPr sz="3492" spc="34"/>
            </a:pPr>
            <a:r>
              <a:t>Data Collection and Cleaning</a:t>
            </a:r>
          </a:p>
          <a:p>
            <a:pPr marL="1231900" lvl="1" indent="-615950" defTabSz="344931">
              <a:spcBef>
                <a:spcPts val="4100"/>
              </a:spcBef>
              <a:buBlip>
                <a:blip r:embed="rId2"/>
              </a:buBlip>
              <a:defRPr sz="3492" spc="34"/>
            </a:pPr>
            <a:r>
              <a:t>Tumor data sourced from new veterinary database of prior known instances</a:t>
            </a:r>
          </a:p>
          <a:p>
            <a:pPr marL="615950" indent="-615950" defTabSz="344931">
              <a:spcBef>
                <a:spcPts val="4100"/>
              </a:spcBef>
              <a:buBlip>
                <a:blip r:embed="rId2"/>
              </a:buBlip>
              <a:defRPr sz="3492" spc="34"/>
            </a:pPr>
            <a:r>
              <a:t>Feature Engineering</a:t>
            </a:r>
          </a:p>
          <a:p>
            <a:pPr marL="1231900" lvl="1" indent="-615950" defTabSz="344931">
              <a:spcBef>
                <a:spcPts val="4100"/>
              </a:spcBef>
              <a:buBlip>
                <a:blip r:embed="rId2"/>
              </a:buBlip>
              <a:defRPr sz="3492" spc="34"/>
            </a:pPr>
            <a:r>
              <a:t>Segmented categorical data to try and determine indicators of multiple tumor count</a:t>
            </a:r>
          </a:p>
          <a:p>
            <a:pPr marL="615950" indent="-615950" defTabSz="344931">
              <a:spcBef>
                <a:spcPts val="4100"/>
              </a:spcBef>
              <a:buBlip>
                <a:blip r:embed="rId2"/>
              </a:buBlip>
              <a:defRPr sz="3492" spc="34"/>
            </a:pPr>
            <a:r>
              <a:t>Modeling and Selection</a:t>
            </a:r>
          </a:p>
          <a:p>
            <a:pPr marL="1231900" lvl="1" indent="-615950" defTabSz="344931">
              <a:spcBef>
                <a:spcPts val="4100"/>
              </a:spcBef>
              <a:buBlip>
                <a:blip r:embed="rId2"/>
              </a:buBlip>
              <a:defRPr sz="3492" spc="34"/>
            </a:pPr>
            <a:r>
              <a:t>Trained an ensemble voting classifier to determine likelihood of multiple lesions</a:t>
            </a:r>
          </a:p>
        </p:txBody>
      </p:sp>
      <p:sp>
        <p:nvSpPr>
          <p:cNvPr id="189" name="Methodolog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Methodology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roce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riginal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Original Data</a:t>
            </a:r>
          </a:p>
        </p:txBody>
      </p:sp>
      <p:sp>
        <p:nvSpPr>
          <p:cNvPr id="194" name="Original dataset included various traits about prior cases including physical traits of the animal as well as how and where the tumor was found.…"/>
          <p:cNvSpPr/>
          <p:nvPr/>
        </p:nvSpPr>
        <p:spPr>
          <a:xfrm>
            <a:off x="14314343" y="5876064"/>
            <a:ext cx="9005245" cy="621281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chemeClr val="accent5"/>
                </a:solidFill>
              </a:defRPr>
            </a:pPr>
            <a:r>
              <a:t>Original dataset included various traits about prior cases including physical traits of the animal as well as how and where the tumor was found.</a:t>
            </a:r>
          </a:p>
          <a:p>
            <a:pPr defTabSz="825500">
              <a:defRPr sz="3200" spc="0">
                <a:solidFill>
                  <a:schemeClr val="accent5"/>
                </a:solidFill>
              </a:defRPr>
            </a:pPr>
            <a:endParaRPr/>
          </a:p>
          <a:p>
            <a:pPr defTabSz="825500">
              <a:defRPr sz="3200" spc="0">
                <a:solidFill>
                  <a:schemeClr val="accent5"/>
                </a:solidFill>
              </a:defRPr>
            </a:pPr>
            <a:r>
              <a:t>A vast majority of these needed further segmentation to become viable features.</a:t>
            </a:r>
          </a:p>
        </p:txBody>
      </p:sp>
      <p:pic>
        <p:nvPicPr>
          <p:cNvPr id="195" name="Original Data.png" descr="Original 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63" y="4103074"/>
            <a:ext cx="13338787" cy="79255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Highest/Lowest risk Featur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8730" spc="261"/>
            </a:lvl1pPr>
          </a:lstStyle>
          <a:p>
            <a:r>
              <a:t>Highest/Lowest risk Features</a:t>
            </a:r>
          </a:p>
        </p:txBody>
      </p:sp>
      <p:sp>
        <p:nvSpPr>
          <p:cNvPr id="198" name="These features provided the final baseline for modeling and learning…"/>
          <p:cNvSpPr/>
          <p:nvPr/>
        </p:nvSpPr>
        <p:spPr>
          <a:xfrm>
            <a:off x="11508588" y="2717839"/>
            <a:ext cx="11982247" cy="96693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 defTabSz="825500">
              <a:defRPr sz="3200" spc="0">
                <a:solidFill>
                  <a:schemeClr val="accent5"/>
                </a:solidFill>
              </a:defRPr>
            </a:pPr>
            <a:endParaRPr/>
          </a:p>
          <a:p>
            <a:pPr marL="1041400" indent="-558800" algn="l" defTabSz="825500">
              <a:lnSpc>
                <a:spcPct val="200000"/>
              </a:lnSpc>
              <a:buClr>
                <a:srgbClr val="FFFFFF"/>
              </a:buClr>
              <a:buSzPct val="187000"/>
              <a:buChar char="•"/>
              <a:defRPr sz="3500" spc="0">
                <a:solidFill>
                  <a:schemeClr val="accent5"/>
                </a:solidFill>
              </a:defRPr>
            </a:pPr>
            <a:r>
              <a:t>These features provided the final baseline for modeling and learning</a:t>
            </a:r>
          </a:p>
          <a:p>
            <a:pPr marL="1047044" indent="-564444" algn="l" defTabSz="825500">
              <a:lnSpc>
                <a:spcPct val="200000"/>
              </a:lnSpc>
              <a:buClr>
                <a:srgbClr val="FFFFFF"/>
              </a:buClr>
              <a:buSzPct val="187000"/>
              <a:buChar char="•"/>
              <a:defRPr sz="3200" spc="0">
                <a:solidFill>
                  <a:schemeClr val="accent5"/>
                </a:solidFill>
              </a:defRPr>
            </a:pPr>
            <a:r>
              <a:t>Notable features which did not provide a signal either way:</a:t>
            </a:r>
          </a:p>
          <a:p>
            <a:pPr marL="2469444" lvl="3" indent="-564444" algn="l" defTabSz="825500">
              <a:lnSpc>
                <a:spcPct val="200000"/>
              </a:lnSpc>
              <a:buClr>
                <a:srgbClr val="FFFFFF"/>
              </a:buClr>
              <a:buSzPct val="187000"/>
              <a:buChar char="•"/>
              <a:defRPr sz="3200" spc="0">
                <a:solidFill>
                  <a:schemeClr val="accent5"/>
                </a:solidFill>
              </a:defRPr>
            </a:pPr>
            <a:r>
              <a:t>Non-sporting Breed Group</a:t>
            </a:r>
          </a:p>
          <a:p>
            <a:pPr marL="2469444" lvl="3" indent="-564444" algn="l" defTabSz="825500">
              <a:lnSpc>
                <a:spcPct val="200000"/>
              </a:lnSpc>
              <a:buClr>
                <a:srgbClr val="FFFFFF"/>
              </a:buClr>
              <a:buSzPct val="187000"/>
              <a:buChar char="•"/>
              <a:defRPr sz="3200" spc="0">
                <a:solidFill>
                  <a:schemeClr val="accent5"/>
                </a:solidFill>
              </a:defRPr>
            </a:pPr>
            <a:r>
              <a:t>Lymphoma type Tumour</a:t>
            </a:r>
          </a:p>
          <a:p>
            <a:pPr marL="2469444" lvl="3" indent="-564444" algn="l" defTabSz="825500">
              <a:lnSpc>
                <a:spcPct val="200000"/>
              </a:lnSpc>
              <a:buClr>
                <a:srgbClr val="FFFFFF"/>
              </a:buClr>
              <a:buSzPct val="187000"/>
              <a:buChar char="•"/>
              <a:defRPr sz="3200" spc="0">
                <a:solidFill>
                  <a:schemeClr val="accent5"/>
                </a:solidFill>
              </a:defRPr>
            </a:pPr>
            <a:r>
              <a:t>The Lymph System Location</a:t>
            </a:r>
          </a:p>
          <a:p>
            <a:pPr algn="l" defTabSz="825500">
              <a:lnSpc>
                <a:spcPct val="200000"/>
              </a:lnSpc>
              <a:defRPr sz="3200" spc="0">
                <a:solidFill>
                  <a:schemeClr val="accent5"/>
                </a:solidFill>
              </a:defRPr>
            </a:pPr>
            <a:endParaRPr/>
          </a:p>
          <a:p>
            <a:pPr algn="l" defTabSz="825500">
              <a:lnSpc>
                <a:spcPct val="200000"/>
              </a:lnSpc>
              <a:defRPr sz="3200" spc="0">
                <a:solidFill>
                  <a:schemeClr val="accent5"/>
                </a:solidFill>
              </a:defRPr>
            </a:pPr>
            <a:endParaRPr/>
          </a:p>
        </p:txBody>
      </p:sp>
      <p:pic>
        <p:nvPicPr>
          <p:cNvPr id="199" name="Screen Shot 2022-02-23 at 8.46.23 AM.png" descr="Screen Shot 2022-02-23 at 8.46.23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68" y="2784798"/>
            <a:ext cx="10300457" cy="95354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Results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ata Selection &amp; Model Metrics"/>
          <p:cNvSpPr txBox="1">
            <a:spLocks noGrp="1"/>
          </p:cNvSpPr>
          <p:nvPr>
            <p:ph type="title"/>
          </p:nvPr>
        </p:nvSpPr>
        <p:spPr>
          <a:xfrm>
            <a:off x="1752600" y="1308100"/>
            <a:ext cx="20673818" cy="1649711"/>
          </a:xfrm>
          <a:prstGeom prst="rect">
            <a:avLst/>
          </a:prstGeom>
        </p:spPr>
        <p:txBody>
          <a:bodyPr/>
          <a:lstStyle>
            <a:lvl1pPr defTabSz="531622">
              <a:defRPr sz="8190" spc="245"/>
            </a:lvl1pPr>
          </a:lstStyle>
          <a:p>
            <a:r>
              <a:t>Data Selection &amp; Model Metrics</a:t>
            </a:r>
          </a:p>
        </p:txBody>
      </p:sp>
      <p:pic>
        <p:nvPicPr>
          <p:cNvPr id="204" name="Screen Shot 2022-02-23 at 8.58.42 AM.png" descr="Screen Shot 2022-02-23 at 8.58.42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43" y="3018402"/>
            <a:ext cx="10580364" cy="928427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Logistic Regression…"/>
          <p:cNvSpPr/>
          <p:nvPr/>
        </p:nvSpPr>
        <p:spPr>
          <a:xfrm>
            <a:off x="11801558" y="2732560"/>
            <a:ext cx="12139516" cy="26389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marL="564444" indent="-564444" algn="l" defTabSz="825500">
              <a:buClr>
                <a:srgbClr val="FFFFFF"/>
              </a:buClr>
              <a:buSzPct val="170000"/>
              <a:buChar char="•"/>
              <a:defRPr sz="4000" spc="0">
                <a:solidFill>
                  <a:schemeClr val="accent5"/>
                </a:solidFill>
              </a:defRPr>
            </a:pPr>
            <a:r>
              <a:t>Logistic Regression                        </a:t>
            </a:r>
          </a:p>
          <a:p>
            <a:pPr algn="l" defTabSz="825500">
              <a:defRPr sz="3200" spc="0">
                <a:solidFill>
                  <a:schemeClr val="accent5"/>
                </a:solidFill>
              </a:defRPr>
            </a:pPr>
            <a:endParaRPr/>
          </a:p>
          <a:p>
            <a:pPr marL="564444" indent="-564444" algn="l" defTabSz="825500">
              <a:buClr>
                <a:srgbClr val="FFFFFF"/>
              </a:buClr>
              <a:buSzPct val="170000"/>
              <a:buChar char="•"/>
              <a:defRPr sz="4000" spc="0">
                <a:solidFill>
                  <a:schemeClr val="accent5"/>
                </a:solidFill>
              </a:defRPr>
            </a:pPr>
            <a:r>
              <a:t>Accuracy score of .749</a:t>
            </a:r>
          </a:p>
        </p:txBody>
      </p:sp>
      <p:sp>
        <p:nvSpPr>
          <p:cNvPr id="206" name="Rectangle"/>
          <p:cNvSpPr/>
          <p:nvPr/>
        </p:nvSpPr>
        <p:spPr>
          <a:xfrm>
            <a:off x="11801558" y="6010283"/>
            <a:ext cx="12139516" cy="26389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marL="228600" indent="-228600" algn="l" defTabSz="825500">
              <a:lnSpc>
                <a:spcPct val="200000"/>
              </a:lnSpc>
              <a:buClr>
                <a:srgbClr val="FFFFFF"/>
              </a:buClr>
              <a:buSzPct val="100000"/>
              <a:buChar char="•"/>
              <a:defRPr sz="3200" spc="0"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207" name="Decision Tree…"/>
          <p:cNvSpPr/>
          <p:nvPr/>
        </p:nvSpPr>
        <p:spPr>
          <a:xfrm>
            <a:off x="11801558" y="5966408"/>
            <a:ext cx="12139516" cy="26389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marL="564444" indent="-564444" algn="l" defTabSz="825500">
              <a:buClr>
                <a:srgbClr val="FFFFFF"/>
              </a:buClr>
              <a:buSzPct val="170000"/>
              <a:buChar char="•"/>
              <a:defRPr sz="4000" spc="0">
                <a:solidFill>
                  <a:schemeClr val="accent5"/>
                </a:solidFill>
              </a:defRPr>
            </a:pPr>
            <a:r>
              <a:t>Decision Tree                       </a:t>
            </a:r>
          </a:p>
          <a:p>
            <a:pPr algn="l" defTabSz="825500">
              <a:defRPr sz="3200" spc="0">
                <a:solidFill>
                  <a:schemeClr val="accent5"/>
                </a:solidFill>
              </a:defRPr>
            </a:pPr>
            <a:endParaRPr/>
          </a:p>
          <a:p>
            <a:pPr marL="564444" indent="-564444" algn="l" defTabSz="825500">
              <a:buClr>
                <a:srgbClr val="FFFFFF"/>
              </a:buClr>
              <a:buSzPct val="170000"/>
              <a:buChar char="•"/>
              <a:defRPr sz="4000" spc="0">
                <a:solidFill>
                  <a:schemeClr val="accent5"/>
                </a:solidFill>
              </a:defRPr>
            </a:pPr>
            <a:r>
              <a:t>Accuracy score of .759</a:t>
            </a:r>
          </a:p>
        </p:txBody>
      </p:sp>
      <p:sp>
        <p:nvSpPr>
          <p:cNvPr id="208" name="Random Forest…"/>
          <p:cNvSpPr/>
          <p:nvPr/>
        </p:nvSpPr>
        <p:spPr>
          <a:xfrm>
            <a:off x="11801558" y="9375755"/>
            <a:ext cx="12139516" cy="26389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marL="564444" indent="-564444" algn="l" defTabSz="825500">
              <a:buClr>
                <a:srgbClr val="FFFFFF"/>
              </a:buClr>
              <a:buSzPct val="170000"/>
              <a:buChar char="•"/>
              <a:defRPr sz="4000" spc="0">
                <a:solidFill>
                  <a:schemeClr val="accent5"/>
                </a:solidFill>
              </a:defRPr>
            </a:pPr>
            <a:r>
              <a:t>Random Forest</a:t>
            </a:r>
          </a:p>
          <a:p>
            <a:pPr algn="l" defTabSz="825500">
              <a:defRPr sz="3200" spc="0">
                <a:solidFill>
                  <a:schemeClr val="accent5"/>
                </a:solidFill>
              </a:defRPr>
            </a:pPr>
            <a:endParaRPr/>
          </a:p>
          <a:p>
            <a:pPr marL="564444" indent="-564444" algn="l" defTabSz="825500">
              <a:buClr>
                <a:srgbClr val="FFFFFF"/>
              </a:buClr>
              <a:buSzPct val="170000"/>
              <a:buChar char="•"/>
              <a:defRPr sz="4000" spc="0">
                <a:solidFill>
                  <a:schemeClr val="accent5"/>
                </a:solidFill>
              </a:defRPr>
            </a:pPr>
            <a:r>
              <a:t>Accuracy score of .749</a:t>
            </a:r>
          </a:p>
        </p:txBody>
      </p:sp>
      <p:pic>
        <p:nvPicPr>
          <p:cNvPr id="209" name="Screen Shot 2022-02-23 at 9.18.00 AM.png" descr="Screen Shot 2022-02-23 at 9.18.00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6593" y="2806329"/>
            <a:ext cx="2861783" cy="2389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Screen Shot 2022-02-23 at 9.18.03 AM.png" descr="Screen Shot 2022-02-23 at 9.18.03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4634" y="6117486"/>
            <a:ext cx="2861784" cy="2341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Screen Shot 2022-02-23 at 9.25.04 AM.png" descr="Screen Shot 2022-02-23 at 9.25.04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7267" y="9463504"/>
            <a:ext cx="2922863" cy="2389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inal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Final Model</a:t>
            </a:r>
          </a:p>
        </p:txBody>
      </p:sp>
      <p:pic>
        <p:nvPicPr>
          <p:cNvPr id="214" name="Screen Shot 2022-02-23 at 9.29.04 AM.png" descr="Screen Shot 2022-02-23 at 9.29.0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320" y="2986826"/>
            <a:ext cx="11027854" cy="9064968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Final Model…"/>
          <p:cNvSpPr/>
          <p:nvPr/>
        </p:nvSpPr>
        <p:spPr>
          <a:xfrm>
            <a:off x="821334" y="2909871"/>
            <a:ext cx="10469633" cy="90649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825500">
              <a:defRPr sz="5500" spc="0">
                <a:solidFill>
                  <a:schemeClr val="accent5"/>
                </a:solidFill>
              </a:defRPr>
            </a:pPr>
            <a:r>
              <a:t>Final Model</a:t>
            </a:r>
          </a:p>
          <a:p>
            <a:pPr defTabSz="825500">
              <a:defRPr sz="5500" spc="0">
                <a:solidFill>
                  <a:schemeClr val="accent5"/>
                </a:solidFill>
              </a:defRPr>
            </a:pPr>
            <a:endParaRPr/>
          </a:p>
          <a:p>
            <a:pPr marL="392906" indent="-392906" algn="l" defTabSz="825500">
              <a:buClr>
                <a:srgbClr val="FFFFFF"/>
              </a:buClr>
              <a:buSzPct val="170000"/>
              <a:buChar char="•"/>
              <a:defRPr sz="4000" spc="0">
                <a:solidFill>
                  <a:schemeClr val="accent5"/>
                </a:solidFill>
              </a:defRPr>
            </a:pPr>
            <a:r>
              <a:t>Voting Classifier Ensemble </a:t>
            </a:r>
          </a:p>
          <a:p>
            <a:pPr marL="1307306" lvl="2" indent="-392906" algn="l" defTabSz="825500">
              <a:buClr>
                <a:srgbClr val="FFFFFF"/>
              </a:buClr>
              <a:buSzPct val="170000"/>
              <a:buChar char="•"/>
              <a:defRPr sz="4000" spc="0">
                <a:solidFill>
                  <a:schemeClr val="accent5"/>
                </a:solidFill>
              </a:defRPr>
            </a:pPr>
            <a:r>
              <a:t>Decision tree weighted at 2 to capture more true positives, but struggling to classify negatives</a:t>
            </a:r>
          </a:p>
          <a:p>
            <a:pPr marL="1307306" lvl="2" indent="-392906" algn="l" defTabSz="825500">
              <a:buClr>
                <a:srgbClr val="FFFFFF"/>
              </a:buClr>
              <a:buSzPct val="170000"/>
              <a:buChar char="•"/>
              <a:defRPr sz="4000" spc="0">
                <a:solidFill>
                  <a:schemeClr val="accent5"/>
                </a:solidFill>
              </a:defRPr>
            </a:pPr>
            <a:r>
              <a:t>Logistic Regression weighted at 1.4 to compensate for negative difficulties in Decision Tree</a:t>
            </a:r>
          </a:p>
          <a:p>
            <a:pPr algn="l" defTabSz="825500">
              <a:defRPr sz="4000" spc="0">
                <a:solidFill>
                  <a:schemeClr val="accent5"/>
                </a:solidFill>
              </a:defRPr>
            </a:pPr>
            <a:endParaRPr/>
          </a:p>
          <a:p>
            <a:pPr defTabSz="825500">
              <a:defRPr sz="3200" spc="0">
                <a:solidFill>
                  <a:schemeClr val="accent5"/>
                </a:solidFill>
              </a:defRPr>
            </a:pPr>
            <a:r>
              <a:t>Accuracy of .7603 with highest confidence on both Positive and Negative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4_Briefing">
  <a:themeElements>
    <a:clrScheme name="24_Briefing">
      <a:dk1>
        <a:srgbClr val="002C3A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44" normalizeH="0" baseline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44" normalizeH="0" baseline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Macintosh PowerPoint</Application>
  <PresentationFormat>Custom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Graphik</vt:lpstr>
      <vt:lpstr>Graphik-Medium</vt:lpstr>
      <vt:lpstr>Helvetica Neue</vt:lpstr>
      <vt:lpstr>24_Briefing</vt:lpstr>
      <vt:lpstr>Growing For Concern</vt:lpstr>
      <vt:lpstr>Introduction</vt:lpstr>
      <vt:lpstr>Methodology</vt:lpstr>
      <vt:lpstr>Process</vt:lpstr>
      <vt:lpstr>Original Data</vt:lpstr>
      <vt:lpstr>Highest/Lowest risk Features</vt:lpstr>
      <vt:lpstr>Results</vt:lpstr>
      <vt:lpstr>Data Selection &amp; Model Metrics</vt:lpstr>
      <vt:lpstr>Final Model</vt:lpstr>
      <vt:lpstr>Further Action and Noteables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Growing For Concern</dc:title>
  <cp:lastModifiedBy>Ridley Arp</cp:lastModifiedBy>
  <cp:revision>1</cp:revision>
  <dcterms:modified xsi:type="dcterms:W3CDTF">2022-02-23T17:46:52Z</dcterms:modified>
</cp:coreProperties>
</file>