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7" r:id="rId12"/>
    <p:sldId id="265" r:id="rId13"/>
    <p:sldId id="268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48" autoAdjust="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A3DE4-BF18-4D81-8787-0F34DA98A03C}" type="datetimeFigureOut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D9A8E-6EC3-4AF5-AB4D-4042E6E4D3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057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这是一个循环。</a:t>
            </a:r>
            <a:endParaRPr lang="en-US" altLang="zh-CN" dirty="0"/>
          </a:p>
          <a:p>
            <a:r>
              <a:rPr lang="zh-CN" altLang="en-US" dirty="0"/>
              <a:t>最后一项识别新的研究项目可以这么理解：一方面，可以是针对自己当前项目的批判性的思考，从项目的不足出发进行改进。另一方面也可以是全新的项目。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D9A8E-6EC3-4AF5-AB4D-4042E6E4D34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0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0D9A8E-6EC3-4AF5-AB4D-4042E6E4D34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15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89C30C-D517-37FD-1140-59F9660B5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064F35-DB33-04FE-7220-E2BE62574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3FA7F8-3FD4-1E92-54C1-1E112E10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F6DB-EA12-4F34-9EAA-623CD2C33043}" type="datetime1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1821D9-C453-7D0E-FCE7-523DB9D6F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57FFB-4E54-6691-D1D8-13FF63CA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61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75EF1-361B-E8CE-D7F3-76A950B95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AD9560-3C41-4111-641F-711FCDCC3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74BA10-A252-7BAD-39AF-242894454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2E70-D76D-48BE-9A9B-1C11BE19BBC1}" type="datetime1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CE0C7-B1B0-C88A-0840-16581F1B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BC4F7-5D10-6F7A-4671-BD39D03F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90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D679C9-66F0-51DE-6868-7F7D26AFD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4EAE9C-1D89-0DB6-CD55-C039249B3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1218A-85E9-EF54-1C8F-0C10D8D2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94B90-9428-4360-A766-629131A8C45E}" type="datetime1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8EC313-1BC8-952D-186A-DEBF03729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EC11CF-A03F-9853-F50B-F8E071F5E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87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3CC78-E41E-667F-1487-EDD688C8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9F2B3E-E215-B908-8D08-DBC699550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5E54E4-5E97-4C32-5719-47687A51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485BF-DFAD-4B1C-BF92-69BA912D82D3}" type="datetime1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30062F-8468-E72B-4346-3B4F2E21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9E633-D3D7-CA7F-C73B-716D938C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548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503B7-7233-3F6C-8B04-1B5214EC2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8705C-6515-4E53-4C89-717984F9A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A3FA2D-BC1E-8633-2090-C8E054B6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A338-436C-452F-92DE-582741A5FB6C}" type="datetime1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122A16-5168-3F9D-B86C-3B7EACC3C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AA0091-7305-4D41-10AD-CE5375F5D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0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5F124-0B9C-3096-BB15-BEA95847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C6003D-60DB-8BEE-6274-55FE9790C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A6FEFA-275A-04FB-B0FB-05A041C8C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C23F16-AE76-D12E-08A4-FF41469A6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CD251-3F1C-4D0D-A766-675F6A7E1C1C}" type="datetime1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F9B929-023B-FEFE-131D-36500A77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4B4786-BD3E-39F0-7F1F-D3E345B0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84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8FA6F-AA85-9620-62AC-35336C2A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A30EA9-23A1-AC39-7D42-665CA1F42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EDE7B-D211-6388-C4A0-EB84ADDD6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2F121E-72E7-A63C-844A-35BAAA014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34BAA3-9DF7-C58D-D126-7CBC520F4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4B4811-4C4F-4606-E25C-3C0A9802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494B9-2B16-4DBE-8124-1414BD1308FB}" type="datetime1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FEE6C4-0B1A-C1B3-5048-06DD7E20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C0F2A-04C9-BE3C-0AE3-15410A0C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80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347F9-11C1-A000-9312-1ED95FCF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CEFB3E-E1DD-2886-064F-F4995D1E9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F71F-96DD-4D70-811F-E2C79A01A95A}" type="datetime1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AFCB3D-E0E2-B6BE-95B1-58A88D47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45C519-1FC8-D4A1-45ED-28B2560F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59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271AA8-C793-67B0-E44F-AFE3E4DD6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CBE86-C368-4DD4-8622-C28F558CAAF0}" type="datetime1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1B24CB-5541-9833-4E1E-815F67EAB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1BEF10-6743-3B28-3E03-9632646A7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172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4E5A4-F607-2DEF-48AD-2D744E961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CC4A4C-2AC3-1D17-6A9A-C98706E26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4E8E1F-56D0-CF41-C260-B101F79AF8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D04541-15F3-E05F-A878-06F21081E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29A7C-F9C5-4199-8D33-30D176A4090B}" type="datetime1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4D491E-9B17-5367-3071-9502CF0D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2FA5A0-89A8-CAB9-151E-24FC2FF5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978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B9956-AFB5-ED9E-978B-FF6A30ED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2D0403-D1FE-6DDA-5A5A-F6A0CCC62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BAEA39-A382-A8BE-553C-3398E784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6E6F09-C530-DA80-67BF-85CBCA44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96208-CE52-45D2-8A2C-F559DF333336}" type="datetime1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B78A0E-0406-3DF1-8821-18FAC762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5C4059-B4A0-05ED-58C2-3656A6F8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75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FB5953-C0C7-398F-48CD-77E20D888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A747EA-6482-6E25-D2D1-05B754779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5CCA47-66BD-F94F-43EB-B075A3A02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708BE-F40E-44DE-9801-9B78EAAEDC4B}" type="datetime1">
              <a:rPr lang="zh-CN" altLang="en-US" smtClean="0"/>
              <a:t>2024/9/9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FF7663-22FC-C88B-C5C8-02AEE50030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0BD819-5A44-44EF-40B1-D6497810B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B02DFF-C6F5-4599-9AB4-F2CB748AA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366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aa41167jN/?spm_id_from=333.337.search-card.all.click&amp;vd_source=922b70803532209ff3a949b076d582d1" TargetMode="External"/><Relationship Id="rId2" Type="http://schemas.openxmlformats.org/officeDocument/2006/relationships/hyperlink" Target="https://github.com/zibuyu/research_tao/blob/master/02_reading_paper.md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lib.seu.edu.cn/list.php?fid=49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hyperlink" Target="../../&#35770;&#25991;/Attention%20is%20all%20you%20need.pdf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0B6CD-0EAD-F869-EDB5-77BFE2A249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How to conduct research: A glimpse into some aspects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335552-C9D0-8914-B88C-6763CF829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5339"/>
            <a:ext cx="9144000" cy="526410"/>
          </a:xfrm>
        </p:spPr>
        <p:txBody>
          <a:bodyPr/>
          <a:lstStyle/>
          <a:p>
            <a:r>
              <a:rPr lang="en-US" altLang="zh-CN" dirty="0">
                <a:latin typeface="+mj-ea"/>
                <a:ea typeface="+mj-ea"/>
                <a:cs typeface="Times New Roman" panose="02020603050405020304" pitchFamily="18" charset="0"/>
              </a:rPr>
              <a:t>ZHENG Yaozhi</a:t>
            </a:r>
            <a:endParaRPr lang="zh-CN" altLang="en-US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10D1B9-D2A2-A666-65E3-7E24220A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20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2AD688-58D7-225E-0105-793730749EA8}"/>
              </a:ext>
            </a:extLst>
          </p:cNvPr>
          <p:cNvSpPr txBox="1"/>
          <p:nvPr/>
        </p:nvSpPr>
        <p:spPr>
          <a:xfrm>
            <a:off x="2404280" y="2228671"/>
            <a:ext cx="427174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 err="1"/>
              <a:t>bilibili</a:t>
            </a:r>
            <a:r>
              <a:rPr lang="en-US" altLang="zh-CN" sz="3000" dirty="0"/>
              <a:t>, XHS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Google Scholar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 err="1"/>
              <a:t>arXiv</a:t>
            </a:r>
            <a:endParaRPr lang="en-US" altLang="zh-CN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 err="1"/>
              <a:t>github</a:t>
            </a:r>
            <a:endParaRPr lang="zh-CN" altLang="en-US" sz="3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B1E7DC-7D51-FE0C-596D-FA12B2B38EDF}"/>
              </a:ext>
            </a:extLst>
          </p:cNvPr>
          <p:cNvSpPr txBox="1"/>
          <p:nvPr/>
        </p:nvSpPr>
        <p:spPr>
          <a:xfrm>
            <a:off x="1144707" y="651259"/>
            <a:ext cx="32157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Stolen from</a:t>
            </a:r>
            <a:endParaRPr lang="zh-CN" altLang="en-US"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787D668-F58A-623D-2C3C-2EC0B653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91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39C0DF8-1E32-C796-0B95-CEA7C7F60D2D}"/>
              </a:ext>
            </a:extLst>
          </p:cNvPr>
          <p:cNvSpPr txBox="1"/>
          <p:nvPr/>
        </p:nvSpPr>
        <p:spPr>
          <a:xfrm>
            <a:off x="4444621" y="2142698"/>
            <a:ext cx="40647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0" dirty="0"/>
              <a:t>Thank you!</a:t>
            </a:r>
            <a:endParaRPr lang="zh-CN" altLang="en-US" sz="5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14233D-E254-340A-7462-493EE5764B9A}"/>
              </a:ext>
            </a:extLst>
          </p:cNvPr>
          <p:cNvSpPr txBox="1"/>
          <p:nvPr/>
        </p:nvSpPr>
        <p:spPr>
          <a:xfrm>
            <a:off x="4325202" y="3263614"/>
            <a:ext cx="33778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Q &amp; A</a:t>
            </a:r>
          </a:p>
          <a:p>
            <a:pPr algn="ctr"/>
            <a:endParaRPr lang="en-US" altLang="zh-CN" sz="4000" dirty="0"/>
          </a:p>
          <a:p>
            <a:pPr algn="ctr"/>
            <a:r>
              <a:rPr lang="en-US" altLang="zh-CN" sz="4000" dirty="0"/>
              <a:t>Comments</a:t>
            </a:r>
            <a:endParaRPr lang="zh-CN" altLang="en-US" sz="4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0F6D89-1B60-4466-8992-3F856FF8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DD814B41-ED53-9C31-2550-F2212412AAC7}"/>
              </a:ext>
            </a:extLst>
          </p:cNvPr>
          <p:cNvSpPr txBox="1"/>
          <p:nvPr/>
        </p:nvSpPr>
        <p:spPr>
          <a:xfrm>
            <a:off x="1947081" y="1903862"/>
            <a:ext cx="449693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Openness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Communication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Willing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Humble attitude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……</a:t>
            </a:r>
            <a:endParaRPr lang="zh-CN" altLang="en-US" sz="3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0E74CF-726A-E117-D53D-BA9F3481B111}"/>
              </a:ext>
            </a:extLst>
          </p:cNvPr>
          <p:cNvSpPr txBox="1"/>
          <p:nvPr/>
        </p:nvSpPr>
        <p:spPr>
          <a:xfrm>
            <a:off x="939989" y="576198"/>
            <a:ext cx="39186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/>
              <a:t>My resolutions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5413BE-3928-F6C9-9552-60CD34C6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686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04E5444-62B8-98E9-DFD1-6EBE06CC33CB}"/>
              </a:ext>
            </a:extLst>
          </p:cNvPr>
          <p:cNvSpPr txBox="1"/>
          <p:nvPr/>
        </p:nvSpPr>
        <p:spPr>
          <a:xfrm>
            <a:off x="962167" y="620974"/>
            <a:ext cx="32686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Questions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C845C2-420D-967A-E99E-CB20CEB78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BC9ACB8-7648-71DF-520F-B9BC987482E3}"/>
              </a:ext>
            </a:extLst>
          </p:cNvPr>
          <p:cNvSpPr txBox="1"/>
          <p:nvPr/>
        </p:nvSpPr>
        <p:spPr>
          <a:xfrm>
            <a:off x="1412543" y="1801504"/>
            <a:ext cx="5206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参考文献：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2"/>
              </a:rPr>
              <a:t>https://github.com/zibuyu/research_tao/blob/master/02_reading_paper.md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hlinkClick r:id="rId3"/>
              </a:rPr>
              <a:t>研究生如何科研</a:t>
            </a:r>
            <a:r>
              <a:rPr lang="en-US" altLang="zh-CN" dirty="0">
                <a:hlinkClick r:id="rId3"/>
              </a:rPr>
              <a:t>-B</a:t>
            </a:r>
            <a:r>
              <a:rPr lang="zh-CN" altLang="en-US" dirty="0">
                <a:hlinkClick r:id="rId3"/>
              </a:rPr>
              <a:t>站最实用的科研方法</a:t>
            </a:r>
            <a:r>
              <a:rPr lang="en-US" altLang="zh-CN" dirty="0">
                <a:hlinkClick r:id="rId3"/>
              </a:rPr>
              <a:t>(</a:t>
            </a:r>
            <a:r>
              <a:rPr lang="zh-CN" altLang="en-US" dirty="0">
                <a:hlinkClick r:id="rId3"/>
              </a:rPr>
              <a:t>计算机专业</a:t>
            </a:r>
            <a:r>
              <a:rPr lang="en-US" altLang="zh-CN" dirty="0">
                <a:hlinkClick r:id="rId3"/>
              </a:rPr>
              <a:t>)_</a:t>
            </a:r>
            <a:r>
              <a:rPr lang="zh-CN" altLang="en-US" dirty="0">
                <a:hlinkClick r:id="rId3"/>
              </a:rPr>
              <a:t>哔哩哔哩</a:t>
            </a:r>
            <a:r>
              <a:rPr lang="en-US" altLang="zh-CN" dirty="0">
                <a:hlinkClick r:id="rId3"/>
              </a:rPr>
              <a:t>_</a:t>
            </a:r>
            <a:r>
              <a:rPr lang="en-US" altLang="zh-CN" dirty="0" err="1">
                <a:hlinkClick r:id="rId3"/>
              </a:rPr>
              <a:t>bilibili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hlinkClick r:id="rId4"/>
              </a:rPr>
              <a:t>http://www.lib.seu.edu.cn/list.php?fid=49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基本上这些是比较好的，其余的有的只有一些可取或者大量重复，</a:t>
            </a:r>
            <a:r>
              <a:rPr lang="en-US" altLang="zh-CN" dirty="0"/>
              <a:t>PPT</a:t>
            </a:r>
            <a:r>
              <a:rPr lang="zh-CN" altLang="en-US" dirty="0"/>
              <a:t>中会覆盖到的</a:t>
            </a:r>
          </a:p>
        </p:txBody>
      </p:sp>
    </p:spTree>
    <p:extLst>
      <p:ext uri="{BB962C8B-B14F-4D97-AF65-F5344CB8AC3E}">
        <p14:creationId xmlns:p14="http://schemas.microsoft.com/office/powerpoint/2010/main" val="2191289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D2C2771-69BF-9C8B-B27A-CD630780732F}"/>
              </a:ext>
            </a:extLst>
          </p:cNvPr>
          <p:cNvSpPr txBox="1"/>
          <p:nvPr/>
        </p:nvSpPr>
        <p:spPr>
          <a:xfrm>
            <a:off x="948519" y="620974"/>
            <a:ext cx="2756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Comments</a:t>
            </a:r>
            <a:endParaRPr lang="zh-CN" altLang="en-US" sz="4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F5239F6-0807-E93D-4C35-9D2527DD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198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EB731F-14D5-5FD9-4BC7-C6D2276A6623}"/>
              </a:ext>
            </a:extLst>
          </p:cNvPr>
          <p:cNvSpPr txBox="1"/>
          <p:nvPr/>
        </p:nvSpPr>
        <p:spPr>
          <a:xfrm>
            <a:off x="880281" y="566382"/>
            <a:ext cx="2354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cs typeface="Times New Roman" panose="02020603050405020304" pitchFamily="18" charset="0"/>
              </a:rPr>
              <a:t>Contents: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0E9DB3-5C5C-4F8F-A4AC-AEB66C099F97}"/>
              </a:ext>
            </a:extLst>
          </p:cNvPr>
          <p:cNvSpPr txBox="1"/>
          <p:nvPr/>
        </p:nvSpPr>
        <p:spPr>
          <a:xfrm>
            <a:off x="1610435" y="1783940"/>
            <a:ext cx="616878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>
                <a:cs typeface="Times New Roman" panose="02020603050405020304" pitchFamily="18" charset="0"/>
              </a:rPr>
              <a:t>Research procedures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>
                <a:cs typeface="Times New Roman" panose="02020603050405020304" pitchFamily="18" charset="0"/>
              </a:rPr>
              <a:t>How to get started in a new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>
                <a:cs typeface="Times New Roman" panose="02020603050405020304" pitchFamily="18" charset="0"/>
              </a:rPr>
              <a:t>How to read papers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>
                <a:cs typeface="Times New Roman" panose="02020603050405020304" pitchFamily="18" charset="0"/>
              </a:rPr>
              <a:t>Miscellaneous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>
                <a:cs typeface="Times New Roman" panose="02020603050405020304" pitchFamily="18" charset="0"/>
              </a:rPr>
              <a:t>……</a:t>
            </a:r>
            <a:endParaRPr lang="zh-CN" altLang="en-US" sz="3000" dirty="0"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CC5E7A-32FA-AFDC-C6CD-08E0861DAA68}"/>
              </a:ext>
            </a:extLst>
          </p:cNvPr>
          <p:cNvSpPr txBox="1"/>
          <p:nvPr/>
        </p:nvSpPr>
        <p:spPr>
          <a:xfrm>
            <a:off x="1610435" y="4755824"/>
            <a:ext cx="7629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65000"/>
                  </a:schemeClr>
                </a:solidFill>
              </a:rPr>
              <a:t>FYI, the contents on this PPT are totally ‘stolen’ from the Internet :D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ED12B6-E6EB-445D-0F99-E1E6AB26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14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C53120-6B83-371B-10DB-3AED1B117D2F}"/>
              </a:ext>
            </a:extLst>
          </p:cNvPr>
          <p:cNvSpPr txBox="1"/>
          <p:nvPr/>
        </p:nvSpPr>
        <p:spPr>
          <a:xfrm>
            <a:off x="641444" y="300251"/>
            <a:ext cx="4285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Research Procedures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574D583-F791-77D6-779E-2979377FDF6A}"/>
              </a:ext>
            </a:extLst>
          </p:cNvPr>
          <p:cNvSpPr txBox="1"/>
          <p:nvPr/>
        </p:nvSpPr>
        <p:spPr>
          <a:xfrm>
            <a:off x="1691185" y="1074509"/>
            <a:ext cx="880963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Select a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Literature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Identifying the weakness of the existing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Reproducing the existing methods, if necessary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Proposing new methods*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Implementing your methods*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Debugging*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Writing the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Presenting your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Identifying new research project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1FF3D9-B208-8252-73A9-0F5652579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96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C29A094-3AF8-C2AF-014C-5C5BC69ACC9C}"/>
              </a:ext>
            </a:extLst>
          </p:cNvPr>
          <p:cNvSpPr txBox="1"/>
          <p:nvPr/>
        </p:nvSpPr>
        <p:spPr>
          <a:xfrm>
            <a:off x="648268" y="573126"/>
            <a:ext cx="6864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How to get started in a new field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5267BD0-802B-3790-1A68-A98B04DA073C}"/>
              </a:ext>
            </a:extLst>
          </p:cNvPr>
          <p:cNvSpPr txBox="1"/>
          <p:nvPr/>
        </p:nvSpPr>
        <p:spPr>
          <a:xfrm>
            <a:off x="1289713" y="1743499"/>
            <a:ext cx="77655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Survey papers: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Reference papers: Depth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Updates of top journal in the field: Frontier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Knowledge structure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1D34F8-DA23-6562-AE71-0E8997BECB23}"/>
              </a:ext>
            </a:extLst>
          </p:cNvPr>
          <p:cNvSpPr txBox="1"/>
          <p:nvPr/>
        </p:nvSpPr>
        <p:spPr>
          <a:xfrm>
            <a:off x="1139589" y="3862509"/>
            <a:ext cx="620973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Papers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000" dirty="0"/>
              <a:t>Google scholar, </a:t>
            </a:r>
            <a:r>
              <a:rPr lang="en-US" altLang="zh-CN" sz="2000" dirty="0" err="1"/>
              <a:t>arXiv</a:t>
            </a:r>
            <a:r>
              <a:rPr lang="en-US" altLang="zh-CN" sz="2000" dirty="0"/>
              <a:t>, Sci-hub, 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Textbooks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Courses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MIT, Coursera, MOOC,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Videos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dirty="0" err="1"/>
              <a:t>Youtube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bilibili</a:t>
            </a:r>
            <a:r>
              <a:rPr lang="en-US" altLang="zh-CN" sz="2000" dirty="0"/>
              <a:t>, 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92026A-10E3-66CA-7386-0FDE0DA60426}"/>
              </a:ext>
            </a:extLst>
          </p:cNvPr>
          <p:cNvSpPr txBox="1"/>
          <p:nvPr/>
        </p:nvSpPr>
        <p:spPr>
          <a:xfrm>
            <a:off x="6678303" y="4206533"/>
            <a:ext cx="4374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Various ways, but which one is the fastest? Which one is the most suitable?</a:t>
            </a:r>
          </a:p>
          <a:p>
            <a:endParaRPr lang="en-US" altLang="zh-CN" dirty="0"/>
          </a:p>
          <a:p>
            <a:r>
              <a:rPr lang="en-US" altLang="zh-CN" dirty="0"/>
              <a:t>Maybe you should have a try first ._.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1B9C7-935C-2B26-00CF-E1B8DD13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81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57B2F1A-9D62-0B28-1B69-616DF01FAEC2}"/>
              </a:ext>
            </a:extLst>
          </p:cNvPr>
          <p:cNvSpPr txBox="1"/>
          <p:nvPr/>
        </p:nvSpPr>
        <p:spPr>
          <a:xfrm>
            <a:off x="962167" y="627797"/>
            <a:ext cx="458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Structure of a paper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956A1F9-1C43-2EAE-0B87-8E0B0CBA24FF}"/>
              </a:ext>
            </a:extLst>
          </p:cNvPr>
          <p:cNvSpPr txBox="1"/>
          <p:nvPr/>
        </p:nvSpPr>
        <p:spPr>
          <a:xfrm>
            <a:off x="1392072" y="1767006"/>
            <a:ext cx="356888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Related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Experiments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Conclusion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9DC7A13-4CCD-49CE-4361-278DB2491DA0}"/>
              </a:ext>
            </a:extLst>
          </p:cNvPr>
          <p:cNvSpPr txBox="1"/>
          <p:nvPr/>
        </p:nvSpPr>
        <p:spPr>
          <a:xfrm>
            <a:off x="6250675" y="1382285"/>
            <a:ext cx="4715301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Example: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2" action="ppaction://hlinkfile"/>
              </a:rPr>
              <a:t>Attention is all you need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Abstract</a:t>
            </a:r>
          </a:p>
          <a:p>
            <a:endParaRPr lang="en-US" altLang="zh-CN" sz="2000" dirty="0"/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Model Architecture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Why Self-Attention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2000" dirty="0"/>
              <a:t>Conclusion</a:t>
            </a:r>
          </a:p>
          <a:p>
            <a:endParaRPr lang="en-US" altLang="zh-CN" sz="2000" dirty="0"/>
          </a:p>
          <a:p>
            <a:r>
              <a:rPr lang="en-US" altLang="zh-CN" sz="2000" dirty="0">
                <a:hlinkClick r:id="rId3"/>
              </a:rPr>
              <a:t>https://arxiv.org/abs/1706.03762</a:t>
            </a:r>
            <a:endParaRPr lang="en-US" altLang="zh-CN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71AA3E-D134-E743-CFC4-9796D1225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3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3E3C8E-D181-033A-3F6B-FF2BD67E4413}"/>
              </a:ext>
            </a:extLst>
          </p:cNvPr>
          <p:cNvSpPr txBox="1"/>
          <p:nvPr/>
        </p:nvSpPr>
        <p:spPr>
          <a:xfrm>
            <a:off x="716507" y="525439"/>
            <a:ext cx="414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How to read papers</a:t>
            </a:r>
            <a:endParaRPr lang="zh-CN" altLang="en-US" sz="36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F161A0-DB92-ADFE-1636-AAC9822BA77D}"/>
              </a:ext>
            </a:extLst>
          </p:cNvPr>
          <p:cNvSpPr txBox="1"/>
          <p:nvPr/>
        </p:nvSpPr>
        <p:spPr>
          <a:xfrm>
            <a:off x="1494430" y="1392072"/>
            <a:ext cx="757450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3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Step 1: Title, Abs, Intro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Also pay attention to important graphs, forms to get the picture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Step 2: Skim through whole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Understand the whole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Understand the functions of each 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Step3: Delve into the paper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Criticize while reading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F24FF0-B04A-C545-DD79-D7F9AFD7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50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7B164AA-3FC7-07EA-B95D-B493F7D5B1E6}"/>
              </a:ext>
            </a:extLst>
          </p:cNvPr>
          <p:cNvSpPr txBox="1"/>
          <p:nvPr/>
        </p:nvSpPr>
        <p:spPr>
          <a:xfrm>
            <a:off x="716507" y="525439"/>
            <a:ext cx="4142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How to read papers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60F235-4024-4332-84CE-4C51257BDDC8}"/>
              </a:ext>
            </a:extLst>
          </p:cNvPr>
          <p:cNvSpPr txBox="1"/>
          <p:nvPr/>
        </p:nvSpPr>
        <p:spPr>
          <a:xfrm>
            <a:off x="1531961" y="1536174"/>
            <a:ext cx="65031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What to expect: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Related 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Purpose?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What’s new?  Innovation?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What has been achieved?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What is left? Any improvements?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0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5A62A2-64E1-0AED-B299-49299676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265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FB1BC97-7074-7D43-B9E4-3FCDA59854AE}"/>
              </a:ext>
            </a:extLst>
          </p:cNvPr>
          <p:cNvSpPr txBox="1"/>
          <p:nvPr/>
        </p:nvSpPr>
        <p:spPr>
          <a:xfrm>
            <a:off x="1030406" y="566382"/>
            <a:ext cx="328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Miscellaneous</a:t>
            </a:r>
            <a:endParaRPr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288FC1-C1D1-EF47-2C8E-1273B760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625" y="2238233"/>
            <a:ext cx="4988253" cy="28593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5C1162A-4E8F-A060-6ADA-BA5BFFE51C36}"/>
              </a:ext>
            </a:extLst>
          </p:cNvPr>
          <p:cNvSpPr txBox="1"/>
          <p:nvPr/>
        </p:nvSpPr>
        <p:spPr>
          <a:xfrm>
            <a:off x="1173706" y="1549020"/>
            <a:ext cx="59367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What abilities are required: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Reading and comprehension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Logic reasoning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Trouble shooting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Teamwork, Leadership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Writing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Presentation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30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A8778C3-9146-30ED-CF6D-7A353614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57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B5C897-2E58-DA82-2AFE-2766622C3631}"/>
              </a:ext>
            </a:extLst>
          </p:cNvPr>
          <p:cNvSpPr txBox="1"/>
          <p:nvPr/>
        </p:nvSpPr>
        <p:spPr>
          <a:xfrm>
            <a:off x="1030406" y="566382"/>
            <a:ext cx="3282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Miscellaneous</a:t>
            </a:r>
            <a:endParaRPr lang="zh-CN" altLang="en-US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0E4C0B0-6934-76A9-8F70-9A1572A6CFCD}"/>
              </a:ext>
            </a:extLst>
          </p:cNvPr>
          <p:cNvSpPr txBox="1"/>
          <p:nvPr/>
        </p:nvSpPr>
        <p:spPr>
          <a:xfrm>
            <a:off x="2231409" y="1603611"/>
            <a:ext cx="585488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dirty="0"/>
              <a:t>Possible obstacles: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Distractions and temptations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Incapacities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Loss of motivations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Communication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Anxiety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Not willing to collaborate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000" dirty="0"/>
              <a:t>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3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D4648D-804D-ED7E-CB78-495A32F1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2DFF-C6F5-4599-9AB4-F2CB748AAB6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96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513</Words>
  <Application>Microsoft Office PowerPoint</Application>
  <PresentationFormat>宽屏</PresentationFormat>
  <Paragraphs>140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Times New Roman</vt:lpstr>
      <vt:lpstr>Office 主题​​</vt:lpstr>
      <vt:lpstr>How to conduct research: A glimpse into some aspects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ZHENG, Yaozhi</dc:creator>
  <cp:lastModifiedBy>Marx Chen</cp:lastModifiedBy>
  <cp:revision>21</cp:revision>
  <dcterms:created xsi:type="dcterms:W3CDTF">2024-08-22T03:28:37Z</dcterms:created>
  <dcterms:modified xsi:type="dcterms:W3CDTF">2024-09-09T07:50:18Z</dcterms:modified>
</cp:coreProperties>
</file>