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6" d="100"/>
          <a:sy n="76" d="100"/>
        </p:scale>
        <p:origin x="2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E6FA35-7C27-EDBD-3C8A-79471C6EB3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81CB7C-006D-C4FC-27A9-D0639AE840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A30C1C6-D933-D4FB-E5CD-71AB4F62A8A2}"/>
              </a:ext>
            </a:extLst>
          </p:cNvPr>
          <p:cNvSpPr>
            <a:spLocks noGrp="1"/>
          </p:cNvSpPr>
          <p:nvPr>
            <p:ph type="dt" sz="half" idx="10"/>
          </p:nvPr>
        </p:nvSpPr>
        <p:spPr/>
        <p:txBody>
          <a:bodyPr/>
          <a:lstStyle/>
          <a:p>
            <a:fld id="{32F0D820-D04C-475E-A218-E831089B2FBC}"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78EA846B-E05F-3E12-A29D-D5BFC64202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D93B19-4445-DB85-30E5-94ACB072DE76}"/>
              </a:ext>
            </a:extLst>
          </p:cNvPr>
          <p:cNvSpPr>
            <a:spLocks noGrp="1"/>
          </p:cNvSpPr>
          <p:nvPr>
            <p:ph type="sldNum" sz="quarter" idx="12"/>
          </p:nvPr>
        </p:nvSpPr>
        <p:spPr/>
        <p:txBody>
          <a:body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1669953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89D381-6BA9-83EA-6E8D-7CA30083FF3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6E9B0BC-3352-7D6F-3F1A-0A1A45106ED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7EA9FD-F25B-D5DC-ADC6-D9EC259E13C2}"/>
              </a:ext>
            </a:extLst>
          </p:cNvPr>
          <p:cNvSpPr>
            <a:spLocks noGrp="1"/>
          </p:cNvSpPr>
          <p:nvPr>
            <p:ph type="dt" sz="half" idx="10"/>
          </p:nvPr>
        </p:nvSpPr>
        <p:spPr/>
        <p:txBody>
          <a:bodyPr/>
          <a:lstStyle/>
          <a:p>
            <a:fld id="{32F0D820-D04C-475E-A218-E831089B2FBC}"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C61786A2-D60A-9D32-7399-D52841BD1F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9746C9-C7DC-11A3-4084-549CB8A908B4}"/>
              </a:ext>
            </a:extLst>
          </p:cNvPr>
          <p:cNvSpPr>
            <a:spLocks noGrp="1"/>
          </p:cNvSpPr>
          <p:nvPr>
            <p:ph type="sldNum" sz="quarter" idx="12"/>
          </p:nvPr>
        </p:nvSpPr>
        <p:spPr/>
        <p:txBody>
          <a:body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960065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4E6AB5C-CEBE-FE19-DC40-855ABFD0A43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F101DC2-8DDE-90E1-C6C3-5E87223C06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3BA461A-5851-1596-7BB5-42FB464D87C1}"/>
              </a:ext>
            </a:extLst>
          </p:cNvPr>
          <p:cNvSpPr>
            <a:spLocks noGrp="1"/>
          </p:cNvSpPr>
          <p:nvPr>
            <p:ph type="dt" sz="half" idx="10"/>
          </p:nvPr>
        </p:nvSpPr>
        <p:spPr/>
        <p:txBody>
          <a:bodyPr/>
          <a:lstStyle/>
          <a:p>
            <a:fld id="{32F0D820-D04C-475E-A218-E831089B2FBC}"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2415223D-9CA7-234D-AFDC-CC8C5180BE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226A7C5-6768-7FD0-6084-31A2250B6228}"/>
              </a:ext>
            </a:extLst>
          </p:cNvPr>
          <p:cNvSpPr>
            <a:spLocks noGrp="1"/>
          </p:cNvSpPr>
          <p:nvPr>
            <p:ph type="sldNum" sz="quarter" idx="12"/>
          </p:nvPr>
        </p:nvSpPr>
        <p:spPr/>
        <p:txBody>
          <a:body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4286689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FB780E-9957-215E-18AF-4CCB89018F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1A0558F-AAE1-EA20-BCEE-955C7F2AE62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915E9E2-5C56-FC74-7F77-F11F3CB1352C}"/>
              </a:ext>
            </a:extLst>
          </p:cNvPr>
          <p:cNvSpPr>
            <a:spLocks noGrp="1"/>
          </p:cNvSpPr>
          <p:nvPr>
            <p:ph type="dt" sz="half" idx="10"/>
          </p:nvPr>
        </p:nvSpPr>
        <p:spPr/>
        <p:txBody>
          <a:bodyPr/>
          <a:lstStyle/>
          <a:p>
            <a:fld id="{32F0D820-D04C-475E-A218-E831089B2FBC}"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BD613E2B-350B-EBD2-E0AF-EDB6F39D3F1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65A8CD-125C-BC23-46FD-06D84B0A1328}"/>
              </a:ext>
            </a:extLst>
          </p:cNvPr>
          <p:cNvSpPr>
            <a:spLocks noGrp="1"/>
          </p:cNvSpPr>
          <p:nvPr>
            <p:ph type="sldNum" sz="quarter" idx="12"/>
          </p:nvPr>
        </p:nvSpPr>
        <p:spPr/>
        <p:txBody>
          <a:body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2775784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56BFF-9BA9-7795-EC73-376E3132737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964F3BD-B7DA-5133-DA08-872523DDEF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4FAD2E8-6E41-7E2B-FC65-A380D6577A06}"/>
              </a:ext>
            </a:extLst>
          </p:cNvPr>
          <p:cNvSpPr>
            <a:spLocks noGrp="1"/>
          </p:cNvSpPr>
          <p:nvPr>
            <p:ph type="dt" sz="half" idx="10"/>
          </p:nvPr>
        </p:nvSpPr>
        <p:spPr/>
        <p:txBody>
          <a:bodyPr/>
          <a:lstStyle/>
          <a:p>
            <a:fld id="{32F0D820-D04C-475E-A218-E831089B2FBC}"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27590163-DF3F-8AE4-613B-826CA260A4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12A452-0F33-87CC-E7E8-1ADA71EC7336}"/>
              </a:ext>
            </a:extLst>
          </p:cNvPr>
          <p:cNvSpPr>
            <a:spLocks noGrp="1"/>
          </p:cNvSpPr>
          <p:nvPr>
            <p:ph type="sldNum" sz="quarter" idx="12"/>
          </p:nvPr>
        </p:nvSpPr>
        <p:spPr/>
        <p:txBody>
          <a:body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3844682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43DC95-3155-C09D-65E9-840FC794D4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968827C-B8BE-CBE8-F264-B7E72A9AB6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7DC01E9-5BEB-FE83-7849-7E957A20435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1669F83-E1C0-7C35-BB0E-6EE82D3135E8}"/>
              </a:ext>
            </a:extLst>
          </p:cNvPr>
          <p:cNvSpPr>
            <a:spLocks noGrp="1"/>
          </p:cNvSpPr>
          <p:nvPr>
            <p:ph type="dt" sz="half" idx="10"/>
          </p:nvPr>
        </p:nvSpPr>
        <p:spPr/>
        <p:txBody>
          <a:bodyPr/>
          <a:lstStyle/>
          <a:p>
            <a:fld id="{32F0D820-D04C-475E-A218-E831089B2FBC}" type="datetimeFigureOut">
              <a:rPr lang="zh-CN" altLang="en-US" smtClean="0"/>
              <a:t>2024/11/4</a:t>
            </a:fld>
            <a:endParaRPr lang="zh-CN" altLang="en-US"/>
          </a:p>
        </p:txBody>
      </p:sp>
      <p:sp>
        <p:nvSpPr>
          <p:cNvPr id="6" name="页脚占位符 5">
            <a:extLst>
              <a:ext uri="{FF2B5EF4-FFF2-40B4-BE49-F238E27FC236}">
                <a16:creationId xmlns:a16="http://schemas.microsoft.com/office/drawing/2014/main" id="{EE928A3D-BCD5-8135-789D-2E30D8A5E67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0D8B3F-DA4B-858C-2CC2-6AA8D95FD73A}"/>
              </a:ext>
            </a:extLst>
          </p:cNvPr>
          <p:cNvSpPr>
            <a:spLocks noGrp="1"/>
          </p:cNvSpPr>
          <p:nvPr>
            <p:ph type="sldNum" sz="quarter" idx="12"/>
          </p:nvPr>
        </p:nvSpPr>
        <p:spPr/>
        <p:txBody>
          <a:body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10820001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C9B38F-92F1-4BDB-88A9-6E486C6C048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E98585-FAA2-5A7F-087C-023B72D57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ADCDF34-4AEE-6532-DEA0-49F800B438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CD360E2-D456-B8EA-1E6E-5591557AB0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138B4F0-40A6-9760-9E78-4FCE5DAAC45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C5916E8-A322-450C-65C2-F0B25EF9B7CD}"/>
              </a:ext>
            </a:extLst>
          </p:cNvPr>
          <p:cNvSpPr>
            <a:spLocks noGrp="1"/>
          </p:cNvSpPr>
          <p:nvPr>
            <p:ph type="dt" sz="half" idx="10"/>
          </p:nvPr>
        </p:nvSpPr>
        <p:spPr/>
        <p:txBody>
          <a:bodyPr/>
          <a:lstStyle/>
          <a:p>
            <a:fld id="{32F0D820-D04C-475E-A218-E831089B2FBC}" type="datetimeFigureOut">
              <a:rPr lang="zh-CN" altLang="en-US" smtClean="0"/>
              <a:t>2024/11/4</a:t>
            </a:fld>
            <a:endParaRPr lang="zh-CN" altLang="en-US"/>
          </a:p>
        </p:txBody>
      </p:sp>
      <p:sp>
        <p:nvSpPr>
          <p:cNvPr id="8" name="页脚占位符 7">
            <a:extLst>
              <a:ext uri="{FF2B5EF4-FFF2-40B4-BE49-F238E27FC236}">
                <a16:creationId xmlns:a16="http://schemas.microsoft.com/office/drawing/2014/main" id="{6F5984E3-670C-0CE9-AC4E-AA271C8E4DC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C896F32-D7F1-49B2-E722-63D736BF0F1C}"/>
              </a:ext>
            </a:extLst>
          </p:cNvPr>
          <p:cNvSpPr>
            <a:spLocks noGrp="1"/>
          </p:cNvSpPr>
          <p:nvPr>
            <p:ph type="sldNum" sz="quarter" idx="12"/>
          </p:nvPr>
        </p:nvSpPr>
        <p:spPr/>
        <p:txBody>
          <a:body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3800275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0FA95A-517E-EC64-FC7D-309C9EB9DF5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B6A0B64-01C3-873F-7D1F-FE53E2C7BAEF}"/>
              </a:ext>
            </a:extLst>
          </p:cNvPr>
          <p:cNvSpPr>
            <a:spLocks noGrp="1"/>
          </p:cNvSpPr>
          <p:nvPr>
            <p:ph type="dt" sz="half" idx="10"/>
          </p:nvPr>
        </p:nvSpPr>
        <p:spPr/>
        <p:txBody>
          <a:bodyPr/>
          <a:lstStyle/>
          <a:p>
            <a:fld id="{32F0D820-D04C-475E-A218-E831089B2FBC}" type="datetimeFigureOut">
              <a:rPr lang="zh-CN" altLang="en-US" smtClean="0"/>
              <a:t>2024/11/4</a:t>
            </a:fld>
            <a:endParaRPr lang="zh-CN" altLang="en-US"/>
          </a:p>
        </p:txBody>
      </p:sp>
      <p:sp>
        <p:nvSpPr>
          <p:cNvPr id="4" name="页脚占位符 3">
            <a:extLst>
              <a:ext uri="{FF2B5EF4-FFF2-40B4-BE49-F238E27FC236}">
                <a16:creationId xmlns:a16="http://schemas.microsoft.com/office/drawing/2014/main" id="{189E1DEA-8E94-39D5-C701-BC23A22FDFD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64317BD-2C90-1762-9477-AF389925C5D5}"/>
              </a:ext>
            </a:extLst>
          </p:cNvPr>
          <p:cNvSpPr>
            <a:spLocks noGrp="1"/>
          </p:cNvSpPr>
          <p:nvPr>
            <p:ph type="sldNum" sz="quarter" idx="12"/>
          </p:nvPr>
        </p:nvSpPr>
        <p:spPr/>
        <p:txBody>
          <a:body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1989308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19EE39C-14AB-838C-5B48-DF91CF5167EC}"/>
              </a:ext>
            </a:extLst>
          </p:cNvPr>
          <p:cNvSpPr>
            <a:spLocks noGrp="1"/>
          </p:cNvSpPr>
          <p:nvPr>
            <p:ph type="dt" sz="half" idx="10"/>
          </p:nvPr>
        </p:nvSpPr>
        <p:spPr/>
        <p:txBody>
          <a:bodyPr/>
          <a:lstStyle/>
          <a:p>
            <a:fld id="{32F0D820-D04C-475E-A218-E831089B2FBC}" type="datetimeFigureOut">
              <a:rPr lang="zh-CN" altLang="en-US" smtClean="0"/>
              <a:t>2024/11/4</a:t>
            </a:fld>
            <a:endParaRPr lang="zh-CN" altLang="en-US"/>
          </a:p>
        </p:txBody>
      </p:sp>
      <p:sp>
        <p:nvSpPr>
          <p:cNvPr id="3" name="页脚占位符 2">
            <a:extLst>
              <a:ext uri="{FF2B5EF4-FFF2-40B4-BE49-F238E27FC236}">
                <a16:creationId xmlns:a16="http://schemas.microsoft.com/office/drawing/2014/main" id="{62E7DEC3-8840-962F-D270-C749D65E9EE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7CBF389-0547-EFE5-0A94-AC32A8678AD8}"/>
              </a:ext>
            </a:extLst>
          </p:cNvPr>
          <p:cNvSpPr>
            <a:spLocks noGrp="1"/>
          </p:cNvSpPr>
          <p:nvPr>
            <p:ph type="sldNum" sz="quarter" idx="12"/>
          </p:nvPr>
        </p:nvSpPr>
        <p:spPr/>
        <p:txBody>
          <a:body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1699287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EB6500-F18A-ECBC-811C-D08CAC93F2D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F7B1E2D-1B0F-77E7-FE3E-C9E1EF71AA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A32A2A-225A-411C-3ABE-BB4AC866A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2C2858-401E-2777-14A4-F89BCF4E8058}"/>
              </a:ext>
            </a:extLst>
          </p:cNvPr>
          <p:cNvSpPr>
            <a:spLocks noGrp="1"/>
          </p:cNvSpPr>
          <p:nvPr>
            <p:ph type="dt" sz="half" idx="10"/>
          </p:nvPr>
        </p:nvSpPr>
        <p:spPr/>
        <p:txBody>
          <a:bodyPr/>
          <a:lstStyle/>
          <a:p>
            <a:fld id="{32F0D820-D04C-475E-A218-E831089B2FBC}" type="datetimeFigureOut">
              <a:rPr lang="zh-CN" altLang="en-US" smtClean="0"/>
              <a:t>2024/11/4</a:t>
            </a:fld>
            <a:endParaRPr lang="zh-CN" altLang="en-US"/>
          </a:p>
        </p:txBody>
      </p:sp>
      <p:sp>
        <p:nvSpPr>
          <p:cNvPr id="6" name="页脚占位符 5">
            <a:extLst>
              <a:ext uri="{FF2B5EF4-FFF2-40B4-BE49-F238E27FC236}">
                <a16:creationId xmlns:a16="http://schemas.microsoft.com/office/drawing/2014/main" id="{7A0A506B-F6C6-A28F-F2C4-4490A80BDD4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AACCC5-4159-DF32-E107-DE92F8C36C97}"/>
              </a:ext>
            </a:extLst>
          </p:cNvPr>
          <p:cNvSpPr>
            <a:spLocks noGrp="1"/>
          </p:cNvSpPr>
          <p:nvPr>
            <p:ph type="sldNum" sz="quarter" idx="12"/>
          </p:nvPr>
        </p:nvSpPr>
        <p:spPr/>
        <p:txBody>
          <a:body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2832147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64FB7-3256-3544-5BA6-20089192DD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EDB48E8-D6FC-2334-3104-3CDFB07817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D655696-11A8-9EED-FF05-592BB29DB0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DC0A3C-3512-2085-A564-A5F740FE0ED0}"/>
              </a:ext>
            </a:extLst>
          </p:cNvPr>
          <p:cNvSpPr>
            <a:spLocks noGrp="1"/>
          </p:cNvSpPr>
          <p:nvPr>
            <p:ph type="dt" sz="half" idx="10"/>
          </p:nvPr>
        </p:nvSpPr>
        <p:spPr/>
        <p:txBody>
          <a:bodyPr/>
          <a:lstStyle/>
          <a:p>
            <a:fld id="{32F0D820-D04C-475E-A218-E831089B2FBC}" type="datetimeFigureOut">
              <a:rPr lang="zh-CN" altLang="en-US" smtClean="0"/>
              <a:t>2024/11/4</a:t>
            </a:fld>
            <a:endParaRPr lang="zh-CN" altLang="en-US"/>
          </a:p>
        </p:txBody>
      </p:sp>
      <p:sp>
        <p:nvSpPr>
          <p:cNvPr id="6" name="页脚占位符 5">
            <a:extLst>
              <a:ext uri="{FF2B5EF4-FFF2-40B4-BE49-F238E27FC236}">
                <a16:creationId xmlns:a16="http://schemas.microsoft.com/office/drawing/2014/main" id="{45025182-8335-186A-6139-328D83A624E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AF4A3D2-F0C2-6DC7-FA66-3D101B435B16}"/>
              </a:ext>
            </a:extLst>
          </p:cNvPr>
          <p:cNvSpPr>
            <a:spLocks noGrp="1"/>
          </p:cNvSpPr>
          <p:nvPr>
            <p:ph type="sldNum" sz="quarter" idx="12"/>
          </p:nvPr>
        </p:nvSpPr>
        <p:spPr/>
        <p:txBody>
          <a:body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2287944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5568C6-699C-D104-17EC-FF301A31D7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70A632F-3519-48DD-398F-79EEF54F4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0319F3-545C-0AC1-8F42-26A5D5FE93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F0D820-D04C-475E-A218-E831089B2FBC}" type="datetimeFigureOut">
              <a:rPr lang="zh-CN" altLang="en-US" smtClean="0"/>
              <a:t>2024/11/4</a:t>
            </a:fld>
            <a:endParaRPr lang="zh-CN" altLang="en-US"/>
          </a:p>
        </p:txBody>
      </p:sp>
      <p:sp>
        <p:nvSpPr>
          <p:cNvPr id="5" name="页脚占位符 4">
            <a:extLst>
              <a:ext uri="{FF2B5EF4-FFF2-40B4-BE49-F238E27FC236}">
                <a16:creationId xmlns:a16="http://schemas.microsoft.com/office/drawing/2014/main" id="{7FA10464-3377-700F-7CA7-984DF73A92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E99313CB-BA8E-7F49-3047-A1E29FC90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1DCB8C-0671-4179-ACB2-193FF5F63C4D}" type="slidenum">
              <a:rPr lang="zh-CN" altLang="en-US" smtClean="0"/>
              <a:t>‹#›</a:t>
            </a:fld>
            <a:endParaRPr lang="zh-CN" altLang="en-US"/>
          </a:p>
        </p:txBody>
      </p:sp>
    </p:spTree>
    <p:extLst>
      <p:ext uri="{BB962C8B-B14F-4D97-AF65-F5344CB8AC3E}">
        <p14:creationId xmlns:p14="http://schemas.microsoft.com/office/powerpoint/2010/main" val="3425846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medrxiv.org/content/10.1101/2023.08.07.23293769v1"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57FEBB-2517-8E80-AD83-673171762A20}"/>
              </a:ext>
            </a:extLst>
          </p:cNvPr>
          <p:cNvSpPr>
            <a:spLocks noGrp="1"/>
          </p:cNvSpPr>
          <p:nvPr>
            <p:ph type="ctrTitle"/>
          </p:nvPr>
        </p:nvSpPr>
        <p:spPr/>
        <p:txBody>
          <a:bodyPr/>
          <a:lstStyle/>
          <a:p>
            <a:r>
              <a:rPr lang="en-US" altLang="zh-CN" dirty="0"/>
              <a:t>Proposal</a:t>
            </a:r>
            <a:endParaRPr lang="zh-CN" altLang="en-US" dirty="0"/>
          </a:p>
        </p:txBody>
      </p:sp>
      <p:sp>
        <p:nvSpPr>
          <p:cNvPr id="3" name="副标题 2">
            <a:extLst>
              <a:ext uri="{FF2B5EF4-FFF2-40B4-BE49-F238E27FC236}">
                <a16:creationId xmlns:a16="http://schemas.microsoft.com/office/drawing/2014/main" id="{86D21D82-D08C-E522-393D-0B2FE69371B7}"/>
              </a:ext>
            </a:extLst>
          </p:cNvPr>
          <p:cNvSpPr>
            <a:spLocks noGrp="1"/>
          </p:cNvSpPr>
          <p:nvPr>
            <p:ph type="subTitle" idx="1"/>
          </p:nvPr>
        </p:nvSpPr>
        <p:spPr/>
        <p:txBody>
          <a:bodyPr/>
          <a:lstStyle/>
          <a:p>
            <a:r>
              <a:rPr lang="zh-CN" altLang="en-US" dirty="0"/>
              <a:t>马瑞辰</a:t>
            </a:r>
          </a:p>
        </p:txBody>
      </p:sp>
    </p:spTree>
    <p:extLst>
      <p:ext uri="{BB962C8B-B14F-4D97-AF65-F5344CB8AC3E}">
        <p14:creationId xmlns:p14="http://schemas.microsoft.com/office/powerpoint/2010/main" val="2046281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26C45-B9D6-0FA8-A339-90DEBD3BE8EF}"/>
              </a:ext>
            </a:extLst>
          </p:cNvPr>
          <p:cNvSpPr>
            <a:spLocks noGrp="1"/>
          </p:cNvSpPr>
          <p:nvPr>
            <p:ph type="title"/>
          </p:nvPr>
        </p:nvSpPr>
        <p:spPr/>
        <p:txBody>
          <a:bodyPr/>
          <a:lstStyle/>
          <a:p>
            <a:r>
              <a:rPr lang="zh-CN" altLang="en-US" dirty="0"/>
              <a:t>主要步骤</a:t>
            </a:r>
          </a:p>
        </p:txBody>
      </p:sp>
      <p:sp>
        <p:nvSpPr>
          <p:cNvPr id="3" name="内容占位符 2">
            <a:extLst>
              <a:ext uri="{FF2B5EF4-FFF2-40B4-BE49-F238E27FC236}">
                <a16:creationId xmlns:a16="http://schemas.microsoft.com/office/drawing/2014/main" id="{713A70DA-0026-0593-448A-948ADFC570D1}"/>
              </a:ext>
            </a:extLst>
          </p:cNvPr>
          <p:cNvSpPr>
            <a:spLocks noGrp="1"/>
          </p:cNvSpPr>
          <p:nvPr>
            <p:ph idx="1"/>
          </p:nvPr>
        </p:nvSpPr>
        <p:spPr/>
        <p:txBody>
          <a:bodyPr/>
          <a:lstStyle/>
          <a:p>
            <a:r>
              <a:rPr lang="zh-CN" altLang="en-US" dirty="0"/>
              <a:t>设计同理心评价标准</a:t>
            </a:r>
            <a:endParaRPr lang="en-US" altLang="zh-CN" dirty="0"/>
          </a:p>
          <a:p>
            <a:r>
              <a:rPr lang="zh-CN" altLang="en-US" dirty="0"/>
              <a:t>对不同大模型进行测试</a:t>
            </a:r>
            <a:endParaRPr lang="en-US" altLang="zh-CN" dirty="0"/>
          </a:p>
          <a:p>
            <a:r>
              <a:rPr lang="zh-CN" altLang="en-US" dirty="0"/>
              <a:t>（如果可能）测试不同大模型提供心理支持的能力</a:t>
            </a:r>
            <a:endParaRPr lang="en-US" altLang="zh-CN" dirty="0"/>
          </a:p>
          <a:p>
            <a:r>
              <a:rPr lang="zh-CN" altLang="en-US" dirty="0"/>
              <a:t>（如果可能）基于同理心指标进行微调并观察</a:t>
            </a:r>
            <a:endParaRPr lang="en-US" altLang="zh-CN" dirty="0"/>
          </a:p>
          <a:p>
            <a:endParaRPr lang="zh-CN" altLang="en-US" dirty="0"/>
          </a:p>
        </p:txBody>
      </p:sp>
    </p:spTree>
    <p:extLst>
      <p:ext uri="{BB962C8B-B14F-4D97-AF65-F5344CB8AC3E}">
        <p14:creationId xmlns:p14="http://schemas.microsoft.com/office/powerpoint/2010/main" val="2936692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2E0B57-2E9D-51FC-2979-3E226DDCFF06}"/>
              </a:ext>
            </a:extLst>
          </p:cNvPr>
          <p:cNvSpPr>
            <a:spLocks noGrp="1"/>
          </p:cNvSpPr>
          <p:nvPr>
            <p:ph type="title"/>
          </p:nvPr>
        </p:nvSpPr>
        <p:spPr/>
        <p:txBody>
          <a:bodyPr/>
          <a:lstStyle/>
          <a:p>
            <a:r>
              <a:rPr lang="zh-CN" altLang="en-US" dirty="0"/>
              <a:t>设计同理心评价标准</a:t>
            </a:r>
          </a:p>
        </p:txBody>
      </p:sp>
      <p:sp>
        <p:nvSpPr>
          <p:cNvPr id="3" name="内容占位符 2">
            <a:extLst>
              <a:ext uri="{FF2B5EF4-FFF2-40B4-BE49-F238E27FC236}">
                <a16:creationId xmlns:a16="http://schemas.microsoft.com/office/drawing/2014/main" id="{F85EADF3-3AEB-3DC8-4CAA-291807B4938A}"/>
              </a:ext>
            </a:extLst>
          </p:cNvPr>
          <p:cNvSpPr>
            <a:spLocks noGrp="1"/>
          </p:cNvSpPr>
          <p:nvPr>
            <p:ph idx="1"/>
          </p:nvPr>
        </p:nvSpPr>
        <p:spPr/>
        <p:txBody>
          <a:bodyPr/>
          <a:lstStyle/>
          <a:p>
            <a:r>
              <a:rPr lang="zh-CN" altLang="en-US" dirty="0"/>
              <a:t>一部分论文已经进行相关设计，如</a:t>
            </a:r>
            <a:r>
              <a:rPr lang="zh-CN" altLang="en-US" dirty="0">
                <a:hlinkClick r:id="rId2"/>
              </a:rPr>
              <a:t>大型语言模型 （</a:t>
            </a:r>
            <a:r>
              <a:rPr lang="en-US" altLang="zh-CN" dirty="0">
                <a:hlinkClick r:id="rId2"/>
              </a:rPr>
              <a:t>LLM</a:t>
            </a:r>
            <a:r>
              <a:rPr lang="zh-CN" altLang="en-US" dirty="0">
                <a:hlinkClick r:id="rId2"/>
              </a:rPr>
              <a:t>） 和同理心 </a:t>
            </a:r>
            <a:r>
              <a:rPr lang="en-US" altLang="zh-CN" dirty="0">
                <a:hlinkClick r:id="rId2"/>
              </a:rPr>
              <a:t>– </a:t>
            </a:r>
            <a:r>
              <a:rPr lang="zh-CN" altLang="en-US" dirty="0">
                <a:hlinkClick r:id="rId2"/>
              </a:rPr>
              <a:t>系统评价 </a:t>
            </a:r>
            <a:r>
              <a:rPr lang="en-US" altLang="zh-CN" dirty="0">
                <a:hlinkClick r:id="rId2"/>
              </a:rPr>
              <a:t>|</a:t>
            </a:r>
            <a:r>
              <a:rPr lang="en-US" altLang="zh-CN" dirty="0" err="1">
                <a:hlinkClick r:id="rId2"/>
              </a:rPr>
              <a:t>medRxiv</a:t>
            </a:r>
            <a:endParaRPr lang="en-US" altLang="zh-CN" dirty="0"/>
          </a:p>
          <a:p>
            <a:r>
              <a:rPr lang="zh-CN" altLang="en-US" dirty="0"/>
              <a:t>心理学上有专业的同理心测量量表，可以据情况改动后对大模型进行测试</a:t>
            </a:r>
          </a:p>
        </p:txBody>
      </p:sp>
    </p:spTree>
    <p:extLst>
      <p:ext uri="{BB962C8B-B14F-4D97-AF65-F5344CB8AC3E}">
        <p14:creationId xmlns:p14="http://schemas.microsoft.com/office/powerpoint/2010/main" val="4077017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316256-0AB5-428D-22E5-831FCE0337EF}"/>
              </a:ext>
            </a:extLst>
          </p:cNvPr>
          <p:cNvSpPr>
            <a:spLocks noGrp="1"/>
          </p:cNvSpPr>
          <p:nvPr>
            <p:ph type="title"/>
          </p:nvPr>
        </p:nvSpPr>
        <p:spPr/>
        <p:txBody>
          <a:bodyPr/>
          <a:lstStyle/>
          <a:p>
            <a:r>
              <a:rPr lang="zh-CN" altLang="en-US" dirty="0"/>
              <a:t>对大模型进行测试</a:t>
            </a:r>
          </a:p>
        </p:txBody>
      </p:sp>
      <p:sp>
        <p:nvSpPr>
          <p:cNvPr id="3" name="内容占位符 2">
            <a:extLst>
              <a:ext uri="{FF2B5EF4-FFF2-40B4-BE49-F238E27FC236}">
                <a16:creationId xmlns:a16="http://schemas.microsoft.com/office/drawing/2014/main" id="{0530FEDA-55C5-5B5E-77D6-8D95F28FD725}"/>
              </a:ext>
            </a:extLst>
          </p:cNvPr>
          <p:cNvSpPr>
            <a:spLocks noGrp="1"/>
          </p:cNvSpPr>
          <p:nvPr>
            <p:ph idx="1"/>
          </p:nvPr>
        </p:nvSpPr>
        <p:spPr/>
        <p:txBody>
          <a:bodyPr/>
          <a:lstStyle/>
          <a:p>
            <a:r>
              <a:rPr lang="zh-CN" altLang="en-US" dirty="0"/>
              <a:t>测试对象包括</a:t>
            </a:r>
            <a:r>
              <a:rPr lang="en-US" altLang="zh-CN" dirty="0"/>
              <a:t>ChatGPT, Claude, Gemini</a:t>
            </a:r>
            <a:r>
              <a:rPr lang="zh-CN" altLang="en-US" dirty="0"/>
              <a:t>等通用生成式大模型，也可以加入现在的一部分心理支持的模型</a:t>
            </a:r>
          </a:p>
        </p:txBody>
      </p:sp>
    </p:spTree>
    <p:extLst>
      <p:ext uri="{BB962C8B-B14F-4D97-AF65-F5344CB8AC3E}">
        <p14:creationId xmlns:p14="http://schemas.microsoft.com/office/powerpoint/2010/main" val="200859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C1A37C-D391-87D1-DBE1-468BE11C9E0E}"/>
              </a:ext>
            </a:extLst>
          </p:cNvPr>
          <p:cNvSpPr>
            <a:spLocks noGrp="1"/>
          </p:cNvSpPr>
          <p:nvPr>
            <p:ph type="title"/>
          </p:nvPr>
        </p:nvSpPr>
        <p:spPr/>
        <p:txBody>
          <a:bodyPr/>
          <a:lstStyle/>
          <a:p>
            <a:r>
              <a:rPr lang="zh-CN" altLang="en-US" dirty="0"/>
              <a:t>（可附加）对大模型同理心是否影响到其心理支持能力的研究</a:t>
            </a:r>
          </a:p>
        </p:txBody>
      </p:sp>
      <p:sp>
        <p:nvSpPr>
          <p:cNvPr id="3" name="内容占位符 2">
            <a:extLst>
              <a:ext uri="{FF2B5EF4-FFF2-40B4-BE49-F238E27FC236}">
                <a16:creationId xmlns:a16="http://schemas.microsoft.com/office/drawing/2014/main" id="{441FEE17-D940-702B-E418-418731F0E61A}"/>
              </a:ext>
            </a:extLst>
          </p:cNvPr>
          <p:cNvSpPr>
            <a:spLocks noGrp="1"/>
          </p:cNvSpPr>
          <p:nvPr>
            <p:ph idx="1"/>
          </p:nvPr>
        </p:nvSpPr>
        <p:spPr/>
        <p:txBody>
          <a:bodyPr/>
          <a:lstStyle/>
          <a:p>
            <a:r>
              <a:rPr lang="zh-CN" altLang="en-US" dirty="0"/>
              <a:t>通过自动评测、人工评测等已有的方法来测评大模型在提供心理支持上的能力</a:t>
            </a:r>
            <a:endParaRPr lang="en-US" altLang="zh-CN" dirty="0"/>
          </a:p>
          <a:p>
            <a:r>
              <a:rPr lang="zh-CN" altLang="en-US" dirty="0"/>
              <a:t>通过数据处理与分析对比大模型同理心与其心理支持能力是否有关联性</a:t>
            </a:r>
          </a:p>
        </p:txBody>
      </p:sp>
    </p:spTree>
    <p:extLst>
      <p:ext uri="{BB962C8B-B14F-4D97-AF65-F5344CB8AC3E}">
        <p14:creationId xmlns:p14="http://schemas.microsoft.com/office/powerpoint/2010/main" val="3482304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EBE79-1F71-4FC4-DEEB-470FACA4002A}"/>
              </a:ext>
            </a:extLst>
          </p:cNvPr>
          <p:cNvSpPr>
            <a:spLocks noGrp="1"/>
          </p:cNvSpPr>
          <p:nvPr>
            <p:ph type="title"/>
          </p:nvPr>
        </p:nvSpPr>
        <p:spPr/>
        <p:txBody>
          <a:bodyPr/>
          <a:lstStyle/>
          <a:p>
            <a:r>
              <a:rPr lang="zh-CN" altLang="en-US" dirty="0"/>
              <a:t>（可附加）基于同理心指标进行微调测试</a:t>
            </a:r>
          </a:p>
        </p:txBody>
      </p:sp>
      <p:sp>
        <p:nvSpPr>
          <p:cNvPr id="3" name="内容占位符 2">
            <a:extLst>
              <a:ext uri="{FF2B5EF4-FFF2-40B4-BE49-F238E27FC236}">
                <a16:creationId xmlns:a16="http://schemas.microsoft.com/office/drawing/2014/main" id="{B43D6F74-5324-6AD2-16B9-BFD08325A438}"/>
              </a:ext>
            </a:extLst>
          </p:cNvPr>
          <p:cNvSpPr>
            <a:spLocks noGrp="1"/>
          </p:cNvSpPr>
          <p:nvPr>
            <p:ph idx="1"/>
          </p:nvPr>
        </p:nvSpPr>
        <p:spPr/>
        <p:txBody>
          <a:bodyPr/>
          <a:lstStyle/>
          <a:p>
            <a:r>
              <a:rPr lang="zh-CN" altLang="en-US" dirty="0"/>
              <a:t>测试通过微调改变大模型在同理心指标上的表现（通过提示词等方式），观察其是否表现得更具有心理支持能力</a:t>
            </a:r>
          </a:p>
        </p:txBody>
      </p:sp>
    </p:spTree>
    <p:extLst>
      <p:ext uri="{BB962C8B-B14F-4D97-AF65-F5344CB8AC3E}">
        <p14:creationId xmlns:p14="http://schemas.microsoft.com/office/powerpoint/2010/main" val="150627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AF7830-0A7C-82F4-0E31-05AF89A720E4}"/>
              </a:ext>
            </a:extLst>
          </p:cNvPr>
          <p:cNvSpPr>
            <a:spLocks noGrp="1"/>
          </p:cNvSpPr>
          <p:nvPr>
            <p:ph type="title"/>
          </p:nvPr>
        </p:nvSpPr>
        <p:spPr/>
        <p:txBody>
          <a:bodyPr/>
          <a:lstStyle/>
          <a:p>
            <a:r>
              <a:rPr lang="zh-CN" altLang="en-US" dirty="0"/>
              <a:t>项目</a:t>
            </a:r>
            <a:r>
              <a:rPr lang="en-US" altLang="zh-CN" dirty="0"/>
              <a:t>1</a:t>
            </a:r>
            <a:endParaRPr lang="zh-CN" altLang="en-US" dirty="0"/>
          </a:p>
        </p:txBody>
      </p:sp>
      <p:sp>
        <p:nvSpPr>
          <p:cNvPr id="3" name="内容占位符 2">
            <a:extLst>
              <a:ext uri="{FF2B5EF4-FFF2-40B4-BE49-F238E27FC236}">
                <a16:creationId xmlns:a16="http://schemas.microsoft.com/office/drawing/2014/main" id="{D8A6F4EE-FB1B-9F12-2991-FF4E8EC90E39}"/>
              </a:ext>
            </a:extLst>
          </p:cNvPr>
          <p:cNvSpPr>
            <a:spLocks noGrp="1"/>
          </p:cNvSpPr>
          <p:nvPr>
            <p:ph idx="1"/>
          </p:nvPr>
        </p:nvSpPr>
        <p:spPr/>
        <p:txBody>
          <a:bodyPr/>
          <a:lstStyle/>
          <a:p>
            <a:r>
              <a:rPr lang="zh-CN" altLang="en-US" dirty="0"/>
              <a:t>概要：当下心理健康大模型数量众多，但缺乏一个有效的自动评估机制。我们希望通过基于真人心理支持对话的评测进行训练，提出一个心理咨询对话自动评测框架。</a:t>
            </a:r>
          </a:p>
        </p:txBody>
      </p:sp>
    </p:spTree>
    <p:extLst>
      <p:ext uri="{BB962C8B-B14F-4D97-AF65-F5344CB8AC3E}">
        <p14:creationId xmlns:p14="http://schemas.microsoft.com/office/powerpoint/2010/main" val="1450258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A282C5-DF71-B8DF-CC4B-F7C7D77DFA5B}"/>
              </a:ext>
            </a:extLst>
          </p:cNvPr>
          <p:cNvSpPr>
            <a:spLocks noGrp="1"/>
          </p:cNvSpPr>
          <p:nvPr>
            <p:ph type="title"/>
          </p:nvPr>
        </p:nvSpPr>
        <p:spPr/>
        <p:txBody>
          <a:bodyPr/>
          <a:lstStyle/>
          <a:p>
            <a:r>
              <a:rPr lang="zh-CN" altLang="en-US" dirty="0"/>
              <a:t>主要步骤</a:t>
            </a:r>
          </a:p>
        </p:txBody>
      </p:sp>
      <p:sp>
        <p:nvSpPr>
          <p:cNvPr id="3" name="内容占位符 2">
            <a:extLst>
              <a:ext uri="{FF2B5EF4-FFF2-40B4-BE49-F238E27FC236}">
                <a16:creationId xmlns:a16="http://schemas.microsoft.com/office/drawing/2014/main" id="{B9FD9BEB-4A2C-B777-CBCC-1FD8C0CBA1CB}"/>
              </a:ext>
            </a:extLst>
          </p:cNvPr>
          <p:cNvSpPr>
            <a:spLocks noGrp="1"/>
          </p:cNvSpPr>
          <p:nvPr>
            <p:ph idx="1"/>
          </p:nvPr>
        </p:nvSpPr>
        <p:spPr/>
        <p:txBody>
          <a:bodyPr/>
          <a:lstStyle/>
          <a:p>
            <a:r>
              <a:rPr lang="zh-CN" altLang="en-US" dirty="0"/>
              <a:t>数据收集</a:t>
            </a:r>
            <a:endParaRPr lang="en-US" altLang="zh-CN" dirty="0"/>
          </a:p>
          <a:p>
            <a:r>
              <a:rPr lang="zh-CN" altLang="en-US" dirty="0"/>
              <a:t>模型训练</a:t>
            </a:r>
            <a:endParaRPr lang="en-US" altLang="zh-CN" dirty="0"/>
          </a:p>
          <a:p>
            <a:r>
              <a:rPr lang="zh-CN" altLang="en-US" dirty="0"/>
              <a:t>测试与评价</a:t>
            </a:r>
          </a:p>
        </p:txBody>
      </p:sp>
    </p:spTree>
    <p:extLst>
      <p:ext uri="{BB962C8B-B14F-4D97-AF65-F5344CB8AC3E}">
        <p14:creationId xmlns:p14="http://schemas.microsoft.com/office/powerpoint/2010/main" val="254878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B29341-E365-DE3F-D5FF-6463E8618CE7}"/>
              </a:ext>
            </a:extLst>
          </p:cNvPr>
          <p:cNvSpPr>
            <a:spLocks noGrp="1"/>
          </p:cNvSpPr>
          <p:nvPr>
            <p:ph type="title"/>
          </p:nvPr>
        </p:nvSpPr>
        <p:spPr/>
        <p:txBody>
          <a:bodyPr/>
          <a:lstStyle/>
          <a:p>
            <a:r>
              <a:rPr lang="zh-CN" altLang="en-US" dirty="0"/>
              <a:t>数据收集</a:t>
            </a:r>
          </a:p>
        </p:txBody>
      </p:sp>
      <p:sp>
        <p:nvSpPr>
          <p:cNvPr id="3" name="内容占位符 2">
            <a:extLst>
              <a:ext uri="{FF2B5EF4-FFF2-40B4-BE49-F238E27FC236}">
                <a16:creationId xmlns:a16="http://schemas.microsoft.com/office/drawing/2014/main" id="{7D069184-29D7-4666-1F42-B43E16FE539F}"/>
              </a:ext>
            </a:extLst>
          </p:cNvPr>
          <p:cNvSpPr>
            <a:spLocks noGrp="1"/>
          </p:cNvSpPr>
          <p:nvPr>
            <p:ph idx="1"/>
          </p:nvPr>
        </p:nvSpPr>
        <p:spPr/>
        <p:txBody>
          <a:bodyPr/>
          <a:lstStyle/>
          <a:p>
            <a:r>
              <a:rPr lang="zh-CN" altLang="en-US" dirty="0"/>
              <a:t>方案一：获取真实的心理咨询的对话文本，并基于评估心理咨询效果的客观指标</a:t>
            </a:r>
            <a:r>
              <a:rPr lang="en-US" altLang="zh-CN" dirty="0"/>
              <a:t>/</a:t>
            </a:r>
            <a:r>
              <a:rPr lang="zh-CN" altLang="en-US" dirty="0"/>
              <a:t>主观感受</a:t>
            </a:r>
            <a:r>
              <a:rPr lang="en-US" altLang="zh-CN" dirty="0"/>
              <a:t>/</a:t>
            </a:r>
            <a:r>
              <a:rPr lang="zh-CN" altLang="en-US" dirty="0"/>
              <a:t>目标达成</a:t>
            </a:r>
            <a:r>
              <a:rPr lang="en-US" altLang="zh-CN" dirty="0"/>
              <a:t>/</a:t>
            </a:r>
            <a:r>
              <a:rPr lang="zh-CN" altLang="en-US" dirty="0"/>
              <a:t>维持效果进行打分标注。</a:t>
            </a:r>
            <a:endParaRPr lang="en-US" altLang="zh-CN" dirty="0"/>
          </a:p>
          <a:p>
            <a:r>
              <a:rPr lang="zh-CN" altLang="en-US" dirty="0"/>
              <a:t>需要获取心理咨询记录的方法</a:t>
            </a:r>
            <a:endParaRPr lang="en-US" altLang="zh-CN" dirty="0"/>
          </a:p>
          <a:p>
            <a:r>
              <a:rPr lang="zh-CN" altLang="en-US" dirty="0"/>
              <a:t>可以将文本的范围扩大，不一定需要正规的心理咨询对话而是可以获取其他形式的心理支持文本</a:t>
            </a:r>
          </a:p>
        </p:txBody>
      </p:sp>
    </p:spTree>
    <p:extLst>
      <p:ext uri="{BB962C8B-B14F-4D97-AF65-F5344CB8AC3E}">
        <p14:creationId xmlns:p14="http://schemas.microsoft.com/office/powerpoint/2010/main" val="3427546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E2B939-9589-A421-0C02-C6AF864B2D6F}"/>
              </a:ext>
            </a:extLst>
          </p:cNvPr>
          <p:cNvSpPr>
            <a:spLocks noGrp="1"/>
          </p:cNvSpPr>
          <p:nvPr>
            <p:ph type="title"/>
          </p:nvPr>
        </p:nvSpPr>
        <p:spPr/>
        <p:txBody>
          <a:bodyPr/>
          <a:lstStyle/>
          <a:p>
            <a:r>
              <a:rPr lang="zh-CN" altLang="en-US" dirty="0"/>
              <a:t>数据收集</a:t>
            </a:r>
          </a:p>
        </p:txBody>
      </p:sp>
      <p:sp>
        <p:nvSpPr>
          <p:cNvPr id="3" name="内容占位符 2">
            <a:extLst>
              <a:ext uri="{FF2B5EF4-FFF2-40B4-BE49-F238E27FC236}">
                <a16:creationId xmlns:a16="http://schemas.microsoft.com/office/drawing/2014/main" id="{C238FE5C-0683-A3F3-3534-C8F957B604A0}"/>
              </a:ext>
            </a:extLst>
          </p:cNvPr>
          <p:cNvSpPr>
            <a:spLocks noGrp="1"/>
          </p:cNvSpPr>
          <p:nvPr>
            <p:ph idx="1"/>
          </p:nvPr>
        </p:nvSpPr>
        <p:spPr/>
        <p:txBody>
          <a:bodyPr/>
          <a:lstStyle/>
          <a:p>
            <a:r>
              <a:rPr lang="zh-CN" altLang="en-US" dirty="0"/>
              <a:t>方案二：组织一次实验，由志愿者</a:t>
            </a:r>
            <a:r>
              <a:rPr lang="en-US" altLang="zh-CN" dirty="0"/>
              <a:t>/</a:t>
            </a:r>
            <a:r>
              <a:rPr lang="zh-CN" altLang="en-US" dirty="0"/>
              <a:t>心理专家来模拟心理咨询对话并且为咨询效果打分标注</a:t>
            </a:r>
            <a:endParaRPr lang="en-US" altLang="zh-CN" dirty="0"/>
          </a:p>
          <a:p>
            <a:r>
              <a:rPr lang="zh-CN" altLang="en-US" dirty="0"/>
              <a:t>可以考虑由</a:t>
            </a:r>
            <a:r>
              <a:rPr lang="en-US" altLang="zh-CN" dirty="0"/>
              <a:t>50</a:t>
            </a:r>
            <a:r>
              <a:rPr lang="zh-CN" altLang="en-US" dirty="0"/>
              <a:t>位以上志愿者来进行对话或者由几名专家编写不同类型的对话</a:t>
            </a:r>
            <a:endParaRPr lang="en-US" altLang="zh-CN" dirty="0"/>
          </a:p>
          <a:p>
            <a:r>
              <a:rPr lang="zh-CN" altLang="en-US" dirty="0"/>
              <a:t>成本较高</a:t>
            </a:r>
          </a:p>
        </p:txBody>
      </p:sp>
    </p:spTree>
    <p:extLst>
      <p:ext uri="{BB962C8B-B14F-4D97-AF65-F5344CB8AC3E}">
        <p14:creationId xmlns:p14="http://schemas.microsoft.com/office/powerpoint/2010/main" val="358414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A9288E-7BA3-918E-3020-8D7A108048BA}"/>
              </a:ext>
            </a:extLst>
          </p:cNvPr>
          <p:cNvSpPr>
            <a:spLocks noGrp="1"/>
          </p:cNvSpPr>
          <p:nvPr>
            <p:ph type="title"/>
          </p:nvPr>
        </p:nvSpPr>
        <p:spPr/>
        <p:txBody>
          <a:bodyPr/>
          <a:lstStyle/>
          <a:p>
            <a:r>
              <a:rPr lang="zh-CN" altLang="en-US" dirty="0"/>
              <a:t>模型训练</a:t>
            </a:r>
          </a:p>
        </p:txBody>
      </p:sp>
      <p:sp>
        <p:nvSpPr>
          <p:cNvPr id="3" name="内容占位符 2">
            <a:extLst>
              <a:ext uri="{FF2B5EF4-FFF2-40B4-BE49-F238E27FC236}">
                <a16:creationId xmlns:a16="http://schemas.microsoft.com/office/drawing/2014/main" id="{DA36976C-8F30-BA4C-1287-53E61B34D9E4}"/>
              </a:ext>
            </a:extLst>
          </p:cNvPr>
          <p:cNvSpPr>
            <a:spLocks noGrp="1"/>
          </p:cNvSpPr>
          <p:nvPr>
            <p:ph idx="1"/>
          </p:nvPr>
        </p:nvSpPr>
        <p:spPr/>
        <p:txBody>
          <a:bodyPr/>
          <a:lstStyle/>
          <a:p>
            <a:r>
              <a:rPr lang="zh-CN" altLang="en-US" dirty="0"/>
              <a:t>基于原有的文本打分模型（</a:t>
            </a:r>
            <a:r>
              <a:rPr lang="en-US" altLang="zh-CN" dirty="0"/>
              <a:t>BERTSCORE</a:t>
            </a:r>
            <a:r>
              <a:rPr lang="zh-CN" altLang="en-US" dirty="0"/>
              <a:t>等）使用收集的数据进行</a:t>
            </a:r>
            <a:r>
              <a:rPr lang="en-US" altLang="zh-CN" dirty="0"/>
              <a:t>finetuning</a:t>
            </a:r>
          </a:p>
          <a:p>
            <a:r>
              <a:rPr lang="zh-CN" altLang="en-US" dirty="0"/>
              <a:t>训练出一个能对心理咨询文本质量进行打分的模型</a:t>
            </a:r>
            <a:endParaRPr lang="en-US" altLang="zh-CN" dirty="0"/>
          </a:p>
          <a:p>
            <a:r>
              <a:rPr lang="zh-CN" altLang="en-US" dirty="0"/>
              <a:t>模型可以从多个维度进行打分（比如前面说的客观指标</a:t>
            </a:r>
            <a:r>
              <a:rPr lang="en-US" altLang="zh-CN" dirty="0"/>
              <a:t>/</a:t>
            </a:r>
            <a:r>
              <a:rPr lang="zh-CN" altLang="en-US" dirty="0"/>
              <a:t>主观感受</a:t>
            </a:r>
            <a:r>
              <a:rPr lang="en-US" altLang="zh-CN" dirty="0"/>
              <a:t>/</a:t>
            </a:r>
            <a:r>
              <a:rPr lang="zh-CN" altLang="en-US" dirty="0"/>
              <a:t>目标达成</a:t>
            </a:r>
            <a:r>
              <a:rPr lang="en-US" altLang="zh-CN" dirty="0"/>
              <a:t>/</a:t>
            </a:r>
            <a:r>
              <a:rPr lang="zh-CN" altLang="en-US" dirty="0"/>
              <a:t>维持效果），与数据中标注的打分方式一致</a:t>
            </a:r>
          </a:p>
        </p:txBody>
      </p:sp>
    </p:spTree>
    <p:extLst>
      <p:ext uri="{BB962C8B-B14F-4D97-AF65-F5344CB8AC3E}">
        <p14:creationId xmlns:p14="http://schemas.microsoft.com/office/powerpoint/2010/main" val="3015409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1F944A-870E-F1B9-A987-CDD20F2779EF}"/>
              </a:ext>
            </a:extLst>
          </p:cNvPr>
          <p:cNvSpPr>
            <a:spLocks noGrp="1"/>
          </p:cNvSpPr>
          <p:nvPr>
            <p:ph type="title"/>
          </p:nvPr>
        </p:nvSpPr>
        <p:spPr/>
        <p:txBody>
          <a:bodyPr/>
          <a:lstStyle/>
          <a:p>
            <a:r>
              <a:rPr lang="zh-CN" altLang="en-US" dirty="0"/>
              <a:t>测试与评价</a:t>
            </a:r>
          </a:p>
        </p:txBody>
      </p:sp>
      <p:sp>
        <p:nvSpPr>
          <p:cNvPr id="3" name="内容占位符 2">
            <a:extLst>
              <a:ext uri="{FF2B5EF4-FFF2-40B4-BE49-F238E27FC236}">
                <a16:creationId xmlns:a16="http://schemas.microsoft.com/office/drawing/2014/main" id="{B3FEF52E-F3A3-5645-4FD3-3E6E00EAA2A1}"/>
              </a:ext>
            </a:extLst>
          </p:cNvPr>
          <p:cNvSpPr>
            <a:spLocks noGrp="1"/>
          </p:cNvSpPr>
          <p:nvPr>
            <p:ph idx="1"/>
          </p:nvPr>
        </p:nvSpPr>
        <p:spPr/>
        <p:txBody>
          <a:bodyPr/>
          <a:lstStyle/>
          <a:p>
            <a:r>
              <a:rPr lang="zh-CN" altLang="en-US" dirty="0"/>
              <a:t>方法一：保留一部分先前的真人心理支持对话数据，作为测试集，让模型对测试集中对话质量进行打分，并与标注的对话效果，以及</a:t>
            </a:r>
            <a:r>
              <a:rPr lang="en-US" altLang="zh-CN" dirty="0"/>
              <a:t>BLEU,ROUGE,BERTSCORE</a:t>
            </a:r>
            <a:r>
              <a:rPr lang="zh-CN" altLang="en-US" dirty="0"/>
              <a:t>等文本打分模型进行比较</a:t>
            </a:r>
          </a:p>
        </p:txBody>
      </p:sp>
    </p:spTree>
    <p:extLst>
      <p:ext uri="{BB962C8B-B14F-4D97-AF65-F5344CB8AC3E}">
        <p14:creationId xmlns:p14="http://schemas.microsoft.com/office/powerpoint/2010/main" val="171709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25253D-BE10-3CB3-4A5F-43F24DA1ACD7}"/>
              </a:ext>
            </a:extLst>
          </p:cNvPr>
          <p:cNvSpPr>
            <a:spLocks noGrp="1"/>
          </p:cNvSpPr>
          <p:nvPr>
            <p:ph type="title"/>
          </p:nvPr>
        </p:nvSpPr>
        <p:spPr/>
        <p:txBody>
          <a:bodyPr/>
          <a:lstStyle/>
          <a:p>
            <a:r>
              <a:rPr lang="zh-CN" altLang="en-US" dirty="0"/>
              <a:t>测试与评价</a:t>
            </a:r>
          </a:p>
        </p:txBody>
      </p:sp>
      <p:sp>
        <p:nvSpPr>
          <p:cNvPr id="3" name="内容占位符 2">
            <a:extLst>
              <a:ext uri="{FF2B5EF4-FFF2-40B4-BE49-F238E27FC236}">
                <a16:creationId xmlns:a16="http://schemas.microsoft.com/office/drawing/2014/main" id="{4FE925D5-950F-7CF5-0D02-5C28E284B318}"/>
              </a:ext>
            </a:extLst>
          </p:cNvPr>
          <p:cNvSpPr>
            <a:spLocks noGrp="1"/>
          </p:cNvSpPr>
          <p:nvPr>
            <p:ph idx="1"/>
          </p:nvPr>
        </p:nvSpPr>
        <p:spPr/>
        <p:txBody>
          <a:bodyPr/>
          <a:lstStyle/>
          <a:p>
            <a:r>
              <a:rPr lang="zh-CN" altLang="en-US" dirty="0"/>
              <a:t>方法二：请专家对现有的真人心理支持对话</a:t>
            </a:r>
            <a:r>
              <a:rPr lang="en-US" altLang="zh-CN" dirty="0"/>
              <a:t>/</a:t>
            </a:r>
            <a:r>
              <a:rPr lang="zh-CN" altLang="en-US" dirty="0"/>
              <a:t>心理健康模型生成的心理支持对话打分，并与模型打分进行比较。同样可以将该模型打分与</a:t>
            </a:r>
            <a:r>
              <a:rPr lang="en-US" altLang="zh-CN" dirty="0"/>
              <a:t>BLEU</a:t>
            </a:r>
            <a:r>
              <a:rPr lang="zh-CN" altLang="en-US"/>
              <a:t>等其他自动化文本打分模型进行比较</a:t>
            </a:r>
            <a:endParaRPr lang="zh-CN" altLang="en-US" dirty="0"/>
          </a:p>
        </p:txBody>
      </p:sp>
    </p:spTree>
    <p:extLst>
      <p:ext uri="{BB962C8B-B14F-4D97-AF65-F5344CB8AC3E}">
        <p14:creationId xmlns:p14="http://schemas.microsoft.com/office/powerpoint/2010/main" val="2643126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A147E9-5D70-A247-DA2A-EE3EBCB73544}"/>
              </a:ext>
            </a:extLst>
          </p:cNvPr>
          <p:cNvSpPr>
            <a:spLocks noGrp="1"/>
          </p:cNvSpPr>
          <p:nvPr>
            <p:ph type="title"/>
          </p:nvPr>
        </p:nvSpPr>
        <p:spPr/>
        <p:txBody>
          <a:bodyPr/>
          <a:lstStyle/>
          <a:p>
            <a:r>
              <a:rPr lang="zh-CN" altLang="en-US" dirty="0"/>
              <a:t>项目二（开发中）</a:t>
            </a:r>
          </a:p>
        </p:txBody>
      </p:sp>
      <p:sp>
        <p:nvSpPr>
          <p:cNvPr id="3" name="内容占位符 2">
            <a:extLst>
              <a:ext uri="{FF2B5EF4-FFF2-40B4-BE49-F238E27FC236}">
                <a16:creationId xmlns:a16="http://schemas.microsoft.com/office/drawing/2014/main" id="{DBA83620-67AD-DE6B-87DA-EA67D33B44D9}"/>
              </a:ext>
            </a:extLst>
          </p:cNvPr>
          <p:cNvSpPr>
            <a:spLocks noGrp="1"/>
          </p:cNvSpPr>
          <p:nvPr>
            <p:ph idx="1"/>
          </p:nvPr>
        </p:nvSpPr>
        <p:spPr/>
        <p:txBody>
          <a:bodyPr/>
          <a:lstStyle/>
          <a:p>
            <a:r>
              <a:rPr lang="zh-CN" altLang="en-US" dirty="0"/>
              <a:t>概要：考虑到共情能力对心理咨询师完成工作的重要性，我们可以研究不同大模型同理心的差异以及其与提供心理支持能力的联系。</a:t>
            </a:r>
          </a:p>
        </p:txBody>
      </p:sp>
    </p:spTree>
    <p:extLst>
      <p:ext uri="{BB962C8B-B14F-4D97-AF65-F5344CB8AC3E}">
        <p14:creationId xmlns:p14="http://schemas.microsoft.com/office/powerpoint/2010/main" val="363163833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1739</TotalTime>
  <Words>579</Words>
  <Application>Microsoft Office PowerPoint</Application>
  <PresentationFormat>宽屏</PresentationFormat>
  <Paragraphs>41</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Proposal</vt:lpstr>
      <vt:lpstr>项目1</vt:lpstr>
      <vt:lpstr>主要步骤</vt:lpstr>
      <vt:lpstr>数据收集</vt:lpstr>
      <vt:lpstr>数据收集</vt:lpstr>
      <vt:lpstr>模型训练</vt:lpstr>
      <vt:lpstr>测试与评价</vt:lpstr>
      <vt:lpstr>测试与评价</vt:lpstr>
      <vt:lpstr>项目二（开发中）</vt:lpstr>
      <vt:lpstr>主要步骤</vt:lpstr>
      <vt:lpstr>设计同理心评价标准</vt:lpstr>
      <vt:lpstr>对大模型进行测试</vt:lpstr>
      <vt:lpstr>（可附加）对大模型同理心是否影响到其心理支持能力的研究</vt:lpstr>
      <vt:lpstr>（可附加）基于同理心指标进行微调测试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Marx Chen</dc:creator>
  <cp:lastModifiedBy>Marx Chen</cp:lastModifiedBy>
  <cp:revision>4</cp:revision>
  <dcterms:created xsi:type="dcterms:W3CDTF">2024-11-02T10:45:26Z</dcterms:created>
  <dcterms:modified xsi:type="dcterms:W3CDTF">2024-11-05T14:25:48Z</dcterms:modified>
</cp:coreProperties>
</file>