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BEDE2-DCCA-4554-8FB6-6DE2D44B5E98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8AD15-8EA2-47D0-93E5-60089BCF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109B5-7BB7-D17E-CCA6-1CB503F1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A5038-7404-127C-CE06-F8B5E60F9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B8720-6EF3-232B-C059-FB5899E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679-CC7F-4ECA-A2E6-65124B5FB419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EDB2D-9FFE-816A-7BDF-A8F54ECB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7AF3-8EA6-5BF4-AA5D-3BF89741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A55F-2DCC-7378-1215-4804D29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3CCB9-255E-F65E-9F9D-0969FC32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44BF6-05F7-BB14-090C-6ADA5FBC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1F81-90ED-4749-9C4D-C2AB6D3F8EDF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CBA1E-F4D4-5916-9EB3-0756D742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C462-5C0B-5E64-87F6-CA1317D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91D69-351C-6919-F46B-8EEFAE193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796A0-1AF2-4470-F2F7-82386695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4A336-A539-9D31-0BBE-6B2D9101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13C0-72E1-4288-87F8-93DCE8657C7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DCB9D-1EE0-BEE6-AF65-5C6E0542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AFF4D-2B5E-E689-13C3-D34EF4C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FF6A-4D3D-9F50-D88A-781265E3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76542-800E-BADC-74BF-D2D96B6F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E27E3-24F2-241C-BB3D-519BF926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07365-A387-679F-F3AA-5C14E90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9B0B0-CB66-EB3C-49E0-15E389BD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6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D6FA0-233D-F25A-E2DD-81B7109B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C2673-8520-8451-017D-678E342A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EAF57-6B31-258D-4C68-74A0122B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E156-7B38-4B90-AD8F-791FF93A3B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35A2C-3200-A7C0-8578-D3ADF91E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35809-BB56-E307-515C-BF85C54B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9528-BD95-FC0F-00A0-9DB2587F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D804A-2E74-2024-F094-45D6B3E3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7895C-A94A-0150-B1D8-F4E67CCF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D66C1-3E58-A5F0-FA2E-9FD182C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3EE-6650-4B7B-801A-575F7D38F458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34855-E09C-ADAB-210C-62A0FA6B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6D9B1-D9A3-6267-BED5-18D00144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6DFB-47B1-062D-90F3-EC41E291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C4205-41D3-2020-901A-62FE00AF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5EB3D-7C9A-6A67-5504-A47D3ED8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7BFDD8-D9D9-BBF2-E620-72B657267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036A9-821C-CE8E-48FB-CD53AD3BD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5B94C-8122-32F8-457F-ECEB4F4B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11D-BACE-4600-A89A-96A02A7493F1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8DC37-2DF6-D8D5-8302-C16F1999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FB4DE-0382-E76F-195A-D7879A3C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5DCB6-FA2F-DC9A-97CD-E559DA87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6C1F9-F9EC-844E-BB3E-3804CBDE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64DB-A926-46CB-B4A9-9E79DEB2C144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19B28-AC57-A1D2-22B0-9637F3D7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83F11-6996-2899-D611-6724DFFB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4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1AFB03-B282-DC55-BBD7-837C9E85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43ED-24ED-4D40-9463-6B19099A71B3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A603B-A637-7593-51E1-EFCADBB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0FD7C-F217-E2A3-2167-FD423F9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BB89-7843-19A2-08DF-DFD3EC4A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D858-19AD-5ECC-86FA-C110D985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8B630-76F7-DFC0-8396-3EB00669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278F3-2CBF-AF47-1914-44EF80F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3A72-D952-4E16-B0D4-A5BB482D8EA8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EEDAF-E7E1-04FF-9400-DA62E939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5A71C-A0B7-3112-8517-D426AC13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CACDB-77AD-7752-F2E5-3889C8B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C26C06-E93B-8CCD-B853-D0E35251E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0CDED-47D7-7964-0B64-DCE9C63D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638A3-1383-3012-328F-41774D5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F78D-FCB1-4904-A568-83B3898B54A5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EBE2-E960-56C6-6CF7-9A325FDC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74BCE-9B33-9C11-437E-1BFE42C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94505D-3E72-967B-C3A0-C088041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8A7B1-0BC2-A445-21B2-CBB1F9CF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CEF7A-F919-75E0-B45C-6C9D1EC5A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5C4F1-BC65-45AB-B61F-BC5BF3477F59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E8C8A-095D-7E10-1FCD-5D77D5E7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2B633-EE13-F1B3-A355-38E49E89E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880D5-DAD2-4544-BDA4-7603F7DD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2525-021-00475-2%20Citations:2014" TargetMode="External"/><Relationship Id="rId2" Type="http://schemas.openxmlformats.org/officeDocument/2006/relationships/hyperlink" Target="https://doi.org/10.1038/nature145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A3145-10AB-1873-F2C6-8EC8C5B93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of deep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99E91-AB62-9013-31B1-266093BA0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Ruichen</a:t>
            </a:r>
            <a:r>
              <a:rPr lang="en-US" altLang="zh-CN" dirty="0"/>
              <a:t> MA</a:t>
            </a:r>
          </a:p>
          <a:p>
            <a:r>
              <a:rPr lang="en-US" altLang="zh-CN" dirty="0"/>
              <a:t>2024/8/19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E30D5-5782-21E4-D544-BF76CC37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FA35F-8A79-564A-06D5-5584076A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E62-138A-4C6D-9AB8-5FFF6D3B65AE}" type="datetime1">
              <a:rPr lang="zh-CN" altLang="en-US" smtClean="0"/>
              <a:t>2024/8/19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670A8-8163-E34B-45C5-A62EF504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logistic 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BDA162-AD97-86C6-641A-93CFE6AAA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3600" dirty="0"/>
                  <a:t>=P(y=1∣x)</a:t>
                </a:r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Algorism: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/>
              </a:p>
              <a:p>
                <a:pPr marL="0" indent="0">
                  <a:buNone/>
                </a:pP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BDA162-AD97-86C6-641A-93CFE6AAA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10770-D913-50C3-1619-6F91678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EC06C-B279-9CE2-FB14-A42EB9F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1299B-E0E4-AFFA-BFB0-284D19B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Sigmoid function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451D8-7D09-6455-A870-280F60FC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9DDB2-CFA3-EEA1-1465-1FE1EF61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AE252B-F2F7-4AD3-8AA6-7B360BFD320B}"/>
              </a:ext>
            </a:extLst>
          </p:cNvPr>
          <p:cNvCxnSpPr/>
          <p:nvPr/>
        </p:nvCxnSpPr>
        <p:spPr>
          <a:xfrm>
            <a:off x="1225296" y="4142232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3E93D1-CC98-80ED-8021-B6F5411EC7F3}"/>
              </a:ext>
            </a:extLst>
          </p:cNvPr>
          <p:cNvCxnSpPr/>
          <p:nvPr/>
        </p:nvCxnSpPr>
        <p:spPr>
          <a:xfrm flipV="1">
            <a:off x="3319272" y="1783080"/>
            <a:ext cx="0" cy="3931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0B411ACB-9520-CF97-2D28-04E5A031A819}"/>
              </a:ext>
            </a:extLst>
          </p:cNvPr>
          <p:cNvCxnSpPr/>
          <p:nvPr/>
        </p:nvCxnSpPr>
        <p:spPr>
          <a:xfrm flipV="1">
            <a:off x="1362456" y="2441448"/>
            <a:ext cx="3904488" cy="141732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7F0477-923A-03B4-32DC-716A703EFE75}"/>
              </a:ext>
            </a:extLst>
          </p:cNvPr>
          <p:cNvCxnSpPr/>
          <p:nvPr/>
        </p:nvCxnSpPr>
        <p:spPr>
          <a:xfrm>
            <a:off x="1161288" y="2267712"/>
            <a:ext cx="4434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80CB74A-A116-559D-C6EC-C76A9C60A28A}"/>
              </a:ext>
            </a:extLst>
          </p:cNvPr>
          <p:cNvSpPr txBox="1"/>
          <p:nvPr/>
        </p:nvSpPr>
        <p:spPr>
          <a:xfrm>
            <a:off x="5897880" y="2121408"/>
            <a:ext cx="126187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y=1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0F45B8-589D-2FCF-6DA9-8F3E45F156E5}"/>
              </a:ext>
            </a:extLst>
          </p:cNvPr>
          <p:cNvSpPr txBox="1"/>
          <p:nvPr/>
        </p:nvSpPr>
        <p:spPr>
          <a:xfrm>
            <a:off x="3483864" y="3044952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Y=0.5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B00BE6-7368-F719-D568-B371EDF3B8D4}"/>
                  </a:ext>
                </a:extLst>
              </p:cNvPr>
              <p:cNvSpPr txBox="1"/>
              <p:nvPr/>
            </p:nvSpPr>
            <p:spPr>
              <a:xfrm>
                <a:off x="8165592" y="3068423"/>
                <a:ext cx="3767328" cy="964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B00BE6-7368-F719-D568-B371EDF3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592" y="3068423"/>
                <a:ext cx="3767328" cy="964880"/>
              </a:xfrm>
              <a:prstGeom prst="rect">
                <a:avLst/>
              </a:prstGeom>
              <a:blipFill>
                <a:blip r:embed="rId2"/>
                <a:stretch>
                  <a:fillRect l="-5825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5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20D03-EF5D-471A-3669-B1E76C80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logistic regression loss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5FD388-EAEA-B00A-EEFC-C66CBCEB1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Loss function: </a:t>
                </a:r>
              </a:p>
              <a:p>
                <a:pPr marL="0" indent="0">
                  <a:buNone/>
                </a:pPr>
                <a:r>
                  <a:rPr lang="en-US" altLang="zh-CN" sz="3600" dirty="0"/>
                  <a:t>L(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3600" dirty="0"/>
                  <a:t>)=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𝑦𝑙𝑜𝑔</m:t>
                    </m:r>
                    <m:acc>
                      <m:accPr>
                        <m:chr m:val="̂"/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36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(not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/>
                  <a:t>))</a:t>
                </a:r>
              </a:p>
              <a:p>
                <a:pPr marL="0" indent="0">
                  <a:buNone/>
                </a:pPr>
                <a:endParaRPr lang="en-US" altLang="zh-CN" sz="3600" dirty="0"/>
              </a:p>
              <a:p>
                <a:r>
                  <a:rPr lang="en-US" altLang="zh-CN" dirty="0"/>
                  <a:t>Cost function: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J(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L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5FD388-EAEA-B00A-EEFC-C66CBCEB1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E79B5-9814-0389-6A68-3B31DB5E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95393-078B-C7CD-5796-B225D088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3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E793-73D8-919C-96CA-AADB7FBD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C57FE-228A-305B-EFDD-57FB755C8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zh-CN" altLang="en-US" sz="3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3600" b="0" i="1" smtClean="0">
                            <a:latin typeface="Cambria Math" panose="02040503050406030204" pitchFamily="18" charset="0"/>
                          </a:rPr>
                          <m:t>𝜕𝜔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C57FE-228A-305B-EFDD-57FB755C8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708C1-8CD2-1A5C-6331-B981D64A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CCBB7-0516-9D67-AB11-1D3DBEEA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0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B38A-2453-E35A-98DD-F3216F33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82BF4-56ED-95EB-D386-C8C529D8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LeCun, Y., Bengio, Y. &amp; Hinton, G. Deep learning. </a:t>
            </a:r>
            <a:r>
              <a:rPr lang="en-US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521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436–444 (2015). 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https://doi.org/10.1038/nature14539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 Citations:82846</a:t>
            </a:r>
          </a:p>
          <a:p>
            <a:r>
              <a:rPr lang="en-US" altLang="zh-CN" dirty="0" err="1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Janiesch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, C., </a:t>
            </a:r>
            <a:r>
              <a:rPr lang="en-US" altLang="zh-CN" dirty="0" err="1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Zschech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, P. &amp; Heinrich, K. Machine learning and deep learning. Electron Markets 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31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, 685–695 (2021). 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  <a:hlinkClick r:id="rId3"/>
              </a:rPr>
              <a:t>https://doi.org/10.1007/s12525-021-00475-2 Citations:2014</a:t>
            </a:r>
            <a:endParaRPr lang="en-US" altLang="zh-CN" dirty="0">
              <a:solidFill>
                <a:srgbClr val="22222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zh-CN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https://www.bilibili.com/video/BV11H4y1F7uH/</a:t>
            </a:r>
            <a:endParaRPr lang="en-US" altLang="zh-CN" dirty="0">
              <a:solidFill>
                <a:srgbClr val="222222"/>
              </a:solidFill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1CC43-479D-EEFF-EE0E-29DA81BD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E004A-4088-D627-B6D2-D6299C5A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C125-9EC9-9773-083A-0E9F5A3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FEC94-B7A9-69DC-8683-43093DC8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Foundation of Artificial Intelligence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Processing large amount of data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AC467-2534-F749-B5B8-3DE080CB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91B8E-997D-AB8F-6978-FA01E77C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809-3884-47B4-942F-5052F4562AAA}" type="datetime1">
              <a:rPr lang="zh-CN" altLang="en-US" smtClean="0"/>
              <a:t>2024/8/19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0B080E3-C381-1D6F-EC53-9D2F27944929}"/>
              </a:ext>
            </a:extLst>
          </p:cNvPr>
          <p:cNvSpPr/>
          <p:nvPr/>
        </p:nvSpPr>
        <p:spPr>
          <a:xfrm>
            <a:off x="530352" y="452786"/>
            <a:ext cx="6245352" cy="59524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C35DD8-F6FF-6310-B2CB-C1E8F90F4BBC}"/>
              </a:ext>
            </a:extLst>
          </p:cNvPr>
          <p:cNvSpPr/>
          <p:nvPr/>
        </p:nvSpPr>
        <p:spPr>
          <a:xfrm>
            <a:off x="1860804" y="2752344"/>
            <a:ext cx="3584448" cy="35844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34EFB8-07C0-DBCE-C74F-6A1F7F19E8D1}"/>
              </a:ext>
            </a:extLst>
          </p:cNvPr>
          <p:cNvCxnSpPr/>
          <p:nvPr/>
        </p:nvCxnSpPr>
        <p:spPr>
          <a:xfrm>
            <a:off x="4608576" y="1133856"/>
            <a:ext cx="3995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0A9B30-C342-D0F9-4F20-9F812888EBDF}"/>
              </a:ext>
            </a:extLst>
          </p:cNvPr>
          <p:cNvCxnSpPr/>
          <p:nvPr/>
        </p:nvCxnSpPr>
        <p:spPr>
          <a:xfrm>
            <a:off x="4764024" y="4544568"/>
            <a:ext cx="33649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9C308-6A87-B3F9-550C-DC2314129B44}"/>
              </a:ext>
            </a:extLst>
          </p:cNvPr>
          <p:cNvSpPr txBox="1"/>
          <p:nvPr/>
        </p:nvSpPr>
        <p:spPr>
          <a:xfrm>
            <a:off x="8909304" y="949190"/>
            <a:ext cx="2752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Machine Learning (ML)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7B190-3A19-B9AE-1146-767FB24C4337}"/>
              </a:ext>
            </a:extLst>
          </p:cNvPr>
          <p:cNvSpPr txBox="1"/>
          <p:nvPr/>
        </p:nvSpPr>
        <p:spPr>
          <a:xfrm>
            <a:off x="8421624" y="4288536"/>
            <a:ext cx="2889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Deep Learning (DL)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F92305-6E3C-3065-3CBC-1432A63BD939}"/>
              </a:ext>
            </a:extLst>
          </p:cNvPr>
          <p:cNvSpPr txBox="1"/>
          <p:nvPr/>
        </p:nvSpPr>
        <p:spPr>
          <a:xfrm>
            <a:off x="2276856" y="1233233"/>
            <a:ext cx="29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Merriweather" panose="020F0502020204030204" pitchFamily="2" charset="0"/>
              </a:rPr>
              <a:t>Decision trees</a:t>
            </a:r>
            <a:endParaRPr lang="zh-CN" altLang="en-US" dirty="0">
              <a:solidFill>
                <a:srgbClr val="222222"/>
              </a:solidFill>
              <a:highlight>
                <a:srgbClr val="FFFFFF"/>
              </a:highlight>
              <a:latin typeface="Merriweather" panose="020F05020202040302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D7F8F1-680C-4751-C5FD-A2B82906A89E}"/>
              </a:ext>
            </a:extLst>
          </p:cNvPr>
          <p:cNvSpPr txBox="1"/>
          <p:nvPr/>
        </p:nvSpPr>
        <p:spPr>
          <a:xfrm>
            <a:off x="3753612" y="1814927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2" charset="0"/>
              </a:rPr>
              <a:t>Bayesian methods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BB230B-04CE-1D3C-1057-8229D94C2210}"/>
              </a:ext>
            </a:extLst>
          </p:cNvPr>
          <p:cNvSpPr txBox="1"/>
          <p:nvPr/>
        </p:nvSpPr>
        <p:spPr>
          <a:xfrm>
            <a:off x="1280160" y="2184259"/>
            <a:ext cx="247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regressions models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10487-7D12-7135-FF6F-0D75FFFA2F4A}"/>
              </a:ext>
            </a:extLst>
          </p:cNvPr>
          <p:cNvSpPr txBox="1"/>
          <p:nvPr/>
        </p:nvSpPr>
        <p:spPr>
          <a:xfrm>
            <a:off x="5166360" y="2553591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Merriweather" panose="020F0502020204030204" pitchFamily="2" charset="0"/>
              </a:rPr>
              <a:t>……</a:t>
            </a:r>
            <a:endParaRPr lang="zh-CN" altLang="en-US" dirty="0">
              <a:solidFill>
                <a:srgbClr val="222222"/>
              </a:solidFill>
              <a:highlight>
                <a:srgbClr val="FFFFFF"/>
              </a:highlight>
              <a:latin typeface="Merriweather" panose="020F05020202040302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FEF74-FE78-5CCF-7F18-81FDE7D657AE}"/>
              </a:ext>
            </a:extLst>
          </p:cNvPr>
          <p:cNvSpPr txBox="1"/>
          <p:nvPr/>
        </p:nvSpPr>
        <p:spPr>
          <a:xfrm>
            <a:off x="2807208" y="3538728"/>
            <a:ext cx="20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Merriweather" panose="020F0502020204030204" pitchFamily="2" charset="0"/>
              </a:rPr>
              <a:t>CNN</a:t>
            </a:r>
            <a:endParaRPr lang="zh-CN" altLang="en-US" dirty="0">
              <a:solidFill>
                <a:srgbClr val="222222"/>
              </a:solidFill>
              <a:highlight>
                <a:srgbClr val="FFFFFF"/>
              </a:highlight>
              <a:latin typeface="Merriweather" panose="020F0502020204030204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6B96D9-F28D-6B2A-5151-B0EF2812B74E}"/>
              </a:ext>
            </a:extLst>
          </p:cNvPr>
          <p:cNvSpPr txBox="1"/>
          <p:nvPr/>
        </p:nvSpPr>
        <p:spPr>
          <a:xfrm>
            <a:off x="3835908" y="40472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Merriweather" panose="020F0502020204030204" pitchFamily="2" charset="0"/>
              </a:rPr>
              <a:t>RNN</a:t>
            </a:r>
            <a:endParaRPr lang="zh-CN" altLang="en-US" dirty="0">
              <a:solidFill>
                <a:srgbClr val="222222"/>
              </a:solidFill>
              <a:highlight>
                <a:srgbClr val="FFFFFF"/>
              </a:highlight>
              <a:latin typeface="Merriweather" panose="020F0502020204030204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1E36E9-1858-31AF-0F14-DA4573229DC0}"/>
              </a:ext>
            </a:extLst>
          </p:cNvPr>
          <p:cNvSpPr txBox="1"/>
          <p:nvPr/>
        </p:nvSpPr>
        <p:spPr>
          <a:xfrm>
            <a:off x="2516886" y="4920893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Merriweather" panose="020F0502020204030204" pitchFamily="2" charset="0"/>
              </a:rPr>
              <a:t>……</a:t>
            </a:r>
            <a:endParaRPr lang="zh-CN" altLang="en-US" dirty="0">
              <a:solidFill>
                <a:srgbClr val="222222"/>
              </a:solidFill>
              <a:highlight>
                <a:srgbClr val="FFFFFF"/>
              </a:highlight>
              <a:latin typeface="Merriweather" panose="020F0502020204030204" pitchFamily="2" charset="0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F67D80-A506-A495-0D65-B87C7D2A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DDCFA1F8-E50D-44DE-C2AA-AE11919B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A95-9E26-4E55-B842-A53703A3A78B}" type="datetime1">
              <a:rPr lang="zh-CN" altLang="en-US" smtClean="0"/>
              <a:t>2024/8/19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920FC-0227-23D3-23A6-761DE86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using deep learning?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2CA4A-991B-D1E4-873F-88BE2BB6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need of feature extractor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Faster data processing speed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6B71F-A1D1-F025-11E2-7C7561D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7E21F-43BD-B0F8-8F6D-AAFE3A67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78-C5BF-4014-8709-7A40BB6C4732}" type="datetime1">
              <a:rPr lang="zh-CN" altLang="en-US" smtClean="0"/>
              <a:t>2024/8/19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5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1B3C2-03F7-DE4F-35E2-CD1921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Conclusion: why is deep learning so important?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4B4B4-5C00-C7C8-8ECA-2BA440B2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human work involved (building feature extractor)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Coherent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big data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1CB251-631C-2200-142B-9D29CBC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28453-2953-315A-7922-AE4B17BE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ED-55F4-46BC-8048-490EE300096F}" type="datetime1">
              <a:rPr lang="zh-CN" altLang="en-US" smtClean="0"/>
              <a:t>2024/8/19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CBD8-AF29-53EA-5AC6-71940C2B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neural network</a:t>
            </a:r>
            <a:endParaRPr lang="zh-CN" altLang="en-US" dirty="0"/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B3EE0529-43ED-53B8-4F31-DC8042A33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1" y="1690688"/>
            <a:ext cx="5263219" cy="387179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34D59-FBE2-C558-4034-B27D2BFF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6CDE78-C85F-E152-BF92-CAB0FCB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8714-18A8-8979-6BB2-243ED7D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the model’s algorism works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D9B25-F1D0-EF0C-6EB3-E64DC2632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Use binary classification as an example: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CV task to identify if there’s a cat in the picture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Input: A picture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Output: A prediction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) between 0 and 1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D9B25-F1D0-EF0C-6EB3-E64DC263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E1D01-7E03-CAAB-0D9D-E7663A9C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70F5E-929E-7FEB-99D8-71654CC9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8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B4457-3318-8052-8456-66457EEF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Transforming the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7FAF1-B5FB-B1CC-D7A0-906B1423A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74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Discompose the graph into three matrix (RGB)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zh-CN" altLang="en-US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zh-CN" altLang="en-US" dirty="0"/>
                  <a:t>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R             G                B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Represent a graph with a feature vector: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7FAF1-B5FB-B1CC-D7A0-906B1423A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74280" cy="4351338"/>
              </a:xfrm>
              <a:blipFill>
                <a:blip r:embed="rId2"/>
                <a:stretch>
                  <a:fillRect l="-144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22B2D-19DA-8880-F227-125B9E42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55882-AD37-003B-58B1-CEB26EA0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4378B5-AA6F-0E7A-2572-D3D25F3FFCB4}"/>
                  </a:ext>
                </a:extLst>
              </p:cNvPr>
              <p:cNvSpPr txBox="1"/>
              <p:nvPr/>
            </p:nvSpPr>
            <p:spPr>
              <a:xfrm>
                <a:off x="9619488" y="1546976"/>
                <a:ext cx="1161288" cy="495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4378B5-AA6F-0E7A-2572-D3D25F3F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88" y="1546976"/>
                <a:ext cx="1161288" cy="4953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3C0BF9E-B00C-9CF8-AE09-2431DC5AD18B}"/>
              </a:ext>
            </a:extLst>
          </p:cNvPr>
          <p:cNvSpPr txBox="1"/>
          <p:nvPr/>
        </p:nvSpPr>
        <p:spPr>
          <a:xfrm>
            <a:off x="8426196" y="3838786"/>
            <a:ext cx="79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X=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05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3E50-92EA-7E10-585C-94E1611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Forming training data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450F66-5C4B-E672-C4F9-3B1DF6A14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Use X to represent the training dataset: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X={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), ……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),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 dataset with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training samples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(y=0 or 1)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450F66-5C4B-E672-C4F9-3B1DF6A14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D88B9-F2B0-6A60-C53D-B7D49813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E916-FF5F-4162-B976-B3A57B6780AB}" type="datetime1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0E19C-D3BA-B442-26DE-4964B89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80D5-DAD2-4544-BDA4-7603F7DD23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413</Words>
  <Application>Microsoft Office PowerPoint</Application>
  <PresentationFormat>宽屏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Cambria Math</vt:lpstr>
      <vt:lpstr>Merriweather</vt:lpstr>
      <vt:lpstr>Times New Roman</vt:lpstr>
      <vt:lpstr>Office 主题​​</vt:lpstr>
      <vt:lpstr>Basic principles of deep learning</vt:lpstr>
      <vt:lpstr>Motivation</vt:lpstr>
      <vt:lpstr>PowerPoint 演示文稿</vt:lpstr>
      <vt:lpstr>Why using deep learning?</vt:lpstr>
      <vt:lpstr>Conclusion: why is deep learning so important?</vt:lpstr>
      <vt:lpstr>Training neural network</vt:lpstr>
      <vt:lpstr>How the model’s algorism works</vt:lpstr>
      <vt:lpstr>Transforming the graph</vt:lpstr>
      <vt:lpstr>Forming training data</vt:lpstr>
      <vt:lpstr>Using logistic regression</vt:lpstr>
      <vt:lpstr>Sigmoid function</vt:lpstr>
      <vt:lpstr>Calculating logistic regression loss</vt:lpstr>
      <vt:lpstr>Gradient Descent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8</cp:revision>
  <dcterms:created xsi:type="dcterms:W3CDTF">2024-08-19T08:53:20Z</dcterms:created>
  <dcterms:modified xsi:type="dcterms:W3CDTF">2024-08-20T09:15:49Z</dcterms:modified>
</cp:coreProperties>
</file>