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7" r:id="rId10"/>
    <p:sldId id="264" r:id="rId11"/>
    <p:sldId id="265" r:id="rId12"/>
    <p:sldId id="268" r:id="rId13"/>
    <p:sldId id="270" r:id="rId14"/>
    <p:sldId id="271" r:id="rId15"/>
    <p:sldId id="272" r:id="rId16"/>
    <p:sldId id="269" r:id="rId17"/>
    <p:sldId id="266" r:id="rId18"/>
    <p:sldId id="273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DBE6D0-E3AB-4CAB-854B-69892F961F26}" type="datetimeFigureOut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91B2CB-75BF-4CDF-AD6B-5B15CEF531D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4300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36287-643B-598E-B722-43A631C672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93FC08F-4423-2838-90BD-1CB61560B3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79C679-1E2F-BE8C-D410-56EB96619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2C1E9-6EF7-4E82-9382-1B3CD5288EB6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D94F11-731F-1E8F-6BFF-B966A19AC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276AB7-D54A-2C69-BDA8-4DBF2B493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4442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E2106E-2C38-D61B-2151-A11882CD6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B30397B-24F6-3D81-CE50-24DDC07398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C6B3AB2-2BF0-D249-0FD6-3EB27117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E20D4-5AD5-4098-BF06-DA5C8DD22EF9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EE3FA3-6F5C-EC4F-565E-B4359D34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60C5EB-FFC9-4B09-694F-48F3B1FF7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9380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2E5368-0A98-0E96-247C-B76886476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36FCCCB-D4AB-1D9D-3B1C-78CDE25B7A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FDBA056-1C26-2EC9-CD8E-D58CF5920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6ECC4-BC33-4655-80C0-AADDF1D6E422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912F92B-12FA-D822-FC75-F7CB08D6D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E43DCB-231A-A3A0-86B1-B11C7A1C6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42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E96E87B-E668-A894-0583-EF5448439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E87280-CF68-802A-AC5A-6785240B79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B34017-4241-135B-FC5E-84742D344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89BA3A-DFEB-4F98-F596-4813B7DB9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C60CF56-60C6-5EE9-64B5-696CA1381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4227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1F2DFC-2EED-6D79-C5FE-833A5778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CF4B422-4DF8-91FD-3589-F308E3413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2D5FC73-994C-F786-62D8-0754B29AE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1C494-0ACF-4BF1-8BD5-715876DB038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53FD83-7B0A-39DF-A563-F03FB6323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DED548-26B6-801E-EA83-DD5980B4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715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3DEE70-1402-3D78-0A97-CDE8DA66A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E90023-5CD6-3E91-D7B8-EDBE86F7F8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51C0D0F-3C8F-4731-FB3E-BB7543C1BD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165836C-15E7-8F75-935A-836B54B52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F3C97-EE53-4AAD-A602-678E5CF2CFFF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692C94-F7B1-CA37-A3A0-390A6A8EA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B0BE92-7A93-AEDB-4A9A-A7E6FE461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85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FC71BA-BCF5-2228-A7BE-87BC5EDEB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1F2A2B-08EF-610D-640E-21C96BC152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667180-0587-AEF3-0C75-BEAE3DE40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BC2B121-6F05-963E-011F-2C821D4630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A831047-B5DD-B001-C5F3-E7407B7A0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AD08DB3-0A39-62BA-D21E-34DF674B0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BE270-8B42-46AB-B76C-80589EDD3C1D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8291FF5-D08C-BECE-8DD6-BDB63577F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F8206E-D2A3-0AA2-3215-3BF54EF0C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1367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4EE9A6-00DF-989E-EA7E-D16C35DF6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CA2D7ED-7E78-ECF8-A65C-74480A071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11042-B57C-4C30-B103-6E3E3F346C6D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4209DC-EA04-6BC1-7544-1AAEF281A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4E7CE1A-284F-33AE-FD51-96061B9CC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702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705BAD4-27EE-92A9-6335-9F7EE67C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3E25B-52FE-4BD0-88EC-78FB0FB0BBC2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8C481E5-77B8-C107-992E-316C24942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562A2B8-C969-43ED-9080-FF86F6E8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8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459035-06A4-A503-F6CE-28F2E048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4ECE14-E211-D48D-DEA2-4A0D27C6A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4639235-D4BF-1582-FE8D-C2D298174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C06E8C7-37B0-20B7-5BCB-3213D134F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E0955-56EC-499E-8203-876F2BA62AF1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37A50D8-F9CC-F1BC-E366-5406B5F9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353882-7EC7-9BA8-365F-BDF5DCAFF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893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EECDD4-8CD5-2B60-33F1-950803536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43D4C4B-A094-2B40-C7D8-E2AA89C2D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2F94989-E875-C6D4-AA95-38434D8A71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A82B01-626C-DB50-AEAD-8332C3767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17996-3C7A-402C-8192-659F26574953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DFD9F0-B734-4F61-9409-AA1C4E17B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C3B6BA4-00CC-1680-7B97-2BD29D117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6403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B2DD919-6D0D-8310-63CF-86D0A60E9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F56B66C-8ED8-A23B-A0BA-3877C356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12C766-7E81-7D2F-8611-BA497F4196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EEF536-E2F4-49EB-9251-0AED8ACF031D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CF6018C-C808-136B-908A-67BA7544B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AAA4CE9-3B99-92F0-D1D6-71F08DD2C7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80EF65-374C-4663-AB74-333418CEB61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6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90/electronics8080832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61F65-80A1-64F2-6606-0F5E346D81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Interpretability of LLMs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A23D805-991F-08A1-20F9-B543EAA717A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err="1"/>
              <a:t>Ruichen</a:t>
            </a:r>
            <a:r>
              <a:rPr lang="en-US" altLang="zh-CN" dirty="0"/>
              <a:t> MA, 2024.9.9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E2798A-1003-EB67-1504-6507EAE2A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D010-2896-402C-B064-102559492085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7A7CFDE-54E4-B44D-6C03-5496CF106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7F0FFD-FAAA-1563-5004-B4946F3AA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306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C224D-D0F6-0608-C2E1-16C5491BC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Outcome: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DDE71A-1B24-8985-4461-D8B3CA8984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Features: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Example: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49CBB0-7277-A6E4-A7F6-EBCF4622D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F8DC02-8622-88DE-0C84-55458DB07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2B612-5465-0209-18C7-3BD0D327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10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5CDE86F-B710-FD4A-81EE-A63C9BE2F1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654" y="1299872"/>
            <a:ext cx="8542612" cy="250342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EA59B830-6815-D1AB-E846-C999020EE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5473" y="3848143"/>
            <a:ext cx="8708327" cy="2418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134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EF7C-9602-1348-0FBF-8BE6CD264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Outcome: analysis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C2E91F-EF99-5263-2BCE-8B567F007C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Use Claude 3 opus to compare the active feature with token’s interpretation</a:t>
            </a:r>
          </a:p>
          <a:p>
            <a:r>
              <a:rPr lang="en-US" altLang="zh-CN" dirty="0"/>
              <a:t>Well fit!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A13805-3C23-A755-27E2-C6781B9AA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F881A0-3839-74B5-BC81-64C2D0700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DD11C50-0D5B-F0E6-A5DD-3E5FD99AE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11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BE01CDE-031E-FD08-DB08-41E872589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8" y="2716547"/>
            <a:ext cx="8485632" cy="3776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2365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E94D-B5C7-68E5-3262-29C1B156B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Influence on behavior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E3E6D899-2C16-5466-9DFB-2B0A207296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8225" y="2621312"/>
            <a:ext cx="10115550" cy="316230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7A2BA48-7B7D-EF50-0E32-B1AC9DD2C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C68FDC-3B71-3A7A-5D95-6C32DB453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9457A5-4272-F1AC-B9D5-B3E0D24F4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12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2F4443F-8B35-C9B8-BAF8-3B1407E1A7E8}"/>
              </a:ext>
            </a:extLst>
          </p:cNvPr>
          <p:cNvSpPr txBox="1"/>
          <p:nvPr/>
        </p:nvSpPr>
        <p:spPr>
          <a:xfrm>
            <a:off x="1038225" y="1563624"/>
            <a:ext cx="94956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Setting feature’s activation value can influence model’s behavior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087762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3704C9-9A2F-B7BF-9391-0AD8A7EA1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Sophisticated Features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6C516674-DCD6-C602-969F-D90BEB7FF4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0607" y="1289191"/>
            <a:ext cx="7041071" cy="2723870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8A0B0D-2532-1CBE-11BA-859B78F2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5970B4-EEF3-9982-9511-4D7FB286B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2D16F1-8C49-0985-1B49-B3D60DB66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13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159B819C-B2C2-9356-0F22-65662A6A8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607" y="3931920"/>
            <a:ext cx="6945447" cy="2606992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AC5F93BB-9230-4FED-3371-47E301121B58}"/>
              </a:ext>
            </a:extLst>
          </p:cNvPr>
          <p:cNvSpPr txBox="1"/>
          <p:nvPr/>
        </p:nvSpPr>
        <p:spPr>
          <a:xfrm>
            <a:off x="1115568" y="2203704"/>
            <a:ext cx="306324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Code error features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7764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7B17DE-5C6E-8AD0-F549-14E699192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Sophisticated Features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25820-8AC6-0CB4-345C-C5CBCC9C2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Features representing functions: addition feature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E83C84-A360-40E3-AA9E-EE01B8737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26933B-501F-A94E-7A99-40DACFCDC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FF62DB4-C6F5-16A9-6DB0-BFE927A71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14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8E01C84-6E30-EFDF-EA83-ABF9EF7C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88328"/>
            <a:ext cx="10651585" cy="2825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010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531A3B-C01F-98C3-5296-22B6F7BD3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Sophisticated Features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960EB37-C118-9F10-3834-726461F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8A8527-0BAF-F6C2-D554-2535B4724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A58B96-1565-5A1C-F95C-A4A05DB0A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15</a:t>
            </a:fld>
            <a:endParaRPr lang="zh-CN" altLang="en-US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E19930E6-AB7B-2E37-1189-CA2D096215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35070" y="1825625"/>
            <a:ext cx="792186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6449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8D640-26BD-3887-5DA9-41684336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Other interesting discovery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41744-676D-9EC4-BD5C-C5B07B61E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Features vs. Neurons</a:t>
            </a:r>
          </a:p>
          <a:p>
            <a:r>
              <a:rPr lang="en-US" altLang="zh-CN" i="0" u="none" strike="noStrike" dirty="0">
                <a:effectLst/>
                <a:latin typeface="-apple-system"/>
              </a:rPr>
              <a:t>Exploring Feature Neighborhoods</a:t>
            </a:r>
            <a:endParaRPr lang="en-US" altLang="zh-CN" dirty="0"/>
          </a:p>
          <a:p>
            <a:r>
              <a:rPr lang="en-US" altLang="zh-CN" dirty="0"/>
              <a:t>Feature Completeness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FC1D2B-4A49-9474-8A88-A3657C6CA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99FFE5-6E62-CEAA-F74E-DF52573C7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DEE214A-2875-3E0A-7C68-23CBD17BB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16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C9966EE2-2C45-632A-35B9-EB1E0EEB8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7732" y="1575054"/>
            <a:ext cx="10010775" cy="8001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15232901-9A75-DC87-266B-8C2297F65A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8198" y="2002884"/>
            <a:ext cx="5170170" cy="3360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5607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73DA75-BD7A-1E95-F07B-F9EA08F8A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Takeaway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66C493-BBF2-29C6-2A04-D59A3AE16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zh-CN" dirty="0"/>
              <a:t>Brand-new interpretation method on large model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Feature at vivid interesting findings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Why applied on Claude 3 sonnet</a:t>
            </a:r>
          </a:p>
          <a:p>
            <a:pPr marL="0" indent="0">
              <a:buNone/>
            </a:pP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F75757-803B-2261-40F2-82CD9447FD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3D32CA-D397-9142-D316-0A03011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7CF81-FD87-A48F-9EB5-ACF29D205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71171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E19EDB-0F6C-7A3B-1341-FA99ADAE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2CF2E-2638-7EC7-FB67-95C02332D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Templeton, A. (2024).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Scaling 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monosemanticity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Extracting interpretable features from </a:t>
            </a:r>
            <a:r>
              <a:rPr lang="en-US" altLang="zh-CN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claude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3 sonnet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Anthropic.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  <a:t>Carvalho DV, Pereira EM, Cardoso JS. Machine Learning Interpretability: A Survey on Methods and Metrics. </a:t>
            </a:r>
            <a:r>
              <a:rPr lang="en-US" altLang="zh-CN" b="0" i="1" dirty="0">
                <a:solidFill>
                  <a:srgbClr val="222222"/>
                </a:solidFill>
                <a:effectLst/>
                <a:latin typeface="helvetica neue"/>
              </a:rPr>
              <a:t>Electronics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</a:rPr>
              <a:t>. 2019; 8(8):832. </a:t>
            </a:r>
            <a:r>
              <a:rPr lang="en-US" altLang="zh-CN" b="0" i="0" dirty="0">
                <a:solidFill>
                  <a:srgbClr val="222222"/>
                </a:solidFill>
                <a:effectLst/>
                <a:latin typeface="helvetica neue"/>
                <a:hlinkClick r:id="rId2"/>
              </a:rPr>
              <a:t>https://doi.org/10.3390/electronics8080832</a:t>
            </a:r>
            <a:endParaRPr lang="en-US" altLang="zh-CN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r>
              <a:rPr lang="en-US" altLang="zh-CN" b="1" i="0" dirty="0">
                <a:effectLst/>
                <a:latin typeface="-apple-system"/>
              </a:rPr>
              <a:t>Sparse Autoencoders Find Highly Interpretable Model Directions</a:t>
            </a:r>
            <a:r>
              <a:rPr lang="en-US" altLang="zh-CN" b="0" i="0" dirty="0">
                <a:effectLst/>
                <a:latin typeface="-apple-system"/>
              </a:rPr>
              <a:t> 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>
                <a:effectLst/>
                <a:latin typeface="-apple-system"/>
              </a:rPr>
              <a:t>H. Cunningham, A. Ewart, L. Smith, R. </a:t>
            </a:r>
            <a:r>
              <a:rPr lang="en-US" altLang="zh-CN" b="0" i="0" dirty="0" err="1">
                <a:effectLst/>
                <a:latin typeface="-apple-system"/>
              </a:rPr>
              <a:t>Huben</a:t>
            </a:r>
            <a:r>
              <a:rPr lang="en-US" altLang="zh-CN" b="0" i="0" dirty="0">
                <a:effectLst/>
                <a:latin typeface="-apple-system"/>
              </a:rPr>
              <a:t>, L. Sharkey.</a:t>
            </a:r>
            <a:br>
              <a:rPr lang="en-US" altLang="zh-CN" b="0" i="0" dirty="0">
                <a:effectLst/>
                <a:latin typeface="-apple-system"/>
              </a:rPr>
            </a:br>
            <a:r>
              <a:rPr lang="en-US" altLang="zh-CN" b="0" i="0" dirty="0" err="1">
                <a:effectLst/>
                <a:latin typeface="-apple-system"/>
              </a:rPr>
              <a:t>arXiv</a:t>
            </a:r>
            <a:r>
              <a:rPr lang="en-US" altLang="zh-CN" b="0" i="0" dirty="0">
                <a:effectLst/>
                <a:latin typeface="-apple-system"/>
              </a:rPr>
              <a:t> preprint arXiv:2309.08600. 2023.</a:t>
            </a:r>
          </a:p>
          <a:p>
            <a:r>
              <a:rPr lang="en-US" altLang="zh-CN" b="0" i="0" dirty="0">
                <a:effectLst/>
                <a:latin typeface="-apple-system"/>
              </a:rPr>
              <a:t>https://poe.com/</a:t>
            </a:r>
          </a:p>
          <a:p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81A20F-E9E8-9FFA-FB5C-80F7A1AFF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B56E67-8872-5764-478C-9E5011C2B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FF8F98-CA20-5E3C-D853-0EADD69A0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467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E61F61-42CF-7BE2-3D72-D72769FCB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Background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2712C9-9D80-9723-E4FA-3F4E4769E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43400" cy="4351338"/>
          </a:xfrm>
        </p:spPr>
        <p:txBody>
          <a:bodyPr/>
          <a:lstStyle/>
          <a:p>
            <a:r>
              <a:rPr lang="en-US" altLang="zh-CN" dirty="0"/>
              <a:t>ML is thriving</a:t>
            </a:r>
          </a:p>
          <a:p>
            <a:r>
              <a:rPr lang="en-US" altLang="zh-CN" dirty="0"/>
              <a:t>Greater and greater complexity of neural network, achieving 200 layers</a:t>
            </a:r>
          </a:p>
          <a:p>
            <a:r>
              <a:rPr lang="en-US" altLang="zh-CN" dirty="0"/>
              <a:t>ML models are more and more likely black boxes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2D98C5-ADA2-B0CE-2F00-4523E0912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FBD208F-169F-CC9E-05DB-7C74C2388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19829D-59E6-C371-2450-574D4386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2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5EE2393D-A774-F017-CBF8-33D5A1C44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1600" y="1342343"/>
            <a:ext cx="6586537" cy="46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59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5A4C9D-4673-FD97-EE12-D6CE829B0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interpretability?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F6D31E-402B-CA13-184D-BC2793265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Miller: “Interpretability is the degree to which a human can understand the cause of a decision”.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Kim et al.: “the degree to which a human can consistently predict the model’s result”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Doshi-Velez and Kim define interpretability as the “ability to explain or to present in understandable terms to a human”.</a:t>
            </a:r>
          </a:p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Molnar notes that “interpretable machine learning refers to methods and models that make the behavior and predictions of machine learning systems understandable to humans”</a:t>
            </a: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854EA7-C4C7-7F86-80B5-441D5D554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85773-556F-44E6-A3E1-0384B9CEEED0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5325F-9FC0-5F17-FB98-DECCCD326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EB8F6B-82F7-4A62-CC43-8A07623A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923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46C27F-A015-4300-DC04-B613C86DE2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need interpretability? (Motivation)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CAAEEF-7B5F-FA71-13A2-538C97593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High accuracy can solve most of low-risk systems</a:t>
            </a:r>
          </a:p>
          <a:p>
            <a:r>
              <a:rPr lang="en-US" altLang="zh-CN" dirty="0"/>
              <a:t>Claiming crime, approving loans, pollution detecting……</a:t>
            </a:r>
          </a:p>
          <a:p>
            <a:r>
              <a:rPr lang="en-US" altLang="zh-CN" dirty="0"/>
              <a:t>Can people intervene?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46EC8-4DC6-AC4A-FAEF-88D3D7FC6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F9BBC-3E1D-485D-A106-8BB607244D76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B0B78FC-14C9-2CC4-0779-B07FA87D9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6F852D-BCA0-728D-16BF-64A1E0D7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4</a:t>
            </a:fld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D16247-BEA1-AD30-F5E9-4A1D4514E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3429000"/>
            <a:ext cx="8020050" cy="3181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43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A3F545-327A-AAEB-45DB-D4DFAB1A6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Explanation (Interpretation) Method: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297560-5E9E-3DE1-5344-35558AF96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Usually a model to give explanation</a:t>
            </a:r>
          </a:p>
          <a:p>
            <a:r>
              <a:rPr lang="en-US" altLang="zh-CN" dirty="0"/>
              <a:t>Explanation in following forms:</a:t>
            </a:r>
          </a:p>
          <a:p>
            <a:pPr marL="0" indent="0">
              <a:buNone/>
            </a:pP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Feature summary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Model internals</a:t>
            </a:r>
            <a:endParaRPr lang="en-US" altLang="zh-CN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0" indent="0">
              <a:buNone/>
            </a:pP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Data point</a:t>
            </a:r>
          </a:p>
          <a:p>
            <a:pPr marL="0" indent="0">
              <a:buNone/>
            </a:pP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</a:rPr>
              <a:t> </a:t>
            </a:r>
            <a:r>
              <a:rPr lang="en-US" altLang="zh-CN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Surrogate intrinsically interpretable model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7B71337-BFBC-2B76-0B43-6EBDEC837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33EDF5-CAB1-4439-8509-5E10F7877206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4FAAAC-0DEF-4642-CAF3-5C5378421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93CF4D6-795F-D653-B40F-FD18CCC06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3507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5BE689-1D7A-E78C-C435-AECD0EA2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Let’s focus on a model giving feature summary 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04CD790-2BF5-D621-C4F4-E7F75CE91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41775" y="1253330"/>
            <a:ext cx="8079395" cy="5037741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B32304F-1D4B-4628-1B66-760C054C3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4D159-C899-45E4-8AC9-67BAF319EFF2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102D071-905C-60F6-1660-96113CDD7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2C5FDE-1CE8-F314-BDD6-CADA44E34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3524487-85A6-137E-0BB2-2CAA9345C781}"/>
              </a:ext>
            </a:extLst>
          </p:cNvPr>
          <p:cNvSpPr txBox="1"/>
          <p:nvPr/>
        </p:nvSpPr>
        <p:spPr>
          <a:xfrm>
            <a:off x="758952" y="2898648"/>
            <a:ext cx="22494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59 quotes in google scholar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published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37916863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EF0FCD-515F-4164-6CBC-2E9DA1C291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Core method: Use sparse autoencoder(SAE) to form a feature dictionary</a:t>
            </a:r>
            <a:endParaRPr lang="zh-CN" altLang="en-US" dirty="0"/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C0D08EE4-316E-3B9F-4DE2-936322FF0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6972" y="1825625"/>
            <a:ext cx="8138056" cy="4351338"/>
          </a:xfrm>
        </p:spPr>
      </p:pic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BAB1C6-661D-6E54-1520-2B5C37160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54CE8B-F204-B0B4-DC6E-5641BA8FB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173B20-E75F-2CE7-925B-8563F088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59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CA0555-E359-7882-C4CF-478D6B3FA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is sparse autoencoder(SAE)?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95D941-C61A-BD0F-9EA2-9996309D5B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Transformer parts waiting for </a:t>
            </a:r>
            <a:r>
              <a:rPr lang="en-US" altLang="zh-CN" dirty="0" err="1"/>
              <a:t>Sibo</a:t>
            </a:r>
            <a:r>
              <a:rPr lang="en-US" altLang="zh-CN" dirty="0"/>
              <a:t> to explain : )</a:t>
            </a:r>
          </a:p>
          <a:p>
            <a:r>
              <a:rPr lang="en-US" altLang="zh-CN" dirty="0"/>
              <a:t>A special model trained to convey input data into feature coefficients </a:t>
            </a:r>
          </a:p>
          <a:p>
            <a:r>
              <a:rPr lang="en-US" altLang="zh-CN" dirty="0"/>
              <a:t>A kind of unsupervised learning 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50CED1-F3D0-018D-91BC-16A26DDAD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D6789F3-BD4D-3C48-4673-1C75ED3E8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640E4A-E570-AB0B-FD1D-F2C8F94BA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8</a:t>
            </a:fld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A1AC442-0298-5B3E-085C-933249081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839" y="3676205"/>
            <a:ext cx="9369521" cy="2412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597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C4BD03-A445-7714-671C-C9A91667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Training method and outcome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96CE067-6E9E-A2F6-288D-C085C6D92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Apply SAE on middle layer</a:t>
            </a:r>
          </a:p>
          <a:p>
            <a:r>
              <a:rPr lang="en-US" altLang="zh-CN" dirty="0"/>
              <a:t>Trained 3 SAEs with respectively 1M, 4M, 34M features</a:t>
            </a:r>
          </a:p>
          <a:p>
            <a:r>
              <a:rPr lang="en-US" altLang="zh-CN" dirty="0"/>
              <a:t>Active features fewer than 300 per</a:t>
            </a:r>
            <a:r>
              <a:rPr lang="zh-CN" altLang="en-US" dirty="0"/>
              <a:t> </a:t>
            </a:r>
            <a:r>
              <a:rPr lang="en-US" altLang="zh-CN" dirty="0"/>
              <a:t>token</a:t>
            </a:r>
          </a:p>
          <a:p>
            <a:r>
              <a:rPr lang="en-US" altLang="zh-CN" dirty="0"/>
              <a:t>Dead feature (no appearance in 10^7 tokens) : </a:t>
            </a:r>
            <a:r>
              <a:rPr lang="en-US" altLang="zh-CN" b="0" i="0" dirty="0">
                <a:effectLst/>
                <a:latin typeface="-apple-system"/>
              </a:rPr>
              <a:t>2% for the 1M SAE, 35% for the 4M SAE, and 65% for the 34M SAE.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C06AE2-69B1-2915-80D7-87D8B5746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6138F-DAF4-4186-BA6E-73D3084EA89A}" type="datetime1">
              <a:rPr lang="zh-CN" altLang="en-US" smtClean="0"/>
              <a:t>2024/9/15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5F4C8C-9231-7CA4-77AB-3B8CC524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3CA99F-66D8-3066-5904-3C6F0E3A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0EF65-374C-4663-AB74-333418CEB613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1001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520</Words>
  <Application>Microsoft Office PowerPoint</Application>
  <PresentationFormat>宽屏</PresentationFormat>
  <Paragraphs>100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4" baseType="lpstr">
      <vt:lpstr>-apple-system</vt:lpstr>
      <vt:lpstr>helvetica neue</vt:lpstr>
      <vt:lpstr>等线</vt:lpstr>
      <vt:lpstr>等线 Light</vt:lpstr>
      <vt:lpstr>Arial</vt:lpstr>
      <vt:lpstr>Office 主题​​</vt:lpstr>
      <vt:lpstr>Interpretability of LLMs</vt:lpstr>
      <vt:lpstr>Background</vt:lpstr>
      <vt:lpstr>What is interpretability?</vt:lpstr>
      <vt:lpstr>Why need interpretability? (Motivation)</vt:lpstr>
      <vt:lpstr>Explanation (Interpretation) Method:</vt:lpstr>
      <vt:lpstr>Let’s focus on a model giving feature summary </vt:lpstr>
      <vt:lpstr>Core method: Use sparse autoencoder(SAE) to form a feature dictionary</vt:lpstr>
      <vt:lpstr>What is sparse autoencoder(SAE)?</vt:lpstr>
      <vt:lpstr>Training method and outcome</vt:lpstr>
      <vt:lpstr>Outcome: analysis</vt:lpstr>
      <vt:lpstr>Outcome: analysis</vt:lpstr>
      <vt:lpstr>Influence on behavior</vt:lpstr>
      <vt:lpstr>Sophisticated Features</vt:lpstr>
      <vt:lpstr>Sophisticated Features</vt:lpstr>
      <vt:lpstr>Sophisticated Features</vt:lpstr>
      <vt:lpstr>Other interesting discovery</vt:lpstr>
      <vt:lpstr>Takeaway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Marx Chen</dc:creator>
  <cp:lastModifiedBy>Marx Chen</cp:lastModifiedBy>
  <cp:revision>14</cp:revision>
  <dcterms:created xsi:type="dcterms:W3CDTF">2024-09-09T11:22:55Z</dcterms:created>
  <dcterms:modified xsi:type="dcterms:W3CDTF">2024-09-14T18:33:18Z</dcterms:modified>
</cp:coreProperties>
</file>