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4397" autoAdjust="0"/>
  </p:normalViewPr>
  <p:slideViewPr>
    <p:cSldViewPr snapToGrid="0">
      <p:cViewPr varScale="1">
        <p:scale>
          <a:sx n="70" d="100"/>
          <a:sy n="70" d="100"/>
        </p:scale>
        <p:origin x="556" y="52"/>
      </p:cViewPr>
      <p:guideLst/>
    </p:cSldViewPr>
  </p:slideViewPr>
  <p:outlineViewPr>
    <p:cViewPr>
      <p:scale>
        <a:sx n="33" d="100"/>
        <a:sy n="33" d="100"/>
      </p:scale>
      <p:origin x="0" y="-20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B6A4-2402-43E3-9000-EE8B2E512AC2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6A620-F9B9-4CF8-9B0A-68B3E657E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03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75E8C-C20B-4E90-7067-7A7E8908F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ACFE1A-DB7C-4B9C-4A11-872E597AC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DAD514-38F8-CEAD-1B39-9B541760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B8E23-40EB-417F-8BE6-2E1B10C5E1F5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58D7B-29C0-7EF3-EFFF-30B6D772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40BD40-4779-DF92-5500-9BD5F02D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8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D0436-AB80-7335-809C-F8DE9AD5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53F21B-69AF-EA2E-4504-659C6D8FE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598E42-6249-DB33-9535-541718D20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9DF2-3E79-4179-9D7C-ACFAA12FCB92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CD651-5D67-A95B-D229-86BC60A9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38EBC-8340-5BF0-AFD8-4967F9F4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6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FEE055-D369-FA21-D42F-4BB797A1C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62121F-A946-7B82-ED74-B2D31F9B57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5B377-CD63-6575-C0A4-4D316B9E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6CA5E-B389-41A2-9E4C-408AA8CAC659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5E0AF7-4318-B0B9-FF03-F0DCAAEF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DD6B5-9B8D-C669-D405-6F57B998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86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84CA4-D1DB-05F5-96E6-C71E79DC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2D69E-A036-63F6-9F8E-78D62A17E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6EC009-3A03-094E-F895-D1B27CEFD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D882D7-7FB0-36C7-7C32-6BBAE20FA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3EC012-4FE6-5CEA-8E8B-3D39091C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03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3AD79A-6E60-A372-6086-19496533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BBFD47-5BB5-0015-1666-4B7822E1F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FA585E-A55D-8F63-2ED4-0AD6C48F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C5286-03D5-4A01-94E0-9BBEC50CB8A9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98054E-1843-CA05-9CD4-00A5E1C25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01AF0-13DA-B8D6-8C97-00EDF985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793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E7C7F-E03D-1759-40AF-1DF66D98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715ED-F18A-05FD-A55B-A14AAFCAF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799793-96FF-5DED-2EE0-6BCCE39F6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5AE3F2-4B43-6EFB-4612-CA294551F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DA2C0-4A33-48AD-8BE5-2FC998F9C0EB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7BC532-80E2-87A0-79C0-07E53FDE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D0C1D3-5BF2-5C66-C2F0-1AAB9D4D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5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E41C9-7BF6-5DD6-9623-FD7FD4D39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7142CE-34EF-9FA8-59B5-59C662C76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C5632A-958C-C847-6912-201D18684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3FC804-503F-4E2C-2D78-70B31E8D5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DFB622-004D-A21B-A44C-4E37423611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D5A4D7-54E3-3F20-D1CD-1599F4F1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79A-AE36-42B4-8237-1AB478C7A990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57B7C7-0184-AABD-5ED7-423F1E3F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8DB919-4A5E-61CA-3A1D-FF967D6A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784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71F0C-02F8-109D-DC39-DEC10CF9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3666FA-D175-0F25-BFBE-C1195E05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B5E2-90E7-47E4-BBCF-E1DA7C3E2F7E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9F51A7-3487-8D12-C42B-6AFC25E5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C4C9C-D430-41AD-B1FD-23F9865E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09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8D31BF1-B50B-C9D7-AB21-C574A454F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C0AA-47F7-4E97-86DC-56789601CD31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721F84-6E7C-6486-9ECF-86BCF3CA6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F4D04D-F54E-5AC6-3D46-6810C1E23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254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C616B-37BC-A6B2-3D5C-283A5521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CE33B-3765-6518-72C5-7D4B15B1B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8C3056-CA29-4CE5-9367-6EC73CAA8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0B457D-1860-B16E-2F6B-663635F1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28582-6232-4231-9217-FA410DC502F5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31BE37-B0E3-C5BD-4ECD-7DB4934F8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FCACB1-0EDA-C316-C3C3-7F262028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11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56B16-385A-2A11-1C48-1B45AB03F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E6916FC-4FD6-8B6B-2914-1BC231976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9E0A32-3630-8894-077B-6F9B91ECC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BDA3E7-271C-DD85-02AB-F3DC409A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67477-F3C6-4B07-BF13-1F5042422D30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97C10-1E5B-D80E-BD46-D1F6B565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061BE9-B4BE-C07C-506A-183E537E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5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2A50F3-2ABC-CDBF-FC05-B08767AB7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4A28AA-9E3D-3679-64AD-59CC9D36C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FDA8D-EB4E-58EE-87E3-9B3077B5A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6880FE-D7BA-4F31-9F0F-5719C697E666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87F73-3A64-38E8-50E3-844C24B0E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6C0047-4FC3-A233-5AE8-D6B98DE8E8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05046-423D-4277-9D6D-9DD2A5A31B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83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07/978-3-319-10602-1_4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4E66D-ECCE-AA79-1CDC-75DEF34E2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Knowing about model’s evaluation through literatures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A09475-7B94-B054-3932-8F81DE3E97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Ruichen</a:t>
            </a:r>
            <a:r>
              <a:rPr lang="en-US" altLang="zh-CN" dirty="0"/>
              <a:t> MA</a:t>
            </a:r>
          </a:p>
          <a:p>
            <a:r>
              <a:rPr lang="en-US" altLang="zh-CN" dirty="0"/>
              <a:t>2024/8/26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E6945-35E0-CD5D-ABB5-217BFD78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4A54-D409-475C-B1D3-B547B6F3AB3E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8A8F9F-6DFC-CCC2-E993-B29D2B1CF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505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FB7E7-32FC-AB53-0AF1-FC851096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D67F35-FED5-AB0B-1241-3E340C220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Previous datasets divided into three categories:</a:t>
            </a:r>
          </a:p>
          <a:p>
            <a:r>
              <a:rPr lang="en-US" altLang="zh-CN" b="1" dirty="0"/>
              <a:t>Image classification</a:t>
            </a:r>
          </a:p>
          <a:p>
            <a:r>
              <a:rPr lang="en-US" altLang="zh-CN" b="1" dirty="0"/>
              <a:t>Object detection</a:t>
            </a:r>
          </a:p>
          <a:p>
            <a:r>
              <a:rPr lang="en-US" altLang="zh-CN" b="1" dirty="0"/>
              <a:t>Semantic scene labeling</a:t>
            </a:r>
          </a:p>
          <a:p>
            <a:r>
              <a:rPr lang="en-US" altLang="zh-CN" dirty="0"/>
              <a:t>Others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0E10AC-F830-5288-82A0-3D4B0253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FAEE41-F00F-FA86-0547-CF5D60A2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3BF0CA-C686-AA66-0571-515D113C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15" y="4306916"/>
            <a:ext cx="10752770" cy="187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79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C693A-26C6-918A-C90A-F4FAD77D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 collection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0D83D9-3A52-9CF5-199E-2FFBFDB39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Common object categories:</a:t>
            </a:r>
          </a:p>
          <a:p>
            <a:r>
              <a:rPr lang="en-US" altLang="zh-CN" dirty="0"/>
              <a:t>Only consider “things”</a:t>
            </a:r>
          </a:p>
          <a:p>
            <a:r>
              <a:rPr lang="en-US" altLang="zh-CN" dirty="0"/>
              <a:t>1.PASCAL VOC</a:t>
            </a:r>
          </a:p>
          <a:p>
            <a:r>
              <a:rPr lang="en-US" altLang="zh-CN" dirty="0"/>
              <a:t>2.1200 frequently used words</a:t>
            </a:r>
          </a:p>
          <a:p>
            <a:r>
              <a:rPr lang="en-US" altLang="zh-CN" dirty="0"/>
              <a:t>3.surveying kids</a:t>
            </a:r>
          </a:p>
          <a:p>
            <a:r>
              <a:rPr lang="en-US" altLang="zh-CN" dirty="0"/>
              <a:t>4.filtered by co-authors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175EDE-E200-E749-6351-FA1F59D4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FBEE4D-F6F9-BBF4-3D87-8A38C667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07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B282C-5DA8-3220-9307-7B908831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 collection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6A7516-7652-9F6A-98FC-8D4B5895F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 Non-iconic Image Collection:</a:t>
            </a:r>
          </a:p>
          <a:p>
            <a:r>
              <a:rPr lang="en-US" altLang="zh-CN" dirty="0"/>
              <a:t>Iconic ones from online searching (google/</a:t>
            </a:r>
            <a:r>
              <a:rPr lang="en-US" altLang="zh-CN" dirty="0" err="1"/>
              <a:t>bing</a:t>
            </a:r>
            <a:r>
              <a:rPr lang="en-US" altLang="zh-CN" dirty="0"/>
              <a:t>) with single prompt word</a:t>
            </a:r>
          </a:p>
          <a:p>
            <a:r>
              <a:rPr lang="en-US" altLang="zh-CN" dirty="0"/>
              <a:t>Non-iconic ones from:</a:t>
            </a:r>
          </a:p>
          <a:p>
            <a:r>
              <a:rPr lang="en-US" altLang="zh-CN" dirty="0"/>
              <a:t>1. Photos in Flickr</a:t>
            </a:r>
          </a:p>
          <a:p>
            <a:r>
              <a:rPr lang="en-US" altLang="zh-CN" dirty="0"/>
              <a:t>2.Online searching with two words as prompt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F7F963-89CA-6548-88D3-3A9BEDF9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3733E2A-A694-4FC4-039D-7373E256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05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043EE-5220-CD0B-B342-74E79EAD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Image Annotation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5A7483-66ED-D597-DD3A-AA08D72E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Three steps with workers on Amazon’s Mechanical Turk (AMT)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8813D-58EF-7133-D2AC-5FE50633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20AE97-7E7E-77CC-EDBD-21C03E94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081A20-0772-5AE5-790A-402DD6A31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2122"/>
            <a:ext cx="9759495" cy="337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59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FF758-B3A4-5C5C-2047-D2E14802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Image Annotation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659383-FEE0-4AD6-1498-93FE5F66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Annotation Performance Analysis:</a:t>
            </a:r>
          </a:p>
          <a:p>
            <a:pPr marL="0" indent="0">
              <a:buNone/>
            </a:pPr>
            <a:r>
              <a:rPr lang="en-US" altLang="zh-CN" dirty="0"/>
              <a:t>Compared with expert workers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1A286B-B3B8-E974-97E4-F791D616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9D7EB2-A8FE-E027-5C1A-F638BA1E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40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6B691-01FD-B2AE-FBC5-5ACAC33B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 Statistics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E4FA24-554B-B5AD-24A1-B660F558D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/>
              <a:t>Comparing with</a:t>
            </a:r>
          </a:p>
          <a:p>
            <a:pPr marL="0" indent="0">
              <a:buNone/>
            </a:pPr>
            <a:r>
              <a:rPr lang="en-US" altLang="zh-CN" dirty="0"/>
              <a:t> ImageNet, </a:t>
            </a:r>
          </a:p>
          <a:p>
            <a:pPr marL="0" indent="0">
              <a:buNone/>
            </a:pPr>
            <a:r>
              <a:rPr lang="en-US" altLang="zh-CN" dirty="0"/>
              <a:t>PASCAL VOC</a:t>
            </a:r>
          </a:p>
          <a:p>
            <a:pPr marL="0" indent="0">
              <a:buNone/>
            </a:pPr>
            <a:r>
              <a:rPr lang="en-US" altLang="zh-CN" dirty="0"/>
              <a:t> and SUN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DD4E6-CA15-A5B8-3B8E-ECEE3849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25F250-CDAD-6655-CFDD-1B14F7633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8F2E55-C2DA-CE87-1AB5-D4BF95F85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744" y="365125"/>
            <a:ext cx="6977088" cy="636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84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AE4E9-B63F-40E7-69FF-89E42D21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Algorithmic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1FC64C-8076-0FB8-D6B6-58B7C79FD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Bounding-box Detection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81AC2B-F3D9-FA52-D9D1-DF04CF47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CF6410-A61C-8CE7-47BB-ED45D89B2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AE9210-D639-F4E5-5726-2E91E1381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69" y="2445258"/>
            <a:ext cx="83915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63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073CB7-9FC7-EC6B-7CD7-C3314623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Algorithmic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76E512-28F9-0C5D-D6C0-DE28D11F8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Generating Segmentations from Detections</a:t>
            </a:r>
          </a:p>
          <a:p>
            <a:endParaRPr lang="en-US" altLang="zh-CN" dirty="0"/>
          </a:p>
          <a:p>
            <a:r>
              <a:rPr lang="en-US" altLang="zh-CN" dirty="0"/>
              <a:t>Detection Evaluated by Segmentation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4D921D-2283-597C-C112-07A48DCE6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98F3BD-1AD8-0791-55B6-868DC8FA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535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1BD42-3C1D-FE37-8532-08FC0B7B4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8DF8F67-A6C5-16AB-362E-F19C9679D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5728" y="1437370"/>
            <a:ext cx="8520544" cy="491898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78EAE-2005-ACA7-8C6C-1230EF134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B0C2B8-5B91-0C19-AC32-2C24D2893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83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D4A5D-C94E-49E6-47ED-8B248D7F3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502C70-A428-672A-5644-482AB1BB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 “stuff” annotated in a dataset featuring context reasoning</a:t>
            </a:r>
          </a:p>
          <a:p>
            <a:endParaRPr lang="en-US" altLang="zh-CN" dirty="0"/>
          </a:p>
          <a:p>
            <a:r>
              <a:rPr lang="en-US" altLang="zh-CN" dirty="0"/>
              <a:t>Cannot see overperformance when comparing with PASCAL VOC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1D2120-02EB-07C8-6BB9-105C5A64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A2212E-BA21-1970-5CB2-6A5DC840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68D3B4-14C0-0342-16B0-FB6D7F05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856" y="3327400"/>
            <a:ext cx="84963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5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1F7C70-1FD9-4C47-AD88-0C59B94C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Motivation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93828-35FA-0C92-1D8F-7A9E16414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An important part of large model training </a:t>
            </a:r>
          </a:p>
          <a:p>
            <a:endParaRPr lang="en-US" altLang="zh-CN" sz="4000" dirty="0"/>
          </a:p>
          <a:p>
            <a:r>
              <a:rPr lang="en-US" altLang="zh-CN" sz="4000" dirty="0"/>
              <a:t>Possibly future work</a:t>
            </a:r>
            <a:endParaRPr lang="zh-CN" altLang="en-US" sz="4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E5BB9-CE37-1409-EB12-B43EF04D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4D59-BD43-4D8B-9C8D-225ECBB5337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9A5B7A-A840-F350-5F84-9B6473EE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43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7C654-153E-929E-C3F8-CEB53A83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Takeaway: How to build a benchmark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1D2AC-304D-9A1E-B8D5-D33122510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What’s the aim of your dataset?</a:t>
            </a:r>
          </a:p>
          <a:p>
            <a:r>
              <a:rPr lang="en-US" altLang="zh-CN" sz="4000" dirty="0"/>
              <a:t>Defining labels</a:t>
            </a:r>
          </a:p>
          <a:p>
            <a:r>
              <a:rPr lang="en-US" altLang="zh-CN" sz="4000" dirty="0"/>
              <a:t>Collecting photos</a:t>
            </a:r>
          </a:p>
          <a:p>
            <a:r>
              <a:rPr lang="en-US" altLang="zh-CN" sz="4000" dirty="0"/>
              <a:t>Annotation</a:t>
            </a:r>
          </a:p>
          <a:p>
            <a:r>
              <a:rPr lang="en-US" altLang="zh-CN" sz="4000" dirty="0"/>
              <a:t>How to show your benchmarks’ feature?</a:t>
            </a:r>
            <a:endParaRPr lang="zh-CN" altLang="en-US" sz="4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FED5A-C4CA-9E29-2ACE-192115723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2E8AF6-4E6A-CCA8-AA99-870E056B1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4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D9DB3A-206C-B887-977C-0DAE7012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Analyzing the output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BCEB8-E333-9912-D5AE-DB692C3A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/>
              <a:t>Different utility:</a:t>
            </a:r>
          </a:p>
          <a:p>
            <a:r>
              <a:rPr lang="en-US" altLang="zh-CN" sz="3600" dirty="0"/>
              <a:t>Accuracy</a:t>
            </a:r>
          </a:p>
          <a:p>
            <a:r>
              <a:rPr lang="en-US" altLang="zh-CN" sz="3600" dirty="0"/>
              <a:t>Generalization</a:t>
            </a:r>
          </a:p>
          <a:p>
            <a:r>
              <a:rPr lang="en-US" altLang="zh-CN" sz="3600" dirty="0"/>
              <a:t>Efficiency</a:t>
            </a:r>
          </a:p>
          <a:p>
            <a:r>
              <a:rPr lang="en-US" altLang="zh-CN" sz="3600" dirty="0"/>
              <a:t>Robustness</a:t>
            </a:r>
          </a:p>
          <a:p>
            <a:r>
              <a:rPr lang="en-US" altLang="zh-CN" sz="3600" dirty="0"/>
              <a:t>Interpretability</a:t>
            </a:r>
          </a:p>
          <a:p>
            <a:r>
              <a:rPr lang="en-US" altLang="zh-CN" sz="3600" dirty="0"/>
              <a:t>fairness</a:t>
            </a:r>
            <a:endParaRPr lang="zh-CN" altLang="en-US" sz="36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F292DE-F5BA-6467-D76A-A5DF0001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E66C99-6325-1B03-E135-FB5BB777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729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926336-4108-3A99-57CE-01E36C49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But how to build and evaluate a method?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BDD1CA1-37E1-E956-58AA-AEA723A8C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5128" y="1321959"/>
            <a:ext cx="7464989" cy="5170916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7B1C6-3D00-361E-38ED-0A06835B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663B813-EF00-012E-9E32-38D78C28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8FB883-A667-67B4-2455-AB928B16D982}"/>
              </a:ext>
            </a:extLst>
          </p:cNvPr>
          <p:cNvSpPr txBox="1"/>
          <p:nvPr/>
        </p:nvSpPr>
        <p:spPr>
          <a:xfrm>
            <a:off x="8610600" y="1690688"/>
            <a:ext cx="2554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4766cites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7017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823C5-CFF4-B450-0662-A80DD3B8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by parts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D29C9-5D02-D9D0-8187-A4CE18F6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Equalized odds and equal opportunity</a:t>
            </a:r>
          </a:p>
          <a:p>
            <a:r>
              <a:rPr lang="en-US" altLang="zh-CN" dirty="0"/>
              <a:t>Achieving non-discrimination</a:t>
            </a:r>
          </a:p>
          <a:p>
            <a:r>
              <a:rPr lang="en-US" altLang="zh-CN" dirty="0"/>
              <a:t>Bayes optimal predictors</a:t>
            </a:r>
          </a:p>
          <a:p>
            <a:r>
              <a:rPr lang="en-US" altLang="zh-CN" dirty="0" err="1"/>
              <a:t>Casestudy</a:t>
            </a:r>
            <a:r>
              <a:rPr lang="en-US" altLang="zh-CN" dirty="0"/>
              <a:t>: FICO scores</a:t>
            </a:r>
          </a:p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73ADE-BB92-0532-4832-AA092469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E06CB-4B62-54F8-B4D1-E9154E901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887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3EB602-3002-2C18-ED83-38F39FD9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Introduction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7D9E6E-CFA0-C0AF-9AEB-D6DA3DD0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Fairness is important</a:t>
            </a:r>
          </a:p>
          <a:p>
            <a:r>
              <a:rPr lang="en-US" altLang="zh-CN" sz="4000" dirty="0"/>
              <a:t>Fairness through non-awareness</a:t>
            </a:r>
          </a:p>
          <a:p>
            <a:r>
              <a:rPr lang="en-US" altLang="zh-CN" sz="4000" dirty="0"/>
              <a:t>Demographic parity </a:t>
            </a:r>
          </a:p>
          <a:p>
            <a:r>
              <a:rPr lang="en-US" altLang="zh-CN" sz="4000" dirty="0"/>
              <a:t>Our contribution: a definition for better utility</a:t>
            </a:r>
            <a:endParaRPr lang="zh-CN" altLang="en-US" sz="4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812347-AAE3-B1D7-DC34-86AF0D5EC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1F0C04-685C-4EC4-6C4D-6767096FC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694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5D42C-4D73-2E18-0495-32DA9E04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Equalized odds and equal opportunity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E4AF2C6-4757-59B2-AD32-1556BBA26F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7304"/>
            <a:ext cx="10654409" cy="3465892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7E5DE-E3D2-DB41-273B-6FE9053D1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B95405-F6FC-E876-AA5C-1C085A0C5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023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88A67-D80D-AA6B-0EFE-3EB12F96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Equalized odds and equal opportunity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EC1CAE8-21DE-65A9-A58E-4AA95B458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6765"/>
            <a:ext cx="10253091" cy="1515235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096DA-EEA6-120E-0626-F2A4620F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B31B4A-AC20-3CDF-1160-14A1E830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723FA3-9B8C-9840-AF9F-6F72F50C0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90" y="4114800"/>
            <a:ext cx="11048420" cy="126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06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FD6A01-E247-FE94-FEA9-BBEAF4B9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Achieving non-discrimination</a:t>
            </a:r>
            <a:br>
              <a:rPr lang="en-US" altLang="zh-CN" dirty="0"/>
            </a:br>
            <a:r>
              <a:rPr lang="en-US" altLang="zh-CN" dirty="0"/>
              <a:t>&amp; Bayes optimal predictors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91086-5CE3-B8B6-6A77-BA4D2D5D1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Basically similar to the SGD based on cost function of fairness</a:t>
            </a:r>
          </a:p>
          <a:p>
            <a:endParaRPr lang="en-US" altLang="zh-CN" sz="3600" dirty="0"/>
          </a:p>
          <a:p>
            <a:r>
              <a:rPr lang="en-US" altLang="zh-CN" sz="3600" dirty="0"/>
              <a:t>Too much formulas QAQ, browse via</a:t>
            </a:r>
          </a:p>
          <a:p>
            <a:pPr marL="0" indent="0">
              <a:buNone/>
            </a:pPr>
            <a:r>
              <a:rPr lang="en-US" altLang="zh-CN" sz="2400" dirty="0"/>
              <a:t>https://proceedings.neurips.cc/paper_files/paper/2016/file/9d2682367c3935defcb1f9e247a97c0d-Paper.pdf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7166D1-9F27-7AB1-BFC4-05919EC98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974DA3-8925-3302-80BD-6C2F91AD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3660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A4C061-555F-21D0-3766-F966B3FE4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study: FICO scores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9A9572B4-A4BD-7F09-FECD-90273CFE6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928" y="2966498"/>
            <a:ext cx="7648575" cy="23622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8ED3F-F7F0-F1B3-7544-A8611D64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AC2CB2-0B09-1CD5-3201-675CE11C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4D5035-DBD7-4275-F061-A02526FD9E95}"/>
              </a:ext>
            </a:extLst>
          </p:cNvPr>
          <p:cNvSpPr txBox="1"/>
          <p:nvPr/>
        </p:nvSpPr>
        <p:spPr>
          <a:xfrm>
            <a:off x="932688" y="1690688"/>
            <a:ext cx="8887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Using different method to predict credit worthiness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68000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2FCD9-C981-3DE2-7C07-090B1250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Case study: FICO scores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7230F-A1E6-CB09-72C9-1A80F742C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294"/>
            <a:ext cx="10515600" cy="4351338"/>
          </a:xfrm>
        </p:spPr>
        <p:txBody>
          <a:bodyPr/>
          <a:lstStyle/>
          <a:p>
            <a:r>
              <a:rPr lang="en-US" altLang="zh-CN" dirty="0"/>
              <a:t>Outcome: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7D20D-4144-396C-DF21-CE9C647ED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6363A1-C4F4-A0CE-5700-8316C929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2" y="6356349"/>
            <a:ext cx="2743200" cy="365125"/>
          </a:xfrm>
        </p:spPr>
        <p:txBody>
          <a:bodyPr/>
          <a:lstStyle/>
          <a:p>
            <a:fld id="{C6405046-423D-4277-9D6D-9DD2A5A31B97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EECCC6-DBDB-6C6C-8C00-97CAE1771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718" y="1646238"/>
            <a:ext cx="7839075" cy="23717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1BEE613-1DBC-B8FE-4A7B-99613FF9E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070" y="4135594"/>
            <a:ext cx="10077723" cy="117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06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0F16A-A1EF-5BA3-ADDD-E3553E69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Evaluation: Two steps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E9C4E-ECA2-F332-D643-DFF88C8B2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Running benchmark test on the model</a:t>
            </a:r>
          </a:p>
          <a:p>
            <a:endParaRPr lang="en-US" altLang="zh-CN" sz="4000" dirty="0"/>
          </a:p>
          <a:p>
            <a:r>
              <a:rPr lang="en-US" altLang="zh-CN" sz="4000" dirty="0"/>
              <a:t>Analyzing the output</a:t>
            </a:r>
            <a:endParaRPr lang="zh-CN" altLang="en-US" sz="4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C3EE9F-FC65-00D0-CBB3-9D031FF9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C3798-A180-4BC9-85E5-A88E6B00CA16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C4F11A-94AC-33FD-2DE4-B1E781DD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65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C18D6-5FBF-6BE2-58E7-A0842D0C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D195E-33E9-AE96-409B-FAD4620F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Better fitting the need of accuracy</a:t>
            </a:r>
          </a:p>
          <a:p>
            <a:endParaRPr lang="en-US" altLang="zh-CN" dirty="0"/>
          </a:p>
          <a:p>
            <a:r>
              <a:rPr lang="en-US" altLang="zh-CN" dirty="0"/>
              <a:t>Tips: Possible difficulty in finding labelled data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A8984-3271-A4DA-E8E0-E69656A3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1E8BD3-EA80-D4B3-ADFC-300DBA44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5C98AD-FD69-8FAB-13A7-EFA49B3D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Takeaway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7AA90-3A04-5D31-5BF5-B5208741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What’s your aim? Why is your method better?</a:t>
            </a:r>
          </a:p>
          <a:p>
            <a:endParaRPr lang="en-US" altLang="zh-CN" dirty="0"/>
          </a:p>
          <a:p>
            <a:r>
              <a:rPr lang="en-US" altLang="zh-CN" dirty="0"/>
              <a:t>Related work is necessary, no matter what the form is</a:t>
            </a:r>
          </a:p>
          <a:p>
            <a:endParaRPr lang="en-US" altLang="zh-CN" dirty="0"/>
          </a:p>
          <a:p>
            <a:r>
              <a:rPr lang="en-US" altLang="zh-CN" dirty="0"/>
              <a:t>A profound structure containing all definitions and claims needed</a:t>
            </a:r>
          </a:p>
          <a:p>
            <a:endParaRPr lang="en-US" altLang="zh-CN" dirty="0"/>
          </a:p>
          <a:p>
            <a:r>
              <a:rPr lang="en-US" altLang="zh-CN" dirty="0"/>
              <a:t>An empirical experiment to prove your method’s advantage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5ED09-5485-70FE-CC13-7BBA34047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0D3DAB-934B-268F-EAF1-B9F714C9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852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C2AE9-5029-139F-B749-FA999BA1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E36EE-F49E-DB1B-8ABE-747C0F075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Lin, TY. et al. (2014). Microsoft COCO: Common Objects in Context. In: Fleet, D., </a:t>
            </a:r>
            <a:r>
              <a:rPr lang="en-US" altLang="zh-CN" i="1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Pajdla</a:t>
            </a:r>
            <a:r>
              <a:rPr lang="en-US" altLang="zh-CN" i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T., Schiele, B., </a:t>
            </a:r>
            <a:r>
              <a:rPr lang="en-US" altLang="zh-CN" i="1" dirty="0" err="1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Tuytelaars</a:t>
            </a:r>
            <a:r>
              <a:rPr lang="en-US" altLang="zh-CN" i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</a:rPr>
              <a:t>, T. (eds) Computer Vision – ECCV 2014. ECCV 2014. Lecture Notes in Computer Science, vol 8693. Springer, Cham. </a:t>
            </a:r>
            <a:r>
              <a:rPr lang="en-US" altLang="zh-CN" i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https://doi.org/10.1007/978-3-319-10602-1_48</a:t>
            </a:r>
            <a:endParaRPr lang="en-US" altLang="zh-CN" i="1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Hardt, M., Price, E., &amp;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Srebro</a:t>
            </a:r>
            <a:r>
              <a:rPr lang="en-US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N. (2016). Equality of opportunity in supervised learning. </a:t>
            </a:r>
            <a:r>
              <a:rPr lang="en-US" altLang="zh-CN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zh-CN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29</a:t>
            </a:r>
            <a:r>
              <a:rPr lang="en-US" altLang="zh-CN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</a:p>
          <a:p>
            <a:r>
              <a:rPr lang="en-US" altLang="zh-CN" dirty="0"/>
              <a:t>https://www.zhihu.com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A1AE49-A2E7-E107-85C4-30C74FE3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3FD479-6FA9-74A0-5AEF-2DFD27C0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72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77787-83DE-CCB7-4A2E-4DC09D2AE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What is a benchmark?</a:t>
            </a:r>
            <a:endParaRPr lang="zh-CN" altLang="en-US" sz="48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C8A964-1D19-AF0C-F724-A5634717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B48E-EDFB-462F-BFE4-F70956D93FA7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A490CE-75F2-63DB-6B26-9EB75DD6D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06916DE3-E611-D834-D9C6-33A540E77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447" y="1690688"/>
            <a:ext cx="9115425" cy="1143000"/>
          </a:xfr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7A4B882-376C-4423-3627-08EC04E84594}"/>
              </a:ext>
            </a:extLst>
          </p:cNvPr>
          <p:cNvSpPr txBox="1"/>
          <p:nvPr/>
        </p:nvSpPr>
        <p:spPr>
          <a:xfrm>
            <a:off x="1161288" y="3552603"/>
            <a:ext cx="1092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Benchmark ≈ dataset + task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92760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C6FD03-EFB0-CE42-A5BD-02706103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 focus on building a dataset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50A63BB-2D36-79FA-9391-11198704E8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66074"/>
            <a:ext cx="6262307" cy="5255401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CB7FC-FA9B-AA8C-0275-0DD4A9AD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8A0469-CAC7-DF16-99F0-6694E0F8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A875371-46E8-F3F6-DBFD-ABF63FE05020}"/>
              </a:ext>
            </a:extLst>
          </p:cNvPr>
          <p:cNvSpPr txBox="1"/>
          <p:nvPr/>
        </p:nvSpPr>
        <p:spPr>
          <a:xfrm>
            <a:off x="7278624" y="1819656"/>
            <a:ext cx="262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49137cites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8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F2E23-53D7-3A17-0980-DB8BCC01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ADA36-C5C4-EDE2-12CD-EB0D161E4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68F60-7764-D839-EB3B-24C7080C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5AAE92-A7FF-EC5F-60A0-DA12694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ADDC6FD-E35F-842B-A427-EDB23321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38" y="483367"/>
            <a:ext cx="10512362" cy="57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001DA9-B6CF-2A59-5B37-C8204E27A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Read by parts</a:t>
            </a:r>
            <a:endParaRPr lang="zh-CN" altLang="en-US" sz="4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C217F-31F2-2C14-997E-554B16F14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4000" dirty="0"/>
              <a:t>1. introduction</a:t>
            </a:r>
          </a:p>
          <a:p>
            <a:r>
              <a:rPr lang="en-US" altLang="zh-CN" sz="4000" dirty="0"/>
              <a:t>2. related work</a:t>
            </a:r>
          </a:p>
          <a:p>
            <a:r>
              <a:rPr lang="en-US" altLang="zh-CN" sz="4000" dirty="0"/>
              <a:t>3. image collection</a:t>
            </a:r>
          </a:p>
          <a:p>
            <a:r>
              <a:rPr lang="en-US" altLang="zh-CN" sz="4000" dirty="0"/>
              <a:t>4. image annotation</a:t>
            </a:r>
          </a:p>
          <a:p>
            <a:r>
              <a:rPr lang="en-US" altLang="zh-CN" sz="4000" dirty="0"/>
              <a:t>5. dataset statistics</a:t>
            </a:r>
          </a:p>
          <a:p>
            <a:r>
              <a:rPr lang="en-US" altLang="zh-CN" sz="4000" dirty="0"/>
              <a:t>6. algorithmic analysis</a:t>
            </a:r>
          </a:p>
          <a:p>
            <a:r>
              <a:rPr lang="en-US" altLang="zh-CN" sz="4000" dirty="0"/>
              <a:t>7. discussion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26D1E2-3DF2-09FF-B777-A7A814C8F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668FEE-8A68-B07D-3898-B8145BE9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1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0626-75BF-6EBA-875A-3B529C13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introduction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372396B-59CD-0533-345C-C07CFAE13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030" y="1572419"/>
            <a:ext cx="10331497" cy="4341364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E94BD5-94E8-4980-69BB-FE026706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6CCCCF-3E70-E6B6-B26F-B5C96C7ED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672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B1881-45DD-0466-8227-F2589EB6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9B7F17-A5D3-9AD9-9CB4-18D1665C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large dataset featuring non-iconic views</a:t>
            </a:r>
          </a:p>
          <a:p>
            <a:r>
              <a:rPr lang="en-US" altLang="zh-CN" dirty="0"/>
              <a:t>Designed for contextual reasoning</a:t>
            </a:r>
          </a:p>
          <a:p>
            <a:r>
              <a:rPr lang="en-US" altLang="zh-CN" dirty="0"/>
              <a:t>Unique annotation</a:t>
            </a:r>
          </a:p>
          <a:p>
            <a:r>
              <a:rPr lang="en-US" altLang="zh-CN" dirty="0"/>
              <a:t>91 categories, 328000 images, 2500000 instances</a:t>
            </a:r>
          </a:p>
          <a:p>
            <a:r>
              <a:rPr lang="en-US" altLang="zh-CN" dirty="0"/>
              <a:t>Comparing with ImageNet, PASCAL VOC and SUN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8021E-0613-D0FA-4E22-345DF88A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D17AC-18E3-44C0-92D6-074B376B036D}" type="datetime1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E11E8B-F468-09F2-1829-FE84BB0D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05046-423D-4277-9D6D-9DD2A5A31B9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60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653</Words>
  <Application>Microsoft Office PowerPoint</Application>
  <PresentationFormat>宽屏</PresentationFormat>
  <Paragraphs>189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等线</vt:lpstr>
      <vt:lpstr>等线 Light</vt:lpstr>
      <vt:lpstr>Arial</vt:lpstr>
      <vt:lpstr>Times New Roman</vt:lpstr>
      <vt:lpstr>Office 主题​​</vt:lpstr>
      <vt:lpstr>Knowing about model’s evaluation through literatures</vt:lpstr>
      <vt:lpstr>Motivation</vt:lpstr>
      <vt:lpstr>Evaluation: Two steps</vt:lpstr>
      <vt:lpstr>What is a benchmark?</vt:lpstr>
      <vt:lpstr>Let’s focus on building a dataset</vt:lpstr>
      <vt:lpstr>PowerPoint 演示文稿</vt:lpstr>
      <vt:lpstr>Read by parts</vt:lpstr>
      <vt:lpstr>1. introduction</vt:lpstr>
      <vt:lpstr>introduction</vt:lpstr>
      <vt:lpstr>Related work</vt:lpstr>
      <vt:lpstr>Image collection</vt:lpstr>
      <vt:lpstr>Image collection</vt:lpstr>
      <vt:lpstr> Image Annotation</vt:lpstr>
      <vt:lpstr> Image Annotation</vt:lpstr>
      <vt:lpstr>Dataset Statistics</vt:lpstr>
      <vt:lpstr>Algorithmic Analysis</vt:lpstr>
      <vt:lpstr>Algorithmic Analysis</vt:lpstr>
      <vt:lpstr>Discussion</vt:lpstr>
      <vt:lpstr>Reflection</vt:lpstr>
      <vt:lpstr>Takeaway: How to build a benchmark</vt:lpstr>
      <vt:lpstr>Analyzing the output</vt:lpstr>
      <vt:lpstr>But how to build and evaluate a method?</vt:lpstr>
      <vt:lpstr>Read by parts</vt:lpstr>
      <vt:lpstr>Introduction</vt:lpstr>
      <vt:lpstr>Equalized odds and equal opportunity</vt:lpstr>
      <vt:lpstr>Equalized odds and equal opportunity</vt:lpstr>
      <vt:lpstr>Achieving non-discrimination &amp; Bayes optimal predictors</vt:lpstr>
      <vt:lpstr>Case study: FICO scores</vt:lpstr>
      <vt:lpstr>Case study: FICO scores</vt:lpstr>
      <vt:lpstr>Conclusions</vt:lpstr>
      <vt:lpstr>Takeaway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Marx Chen</dc:creator>
  <cp:lastModifiedBy>Marx Chen</cp:lastModifiedBy>
  <cp:revision>25</cp:revision>
  <dcterms:created xsi:type="dcterms:W3CDTF">2024-08-26T09:12:44Z</dcterms:created>
  <dcterms:modified xsi:type="dcterms:W3CDTF">2024-08-26T15:38:39Z</dcterms:modified>
</cp:coreProperties>
</file>