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2"/>
    <p:sldId id="257" r:id="rId3"/>
    <p:sldId id="262" r:id="rId4"/>
    <p:sldId id="258" r:id="rId5"/>
    <p:sldId id="259" r:id="rId6"/>
    <p:sldId id="260" r:id="rId7"/>
    <p:sldId id="263" r:id="rId8"/>
    <p:sldId id="261" r:id="rId9"/>
    <p:sldId id="264" r:id="rId10"/>
    <p:sldId id="265" r:id="rId11"/>
    <p:sldId id="267" r:id="rId12"/>
    <p:sldId id="266" r:id="rId13"/>
    <p:sldId id="268" r:id="rId14"/>
    <p:sldId id="270" r:id="rId15"/>
    <p:sldId id="271" r:id="rId16"/>
    <p:sldId id="272" r:id="rId17"/>
    <p:sldId id="275" r:id="rId18"/>
    <p:sldId id="273" r:id="rId19"/>
    <p:sldId id="274" r:id="rId20"/>
    <p:sldId id="277" r:id="rId21"/>
    <p:sldId id="276" r:id="rId22"/>
    <p:sldId id="278" r:id="rId23"/>
    <p:sldId id="279" r:id="rId24"/>
    <p:sldId id="280" r:id="rId25"/>
    <p:sldId id="281" r:id="rId26"/>
    <p:sldId id="282" r:id="rId27"/>
    <p:sldId id="283" r:id="rId2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70"/>
    <p:restoredTop sz="94638"/>
  </p:normalViewPr>
  <p:slideViewPr>
    <p:cSldViewPr snapToGrid="0">
      <p:cViewPr varScale="1">
        <p:scale>
          <a:sx n="38" d="100"/>
          <a:sy n="38" d="100"/>
        </p:scale>
        <p:origin x="288"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
    <p:spTree>
      <p:nvGrpSpPr>
        <p:cNvPr id="1" name=""/>
        <p:cNvGrpSpPr/>
        <p:nvPr/>
      </p:nvGrpSpPr>
      <p:grpSpPr>
        <a:xfrm>
          <a:off x="0" y="0"/>
          <a:ext cx="0" cy="0"/>
          <a:chOff x="0" y="0"/>
          <a:chExt cx="0" cy="0"/>
        </a:xfrm>
      </p:grpSpPr>
      <p:sp>
        <p:nvSpPr>
          <p:cNvPr id="11" name="作者和日期"/>
          <p:cNvSpPr txBox="1">
            <a:spLocks noGrp="1"/>
          </p:cNvSpPr>
          <p:nvPr>
            <p:ph type="body" sz="quarter" idx="21" hasCustomPrompt="1"/>
          </p:nvPr>
        </p:nvSpPr>
        <p:spPr>
          <a:xfrm>
            <a:off x="1201340" y="11859862"/>
            <a:ext cx="21971003" cy="636979"/>
          </a:xfrm>
          <a:prstGeom prst="rect">
            <a:avLst/>
          </a:prstGeom>
        </p:spPr>
        <p:txBody>
          <a:bodyPr lIns="45719" tIns="45719" rIns="45719" bIns="45719"/>
          <a:lstStyle>
            <a:lvl1pPr marL="0" indent="0" defTabSz="701675">
              <a:lnSpc>
                <a:spcPct val="100000"/>
              </a:lnSpc>
              <a:spcBef>
                <a:spcPts val="0"/>
              </a:spcBef>
              <a:buSzTx/>
              <a:buNone/>
              <a:defRPr sz="3060" b="1"/>
            </a:lvl1pPr>
          </a:lstStyle>
          <a:p>
            <a:r>
              <a:t>作者和日期</a:t>
            </a:r>
          </a:p>
        </p:txBody>
      </p:sp>
      <p:sp>
        <p:nvSpPr>
          <p:cNvPr id="12" name="演示文稿标题"/>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演示文稿标题</a:t>
            </a:r>
          </a:p>
        </p:txBody>
      </p:sp>
      <p:sp>
        <p:nvSpPr>
          <p:cNvPr id="13" name="正文级别 1…"/>
          <p:cNvSpPr txBox="1">
            <a:spLocks noGrp="1"/>
          </p:cNvSpPr>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演示文稿副标题</a:t>
            </a:r>
          </a:p>
          <a:p>
            <a:pPr lvl="1"/>
            <a:endParaRPr/>
          </a:p>
          <a:p>
            <a:pPr lvl="2"/>
            <a:endParaRPr/>
          </a:p>
          <a:p>
            <a:pPr lvl="3"/>
            <a:endParaRPr/>
          </a:p>
          <a:p>
            <a:pPr lvl="4"/>
            <a:endParaRPr/>
          </a:p>
        </p:txBody>
      </p:sp>
      <p:sp>
        <p:nvSpPr>
          <p:cNvPr id="1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124" name="湛蓝天空下覆盖着铝盘的现代建筑正面的低角度外视图"/>
          <p:cNvSpPr>
            <a:spLocks noGrp="1"/>
          </p:cNvSpPr>
          <p:nvPr>
            <p:ph type="pic" sz="quarter" idx="21"/>
          </p:nvPr>
        </p:nvSpPr>
        <p:spPr>
          <a:xfrm>
            <a:off x="15417800" y="1270000"/>
            <a:ext cx="8144934" cy="5410200"/>
          </a:xfrm>
          <a:prstGeom prst="rect">
            <a:avLst/>
          </a:prstGeom>
        </p:spPr>
        <p:txBody>
          <a:bodyPr lIns="91439" tIns="45719" rIns="91439" bIns="45719">
            <a:noAutofit/>
          </a:bodyPr>
          <a:lstStyle/>
          <a:p>
            <a:endParaRPr/>
          </a:p>
        </p:txBody>
      </p:sp>
      <p:sp>
        <p:nvSpPr>
          <p:cNvPr id="125" name="多云天空下现代曲线建筑的低角度视图"/>
          <p:cNvSpPr>
            <a:spLocks noGrp="1"/>
          </p:cNvSpPr>
          <p:nvPr>
            <p:ph type="pic" sz="quarter" idx="22"/>
          </p:nvPr>
        </p:nvSpPr>
        <p:spPr>
          <a:xfrm>
            <a:off x="15443200" y="7086600"/>
            <a:ext cx="8138580" cy="5422900"/>
          </a:xfrm>
          <a:prstGeom prst="rect">
            <a:avLst/>
          </a:prstGeom>
        </p:spPr>
        <p:txBody>
          <a:bodyPr lIns="91439" tIns="45719" rIns="91439" bIns="45719">
            <a:noAutofit/>
          </a:bodyPr>
          <a:lstStyle/>
          <a:p>
            <a:endParaRPr/>
          </a:p>
        </p:txBody>
      </p:sp>
      <p:sp>
        <p:nvSpPr>
          <p:cNvPr id="126" name="从带玻璃面板的白色现代建筑内仰望明亮、局部多云天空的视图"/>
          <p:cNvSpPr>
            <a:spLocks noGrp="1"/>
          </p:cNvSpPr>
          <p:nvPr>
            <p:ph type="pic" idx="23"/>
          </p:nvPr>
        </p:nvSpPr>
        <p:spPr>
          <a:xfrm>
            <a:off x="-124635" y="1270000"/>
            <a:ext cx="16840169" cy="11243712"/>
          </a:xfrm>
          <a:prstGeom prst="rect">
            <a:avLst/>
          </a:prstGeom>
        </p:spPr>
        <p:txBody>
          <a:bodyPr lIns="91439" tIns="45719" rIns="91439" bIns="45719">
            <a:noAutofit/>
          </a:bodyPr>
          <a:lstStyle/>
          <a:p>
            <a:endParaRPr/>
          </a:p>
        </p:txBody>
      </p:sp>
      <p:sp>
        <p:nvSpPr>
          <p:cNvPr id="127"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照片">
    <p:bg>
      <p:bgPr>
        <a:solidFill>
          <a:srgbClr val="FFFFFF"/>
        </a:solidFill>
        <a:effectLst/>
      </p:bgPr>
    </p:bg>
    <p:spTree>
      <p:nvGrpSpPr>
        <p:cNvPr id="1" name=""/>
        <p:cNvGrpSpPr/>
        <p:nvPr/>
      </p:nvGrpSpPr>
      <p:grpSpPr>
        <a:xfrm>
          <a:off x="0" y="0"/>
          <a:ext cx="0" cy="0"/>
          <a:chOff x="0" y="0"/>
          <a:chExt cx="0" cy="0"/>
        </a:xfrm>
      </p:grpSpPr>
      <p:sp>
        <p:nvSpPr>
          <p:cNvPr id="134" name="晴朗明亮天空下伊朗德黑兰的阿扎迪塔的低角度视图"/>
          <p:cNvSpPr>
            <a:spLocks noGrp="1"/>
          </p:cNvSpPr>
          <p:nvPr>
            <p:ph type="pic" idx="21"/>
          </p:nvPr>
        </p:nvSpPr>
        <p:spPr>
          <a:xfrm>
            <a:off x="0" y="-1282700"/>
            <a:ext cx="24384000" cy="16281400"/>
          </a:xfrm>
          <a:prstGeom prst="rect">
            <a:avLst/>
          </a:prstGeom>
        </p:spPr>
        <p:txBody>
          <a:bodyPr lIns="91439" tIns="45719" rIns="91439" bIns="45719">
            <a:noAutofit/>
          </a:bodyPr>
          <a:lstStyle/>
          <a:p>
            <a:endParaRPr/>
          </a:p>
        </p:txBody>
      </p:sp>
      <p:sp>
        <p:nvSpPr>
          <p:cNvPr id="135" name="幻灯片编号"/>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42"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与照片（备选）">
    <p:spTree>
      <p:nvGrpSpPr>
        <p:cNvPr id="1" name=""/>
        <p:cNvGrpSpPr/>
        <p:nvPr/>
      </p:nvGrpSpPr>
      <p:grpSpPr>
        <a:xfrm>
          <a:off x="0" y="0"/>
          <a:ext cx="0" cy="0"/>
          <a:chOff x="0" y="0"/>
          <a:chExt cx="0" cy="0"/>
        </a:xfrm>
      </p:grpSpPr>
      <p:sp>
        <p:nvSpPr>
          <p:cNvPr id="32" name="一座白色现代建筑，玻璃面板映衬着湛蓝的天空"/>
          <p:cNvSpPr>
            <a:spLocks noGrp="1"/>
          </p:cNvSpPr>
          <p:nvPr>
            <p:ph type="pic" idx="21"/>
          </p:nvPr>
        </p:nvSpPr>
        <p:spPr>
          <a:xfrm>
            <a:off x="9271000" y="1270000"/>
            <a:ext cx="16764000" cy="11176000"/>
          </a:xfrm>
          <a:prstGeom prst="rect">
            <a:avLst/>
          </a:prstGeom>
        </p:spPr>
        <p:txBody>
          <a:bodyPr lIns="91439" tIns="45719" rIns="91439" bIns="45719">
            <a:noAutofit/>
          </a:bodyPr>
          <a:lstStyle/>
          <a:p>
            <a:endParaRPr/>
          </a:p>
        </p:txBody>
      </p:sp>
      <p:sp>
        <p:nvSpPr>
          <p:cNvPr id="33" name="幻灯片标题"/>
          <p:cNvSpPr txBox="1">
            <a:spLocks noGrp="1"/>
          </p:cNvSpPr>
          <p:nvPr>
            <p:ph type="title" hasCustomPrompt="1"/>
          </p:nvPr>
        </p:nvSpPr>
        <p:spPr>
          <a:xfrm>
            <a:off x="1206500" y="1270000"/>
            <a:ext cx="9779000" cy="5882273"/>
          </a:xfrm>
          <a:prstGeom prst="rect">
            <a:avLst/>
          </a:prstGeom>
        </p:spPr>
        <p:txBody>
          <a:bodyPr anchor="b"/>
          <a:lstStyle/>
          <a:p>
            <a:r>
              <a:t>幻灯片标题</a:t>
            </a:r>
          </a:p>
        </p:txBody>
      </p:sp>
      <p:sp>
        <p:nvSpPr>
          <p:cNvPr id="34" name="正文级别 1…"/>
          <p:cNvSpPr txBox="1">
            <a:spLocks noGrp="1"/>
          </p:cNvSpPr>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幻灯片副标题</a:t>
            </a:r>
          </a:p>
          <a:p>
            <a:pPr lvl="1"/>
            <a:endParaRPr/>
          </a:p>
          <a:p>
            <a:pPr lvl="2"/>
            <a:endParaRPr/>
          </a:p>
          <a:p>
            <a:pPr lvl="3"/>
            <a:endParaRPr/>
          </a:p>
          <a:p>
            <a:pPr lvl="4"/>
            <a:endParaRPr/>
          </a:p>
        </p:txBody>
      </p:sp>
      <p:sp>
        <p:nvSpPr>
          <p:cNvPr id="35" name="幻灯片编号"/>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42" name="幻灯片标题"/>
          <p:cNvSpPr txBox="1">
            <a:spLocks noGrp="1"/>
          </p:cNvSpPr>
          <p:nvPr>
            <p:ph type="title" hasCustomPrompt="1"/>
          </p:nvPr>
        </p:nvSpPr>
        <p:spPr>
          <a:prstGeom prst="rect">
            <a:avLst/>
          </a:prstGeom>
        </p:spPr>
        <p:txBody>
          <a:bodyPr/>
          <a:lstStyle/>
          <a:p>
            <a:r>
              <a:t>幻灯片标题</a:t>
            </a:r>
          </a:p>
        </p:txBody>
      </p:sp>
      <p:sp>
        <p:nvSpPr>
          <p:cNvPr id="43" name="幻灯片副标题"/>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726440">
              <a:lnSpc>
                <a:spcPct val="100000"/>
              </a:lnSpc>
              <a:spcBef>
                <a:spcPts val="0"/>
              </a:spcBef>
              <a:buSzTx/>
              <a:buNone/>
              <a:defRPr sz="4840" b="1"/>
            </a:lvl1pPr>
          </a:lstStyle>
          <a:p>
            <a:r>
              <a:t>幻灯片副标题</a:t>
            </a:r>
          </a:p>
        </p:txBody>
      </p:sp>
      <p:sp>
        <p:nvSpPr>
          <p:cNvPr id="44" name="正文级别 1…"/>
          <p:cNvSpPr txBox="1">
            <a:spLocks noGrp="1"/>
          </p:cNvSpPr>
          <p:nvPr>
            <p:ph type="body" idx="1" hasCustomPrompt="1"/>
          </p:nvPr>
        </p:nvSpPr>
        <p:spPr>
          <a:prstGeom prst="rect">
            <a:avLst/>
          </a:prstGeom>
        </p:spPr>
        <p:txBody>
          <a:bodyPr/>
          <a:lstStyle/>
          <a:p>
            <a:r>
              <a:t>幻灯片项目符号文本</a:t>
            </a:r>
          </a:p>
          <a:p>
            <a:pPr lvl="1"/>
            <a:endParaRPr/>
          </a:p>
          <a:p>
            <a:pPr lvl="2"/>
            <a:endParaRPr/>
          </a:p>
          <a:p>
            <a:pPr lvl="3"/>
            <a:endParaRPr/>
          </a:p>
          <a:p>
            <a:pPr lvl="4"/>
            <a:endParaRPr/>
          </a:p>
        </p:txBody>
      </p:sp>
      <p:sp>
        <p:nvSpPr>
          <p:cNvPr id="45" name="幻灯片编号"/>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0" name="幻灯片副标题"/>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726440">
              <a:lnSpc>
                <a:spcPct val="100000"/>
              </a:lnSpc>
              <a:spcBef>
                <a:spcPts val="0"/>
              </a:spcBef>
              <a:buSzTx/>
              <a:buNone/>
              <a:defRPr sz="4840" b="1"/>
            </a:lvl1pPr>
          </a:lstStyle>
          <a:p>
            <a:r>
              <a:t>幻灯片副标题</a:t>
            </a:r>
          </a:p>
        </p:txBody>
      </p:sp>
      <p:sp>
        <p:nvSpPr>
          <p:cNvPr id="61" name="正文级别 1…"/>
          <p:cNvSpPr txBox="1">
            <a:spLocks noGrp="1"/>
          </p:cNvSpPr>
          <p:nvPr>
            <p:ph type="body" sz="half" idx="1" hasCustomPrompt="1"/>
          </p:nvPr>
        </p:nvSpPr>
        <p:spPr>
          <a:xfrm>
            <a:off x="1206500" y="4248504"/>
            <a:ext cx="9779000" cy="8256630"/>
          </a:xfrm>
          <a:prstGeom prst="rect">
            <a:avLst/>
          </a:prstGeom>
        </p:spPr>
        <p:txBody>
          <a:bodyPr/>
          <a:lstStyle/>
          <a:p>
            <a:r>
              <a:t>幻灯片项目符号文本</a:t>
            </a:r>
          </a:p>
          <a:p>
            <a:pPr lvl="1"/>
            <a:endParaRPr/>
          </a:p>
          <a:p>
            <a:pPr lvl="2"/>
            <a:endParaRPr/>
          </a:p>
          <a:p>
            <a:pPr lvl="3"/>
            <a:endParaRPr/>
          </a:p>
          <a:p>
            <a:pPr lvl="4"/>
            <a:endParaRPr/>
          </a:p>
        </p:txBody>
      </p:sp>
      <p:sp>
        <p:nvSpPr>
          <p:cNvPr id="62" name="局部多云天空下中国山东青岛一座现代贝壳桥的一角"/>
          <p:cNvSpPr>
            <a:spLocks noGrp="1"/>
          </p:cNvSpPr>
          <p:nvPr>
            <p:ph type="pic" idx="22"/>
          </p:nvPr>
        </p:nvSpPr>
        <p:spPr>
          <a:xfrm>
            <a:off x="9271000" y="1263848"/>
            <a:ext cx="16773843" cy="11188205"/>
          </a:xfrm>
          <a:prstGeom prst="rect">
            <a:avLst/>
          </a:prstGeom>
        </p:spPr>
        <p:txBody>
          <a:bodyPr lIns="91439" tIns="45719" rIns="91439" bIns="45719">
            <a:noAutofit/>
          </a:bodyPr>
          <a:lstStyle/>
          <a:p>
            <a:endParaRPr/>
          </a:p>
        </p:txBody>
      </p:sp>
      <p:sp>
        <p:nvSpPr>
          <p:cNvPr id="63" name="幻灯片标题"/>
          <p:cNvSpPr txBox="1">
            <a:spLocks noGrp="1"/>
          </p:cNvSpPr>
          <p:nvPr>
            <p:ph type="title" hasCustomPrompt="1"/>
          </p:nvPr>
        </p:nvSpPr>
        <p:spPr>
          <a:xfrm>
            <a:off x="1206500" y="1079500"/>
            <a:ext cx="9779000" cy="1435100"/>
          </a:xfrm>
          <a:prstGeom prst="rect">
            <a:avLst/>
          </a:prstGeom>
        </p:spPr>
        <p:txBody>
          <a:bodyPr/>
          <a:lstStyle/>
          <a:p>
            <a:r>
              <a:t>幻灯片标题</a:t>
            </a:r>
          </a:p>
        </p:txBody>
      </p:sp>
      <p:sp>
        <p:nvSpPr>
          <p:cNvPr id="6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节">
    <p:spTree>
      <p:nvGrpSpPr>
        <p:cNvPr id="1" name=""/>
        <p:cNvGrpSpPr/>
        <p:nvPr/>
      </p:nvGrpSpPr>
      <p:grpSpPr>
        <a:xfrm>
          <a:off x="0" y="0"/>
          <a:ext cx="0" cy="0"/>
          <a:chOff x="0" y="0"/>
          <a:chExt cx="0" cy="0"/>
        </a:xfrm>
      </p:grpSpPr>
      <p:sp>
        <p:nvSpPr>
          <p:cNvPr id="71" name="章节标题"/>
          <p:cNvSpPr txBox="1">
            <a:spLocks noGrp="1"/>
          </p:cNvSpPr>
          <p:nvPr>
            <p:ph type="title" hasCustomPrompt="1"/>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章节标题</a:t>
            </a:r>
          </a:p>
        </p:txBody>
      </p:sp>
      <p:sp>
        <p:nvSpPr>
          <p:cNvPr id="72" name="幻灯片编号"/>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79" name="幻灯片标题"/>
          <p:cNvSpPr txBox="1">
            <a:spLocks noGrp="1"/>
          </p:cNvSpPr>
          <p:nvPr>
            <p:ph type="title" hasCustomPrompt="1"/>
          </p:nvPr>
        </p:nvSpPr>
        <p:spPr>
          <a:xfrm>
            <a:off x="1206500" y="1079500"/>
            <a:ext cx="21971000" cy="1434949"/>
          </a:xfrm>
          <a:prstGeom prst="rect">
            <a:avLst/>
          </a:prstGeom>
        </p:spPr>
        <p:txBody>
          <a:bodyPr/>
          <a:lstStyle/>
          <a:p>
            <a:r>
              <a:t>幻灯片标题</a:t>
            </a:r>
          </a:p>
        </p:txBody>
      </p:sp>
      <p:sp>
        <p:nvSpPr>
          <p:cNvPr id="80" name="幻灯片副标题"/>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726440">
              <a:lnSpc>
                <a:spcPct val="100000"/>
              </a:lnSpc>
              <a:spcBef>
                <a:spcPts val="0"/>
              </a:spcBef>
              <a:buSzTx/>
              <a:buNone/>
              <a:defRPr sz="4840" b="1"/>
            </a:lvl1pPr>
          </a:lstStyle>
          <a:p>
            <a:r>
              <a:t>幻灯片副标题</a:t>
            </a:r>
          </a:p>
        </p:txBody>
      </p:sp>
      <p:sp>
        <p:nvSpPr>
          <p:cNvPr id="8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议程">
    <p:spTree>
      <p:nvGrpSpPr>
        <p:cNvPr id="1" name=""/>
        <p:cNvGrpSpPr/>
        <p:nvPr/>
      </p:nvGrpSpPr>
      <p:grpSpPr>
        <a:xfrm>
          <a:off x="0" y="0"/>
          <a:ext cx="0" cy="0"/>
          <a:chOff x="0" y="0"/>
          <a:chExt cx="0" cy="0"/>
        </a:xfrm>
      </p:grpSpPr>
      <p:sp>
        <p:nvSpPr>
          <p:cNvPr id="88" name="议程标题"/>
          <p:cNvSpPr txBox="1">
            <a:spLocks noGrp="1"/>
          </p:cNvSpPr>
          <p:nvPr>
            <p:ph type="title" hasCustomPrompt="1"/>
          </p:nvPr>
        </p:nvSpPr>
        <p:spPr>
          <a:xfrm>
            <a:off x="1206500" y="1079500"/>
            <a:ext cx="21971000" cy="1435100"/>
          </a:xfrm>
          <a:prstGeom prst="rect">
            <a:avLst/>
          </a:prstGeom>
        </p:spPr>
        <p:txBody>
          <a:bodyPr/>
          <a:lstStyle/>
          <a:p>
            <a:r>
              <a:t>议程标题</a:t>
            </a:r>
          </a:p>
        </p:txBody>
      </p:sp>
      <p:sp>
        <p:nvSpPr>
          <p:cNvPr id="89" name="议程副标题"/>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726440">
              <a:lnSpc>
                <a:spcPct val="100000"/>
              </a:lnSpc>
              <a:spcBef>
                <a:spcPts val="0"/>
              </a:spcBef>
              <a:buSzTx/>
              <a:buNone/>
              <a:defRPr sz="4840" b="1"/>
            </a:lvl1pPr>
          </a:lstStyle>
          <a:p>
            <a:r>
              <a:t>议程副标题</a:t>
            </a:r>
          </a:p>
        </p:txBody>
      </p:sp>
      <p:sp>
        <p:nvSpPr>
          <p:cNvPr id="90" name="正文级别 1…"/>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议程主题</a:t>
            </a:r>
          </a:p>
          <a:p>
            <a:pPr lvl="1"/>
            <a:endParaRPr/>
          </a:p>
          <a:p>
            <a:pPr lvl="2"/>
            <a:endParaRPr/>
          </a:p>
          <a:p>
            <a:pPr lvl="3"/>
            <a:endParaRPr/>
          </a:p>
          <a:p>
            <a:pPr lvl="4"/>
            <a:endParaRPr/>
          </a:p>
        </p:txBody>
      </p:sp>
      <p:sp>
        <p:nvSpPr>
          <p:cNvPr id="9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说明">
    <p:spTree>
      <p:nvGrpSpPr>
        <p:cNvPr id="1" name=""/>
        <p:cNvGrpSpPr/>
        <p:nvPr/>
      </p:nvGrpSpPr>
      <p:grpSpPr>
        <a:xfrm>
          <a:off x="0" y="0"/>
          <a:ext cx="0" cy="0"/>
          <a:chOff x="0" y="0"/>
          <a:chExt cx="0" cy="0"/>
        </a:xfrm>
      </p:grpSpPr>
      <p:sp>
        <p:nvSpPr>
          <p:cNvPr id="98" name="正文级别 1…"/>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11600" spc="-232">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11600" spc="-232">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11600" spc="-232">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11600" spc="-232">
                <a:latin typeface="Helvetica Neue Medium"/>
                <a:ea typeface="Helvetica Neue Medium"/>
                <a:cs typeface="Helvetica Neue Medium"/>
                <a:sym typeface="Helvetica Neue Medium"/>
              </a:defRPr>
            </a:lvl5pPr>
          </a:lstStyle>
          <a:p>
            <a:r>
              <a:t>说明</a:t>
            </a:r>
          </a:p>
          <a:p>
            <a:pPr lvl="1"/>
            <a:endParaRPr/>
          </a:p>
          <a:p>
            <a:pPr lvl="2"/>
            <a:endParaRPr/>
          </a:p>
          <a:p>
            <a:pPr lvl="3"/>
            <a:endParaRPr/>
          </a:p>
          <a:p>
            <a:pPr lvl="4"/>
            <a:endParaRPr/>
          </a:p>
        </p:txBody>
      </p:sp>
      <p:sp>
        <p:nvSpPr>
          <p:cNvPr id="99"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115" name="属性"/>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defTabSz="701675">
              <a:lnSpc>
                <a:spcPct val="100000"/>
              </a:lnSpc>
              <a:spcBef>
                <a:spcPts val="0"/>
              </a:spcBef>
              <a:buSzTx/>
              <a:buNone/>
              <a:defRPr sz="3060" b="1"/>
            </a:lvl1pPr>
          </a:lstStyle>
          <a:p>
            <a:r>
              <a:t>属性</a:t>
            </a:r>
          </a:p>
        </p:txBody>
      </p:sp>
      <p:sp>
        <p:nvSpPr>
          <p:cNvPr id="116" name="正文级别 1…"/>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12700">
              <a:spcBef>
                <a:spcPts val="0"/>
              </a:spcBef>
              <a:buSzTx/>
              <a:buNone/>
              <a:defRPr sz="8500" spc="-170">
                <a:latin typeface="Helvetica Neue Medium"/>
                <a:ea typeface="Helvetica Neue Medium"/>
                <a:cs typeface="Helvetica Neue Medium"/>
                <a:sym typeface="Helvetica Neue Medium"/>
              </a:defRPr>
            </a:lvl2pPr>
            <a:lvl3pPr marL="638923" indent="444500">
              <a:spcBef>
                <a:spcPts val="0"/>
              </a:spcBef>
              <a:buSzTx/>
              <a:buNone/>
              <a:defRPr sz="8500" spc="-170">
                <a:latin typeface="Helvetica Neue Medium"/>
                <a:ea typeface="Helvetica Neue Medium"/>
                <a:cs typeface="Helvetica Neue Medium"/>
                <a:sym typeface="Helvetica Neue Medium"/>
              </a:defRPr>
            </a:lvl3pPr>
            <a:lvl4pPr marL="638923" indent="901700">
              <a:spcBef>
                <a:spcPts val="0"/>
              </a:spcBef>
              <a:buSzTx/>
              <a:buNone/>
              <a:defRPr sz="8500" spc="-170">
                <a:latin typeface="Helvetica Neue Medium"/>
                <a:ea typeface="Helvetica Neue Medium"/>
                <a:cs typeface="Helvetica Neue Medium"/>
                <a:sym typeface="Helvetica Neue Medium"/>
              </a:defRPr>
            </a:lvl4pPr>
            <a:lvl5pPr marL="638923" indent="1358900">
              <a:spcBef>
                <a:spcPts val="0"/>
              </a:spcBef>
              <a:buSzTx/>
              <a:buNone/>
              <a:defRPr sz="8500" spc="-170">
                <a:latin typeface="Helvetica Neue Medium"/>
                <a:ea typeface="Helvetica Neue Medium"/>
                <a:cs typeface="Helvetica Neue Medium"/>
                <a:sym typeface="Helvetica Neue Medium"/>
              </a:defRPr>
            </a:lvl5pPr>
          </a:lstStyle>
          <a:p>
            <a:r>
              <a:t>“著名引文”</a:t>
            </a:r>
          </a:p>
          <a:p>
            <a:pPr lvl="1"/>
            <a:endParaRPr/>
          </a:p>
          <a:p>
            <a:pPr lvl="2"/>
            <a:endParaRPr/>
          </a:p>
          <a:p>
            <a:pPr lvl="3"/>
            <a:endParaRPr/>
          </a:p>
          <a:p>
            <a:pPr lvl="4"/>
            <a:endParaRPr/>
          </a:p>
        </p:txBody>
      </p:sp>
      <p:sp>
        <p:nvSpPr>
          <p:cNvPr id="117"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srcRect/>
          <a:stretch>
            <a:fillRect/>
          </a:stretch>
        </a:blipFill>
        <a:effectLst/>
      </p:bgPr>
    </p:bg>
    <p:spTree>
      <p:nvGrpSpPr>
        <p:cNvPr id="1" name=""/>
        <p:cNvGrpSpPr/>
        <p:nvPr/>
      </p:nvGrpSpPr>
      <p:grpSpPr>
        <a:xfrm>
          <a:off x="0" y="0"/>
          <a:ext cx="0" cy="0"/>
          <a:chOff x="0" y="0"/>
          <a:chExt cx="0" cy="0"/>
        </a:xfrm>
      </p:grpSpPr>
      <p:sp>
        <p:nvSpPr>
          <p:cNvPr id="2" name="幻灯片标题"/>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幻灯片标题</a:t>
            </a:r>
          </a:p>
        </p:txBody>
      </p:sp>
      <p:sp>
        <p:nvSpPr>
          <p:cNvPr id="3" name="正文级别 1…"/>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幻灯片项目符号文本</a:t>
            </a:r>
          </a:p>
          <a:p>
            <a:pPr lvl="1"/>
            <a:endParaRPr/>
          </a:p>
          <a:p>
            <a:pPr lvl="2"/>
            <a:endParaRPr/>
          </a:p>
          <a:p>
            <a:pPr lvl="3"/>
            <a:endParaRPr/>
          </a:p>
          <a:p>
            <a:pPr lvl="4"/>
            <a:endParaRPr/>
          </a:p>
        </p:txBody>
      </p:sp>
      <p:sp>
        <p:nvSpPr>
          <p:cNvPr id="4" name="幻灯片编号"/>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4" r:id="rId4"/>
    <p:sldLayoutId id="2147483655" r:id="rId5"/>
    <p:sldLayoutId id="2147483656" r:id="rId6"/>
    <p:sldLayoutId id="2147483657" r:id="rId7"/>
    <p:sldLayoutId id="2147483658" r:id="rId8"/>
    <p:sldLayoutId id="2147483660" r:id="rId9"/>
    <p:sldLayoutId id="2147483661" r:id="rId10"/>
    <p:sldLayoutId id="2147483662" r:id="rId11"/>
    <p:sldLayoutId id="2147483663" r:id="rId12"/>
  </p:sldLayoutIdLst>
  <p:transition spd="med"/>
  <p:hf hdr="0" ftr="0" dt="0"/>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作者和日期"/>
          <p:cNvSpPr txBox="1">
            <a:spLocks noGrp="1"/>
          </p:cNvSpPr>
          <p:nvPr>
            <p:ph type="body" idx="21"/>
          </p:nvPr>
        </p:nvSpPr>
        <p:spPr>
          <a:prstGeom prst="rect">
            <a:avLst/>
          </a:prstGeom>
        </p:spPr>
        <p:txBody>
          <a:bodyPr/>
          <a:lstStyle/>
          <a:p>
            <a:r>
              <a:rPr lang="en-US" dirty="0"/>
              <a:t>4 June 2024</a:t>
            </a:r>
            <a:endParaRPr dirty="0"/>
          </a:p>
        </p:txBody>
      </p:sp>
      <p:sp>
        <p:nvSpPr>
          <p:cNvPr id="152" name="演示文稿标题"/>
          <p:cNvSpPr txBox="1">
            <a:spLocks noGrp="1"/>
          </p:cNvSpPr>
          <p:nvPr>
            <p:ph type="ctrTitle"/>
          </p:nvPr>
        </p:nvSpPr>
        <p:spPr>
          <a:xfrm>
            <a:off x="1201339" y="2209799"/>
            <a:ext cx="21971004" cy="4648201"/>
          </a:xfrm>
          <a:prstGeom prst="rect">
            <a:avLst/>
          </a:prstGeom>
        </p:spPr>
        <p:txBody>
          <a:bodyPr>
            <a:normAutofit/>
          </a:bodyPr>
          <a:lstStyle/>
          <a:p>
            <a:r>
              <a:rPr lang="en" altLang="zh-CN" sz="8000" dirty="0"/>
              <a:t>MEDAGENTS: Large Language Models as Collaborators for Zero-shot Medical Reasoning</a:t>
            </a:r>
            <a:endParaRPr sz="8000" dirty="0"/>
          </a:p>
        </p:txBody>
      </p:sp>
      <p:sp>
        <p:nvSpPr>
          <p:cNvPr id="153" name="演示文稿副标题"/>
          <p:cNvSpPr txBox="1">
            <a:spLocks noGrp="1"/>
          </p:cNvSpPr>
          <p:nvPr>
            <p:ph type="subTitle" sz="quarter" idx="1"/>
          </p:nvPr>
        </p:nvSpPr>
        <p:spPr>
          <a:prstGeom prst="rect">
            <a:avLst/>
          </a:prstGeom>
        </p:spPr>
        <p:txBody>
          <a:bodyPr/>
          <a:lstStyle/>
          <a:p>
            <a:r>
              <a:rPr lang="en-US" dirty="0"/>
              <a:t>By </a:t>
            </a:r>
            <a:r>
              <a:rPr lang="en-US" dirty="0" err="1"/>
              <a:t>Zihan</a:t>
            </a:r>
            <a:r>
              <a:rPr lang="en-US" dirty="0"/>
              <a:t> Jia      the Chinese University of Hong Kong</a:t>
            </a:r>
            <a:endParaRPr dirty="0"/>
          </a:p>
        </p:txBody>
      </p:sp>
      <p:pic>
        <p:nvPicPr>
          <p:cNvPr id="2" name="图片 1">
            <a:extLst>
              <a:ext uri="{FF2B5EF4-FFF2-40B4-BE49-F238E27FC236}">
                <a16:creationId xmlns:a16="http://schemas.microsoft.com/office/drawing/2014/main" id="{DDAE1D09-2D8E-1A4F-A4D7-B08BD3C8336A}"/>
              </a:ext>
            </a:extLst>
          </p:cNvPr>
          <p:cNvPicPr>
            <a:picLocks noChangeAspect="1"/>
          </p:cNvPicPr>
          <p:nvPr/>
        </p:nvPicPr>
        <p:blipFill>
          <a:blip r:embed="rId2"/>
          <a:stretch>
            <a:fillRect/>
          </a:stretch>
        </p:blipFill>
        <p:spPr>
          <a:xfrm>
            <a:off x="8761953" y="8572625"/>
            <a:ext cx="15132190" cy="2933576"/>
          </a:xfrm>
          <a:prstGeom prst="rect">
            <a:avLst/>
          </a:prstGeom>
        </p:spPr>
      </p:pic>
      <p:sp>
        <p:nvSpPr>
          <p:cNvPr id="3" name="灯片编号占位符 2">
            <a:extLst>
              <a:ext uri="{FF2B5EF4-FFF2-40B4-BE49-F238E27FC236}">
                <a16:creationId xmlns:a16="http://schemas.microsoft.com/office/drawing/2014/main" id="{D6DA09AC-893C-56F6-D48D-AEC4757CA43A}"/>
              </a:ext>
            </a:extLst>
          </p:cNvPr>
          <p:cNvSpPr>
            <a:spLocks noGrp="1"/>
          </p:cNvSpPr>
          <p:nvPr>
            <p:ph type="sldNum" sz="quarter" idx="2"/>
          </p:nvPr>
        </p:nvSpPr>
        <p:spPr/>
        <p:txBody>
          <a:bodyPr/>
          <a:lstStyle/>
          <a:p>
            <a:fld id="{86CB4B4D-7CA3-9044-876B-883B54F8677D}" type="slidenum">
              <a:rPr lang="en-US" altLang="zh-CN" smtClean="0"/>
              <a:t>1</a:t>
            </a:fld>
            <a:endParaRPr lang="zh-CN" altLang="en-US"/>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575DA6-84FA-308B-F224-3EB77D31FB98}"/>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AD2E616A-64D7-F64F-2B17-B729C6A3A9B5}"/>
              </a:ext>
            </a:extLst>
          </p:cNvPr>
          <p:cNvSpPr>
            <a:spLocks noGrp="1"/>
          </p:cNvSpPr>
          <p:nvPr>
            <p:ph type="title"/>
          </p:nvPr>
        </p:nvSpPr>
        <p:spPr/>
        <p:txBody>
          <a:bodyPr/>
          <a:lstStyle/>
          <a:p>
            <a:r>
              <a:rPr kumimoji="1" lang="en-US" altLang="zh-CN" dirty="0"/>
              <a:t>Method</a:t>
            </a:r>
            <a:endParaRPr kumimoji="1" lang="zh-CN" altLang="en-US" dirty="0"/>
          </a:p>
        </p:txBody>
      </p:sp>
      <p:sp>
        <p:nvSpPr>
          <p:cNvPr id="3" name="文本占位符 2">
            <a:extLst>
              <a:ext uri="{FF2B5EF4-FFF2-40B4-BE49-F238E27FC236}">
                <a16:creationId xmlns:a16="http://schemas.microsoft.com/office/drawing/2014/main" id="{894625C8-FFAF-C45B-956D-072FD91865FF}"/>
              </a:ext>
            </a:extLst>
          </p:cNvPr>
          <p:cNvSpPr>
            <a:spLocks noGrp="1"/>
          </p:cNvSpPr>
          <p:nvPr>
            <p:ph type="body" sz="quarter" idx="21"/>
          </p:nvPr>
        </p:nvSpPr>
        <p:spPr/>
        <p:txBody>
          <a:bodyPr/>
          <a:lstStyle/>
          <a:p>
            <a:r>
              <a:rPr kumimoji="1" lang="en-US" altLang="zh-CN" dirty="0"/>
              <a:t>Med-agents framework: a.k.a. multi-disciplinary collaboration framework </a:t>
            </a:r>
          </a:p>
          <a:p>
            <a:endParaRPr kumimoji="1" lang="zh-CN" altLang="en-US" dirty="0"/>
          </a:p>
        </p:txBody>
      </p:sp>
      <p:sp>
        <p:nvSpPr>
          <p:cNvPr id="4" name="文本占位符 3">
            <a:extLst>
              <a:ext uri="{FF2B5EF4-FFF2-40B4-BE49-F238E27FC236}">
                <a16:creationId xmlns:a16="http://schemas.microsoft.com/office/drawing/2014/main" id="{A95FC12D-F2CE-F7E2-4C60-CD3934D4B5BD}"/>
              </a:ext>
            </a:extLst>
          </p:cNvPr>
          <p:cNvSpPr>
            <a:spLocks noGrp="1"/>
          </p:cNvSpPr>
          <p:nvPr>
            <p:ph type="body" idx="1"/>
          </p:nvPr>
        </p:nvSpPr>
        <p:spPr>
          <a:xfrm>
            <a:off x="1206500" y="4096104"/>
            <a:ext cx="21971000" cy="8256012"/>
          </a:xfrm>
        </p:spPr>
        <p:txBody>
          <a:bodyPr>
            <a:normAutofit lnSpcReduction="10000"/>
          </a:bodyPr>
          <a:lstStyle/>
          <a:p>
            <a:r>
              <a:rPr kumimoji="1" lang="en" altLang="zh-CN" dirty="0"/>
              <a:t>(</a:t>
            </a:r>
            <a:r>
              <a:rPr kumimoji="1" lang="en" altLang="zh-CN" dirty="0" err="1"/>
              <a:t>i</a:t>
            </a:r>
            <a:r>
              <a:rPr kumimoji="1" lang="en" altLang="zh-CN" dirty="0"/>
              <a:t>) expert gathering: assemble experts from various disciplines based on the clinical question; </a:t>
            </a:r>
          </a:p>
          <a:p>
            <a:r>
              <a:rPr kumimoji="1" lang="en" altLang="zh-CN" dirty="0"/>
              <a:t>(ii) analysis proposition: domain experts present their own analyses with their expertise; </a:t>
            </a:r>
          </a:p>
          <a:p>
            <a:r>
              <a:rPr kumimoji="1" lang="en" altLang="zh-CN" dirty="0"/>
              <a:t>(iii) report summarization: develop a report summary on the basis of previous analyses; </a:t>
            </a:r>
          </a:p>
          <a:p>
            <a:r>
              <a:rPr kumimoji="1" lang="en" altLang="zh-CN" dirty="0"/>
              <a:t>(iv) collaborative consultation: hold a consultation over the summarized report with the experts. The report will be revised repeatedly until every expert has given their approval. </a:t>
            </a:r>
          </a:p>
          <a:p>
            <a:r>
              <a:rPr kumimoji="1" lang="en" altLang="zh-CN" dirty="0"/>
              <a:t>(v) decision making: derive a final decision from the unanimous report. </a:t>
            </a:r>
          </a:p>
          <a:p>
            <a:endParaRPr kumimoji="1" lang="zh-CN" altLang="en-US" dirty="0"/>
          </a:p>
        </p:txBody>
      </p:sp>
      <p:sp>
        <p:nvSpPr>
          <p:cNvPr id="5" name="灯片编号占位符 4">
            <a:extLst>
              <a:ext uri="{FF2B5EF4-FFF2-40B4-BE49-F238E27FC236}">
                <a16:creationId xmlns:a16="http://schemas.microsoft.com/office/drawing/2014/main" id="{CB000B6F-953E-A843-001F-4BE18F77ACDF}"/>
              </a:ext>
            </a:extLst>
          </p:cNvPr>
          <p:cNvSpPr>
            <a:spLocks noGrp="1"/>
          </p:cNvSpPr>
          <p:nvPr>
            <p:ph type="sldNum" sz="quarter" idx="2"/>
          </p:nvPr>
        </p:nvSpPr>
        <p:spPr/>
        <p:txBody>
          <a:bodyPr/>
          <a:lstStyle/>
          <a:p>
            <a:fld id="{86CB4B4D-7CA3-9044-876B-883B54F8677D}" type="slidenum">
              <a:rPr lang="en-US" altLang="zh-CN" smtClean="0"/>
              <a:t>10</a:t>
            </a:fld>
            <a:endParaRPr lang="zh-CN" altLang="en-US" dirty="0"/>
          </a:p>
        </p:txBody>
      </p:sp>
    </p:spTree>
    <p:extLst>
      <p:ext uri="{BB962C8B-B14F-4D97-AF65-F5344CB8AC3E}">
        <p14:creationId xmlns:p14="http://schemas.microsoft.com/office/powerpoint/2010/main" val="360327331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C419A1-1ACB-330C-FAE0-A509455556C2}"/>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633DB234-6209-7A64-D90D-30BAB2A515FA}"/>
              </a:ext>
            </a:extLst>
          </p:cNvPr>
          <p:cNvSpPr>
            <a:spLocks noGrp="1"/>
          </p:cNvSpPr>
          <p:nvPr>
            <p:ph type="title"/>
          </p:nvPr>
        </p:nvSpPr>
        <p:spPr/>
        <p:txBody>
          <a:bodyPr/>
          <a:lstStyle/>
          <a:p>
            <a:r>
              <a:rPr kumimoji="1" lang="en-US" altLang="zh-CN" dirty="0"/>
              <a:t>Method</a:t>
            </a:r>
            <a:endParaRPr kumimoji="1" lang="zh-CN" altLang="en-US" dirty="0"/>
          </a:p>
        </p:txBody>
      </p:sp>
      <p:sp>
        <p:nvSpPr>
          <p:cNvPr id="3" name="文本占位符 2">
            <a:extLst>
              <a:ext uri="{FF2B5EF4-FFF2-40B4-BE49-F238E27FC236}">
                <a16:creationId xmlns:a16="http://schemas.microsoft.com/office/drawing/2014/main" id="{ACC33CF4-8B89-7B3F-0896-E695BAF89FF8}"/>
              </a:ext>
            </a:extLst>
          </p:cNvPr>
          <p:cNvSpPr>
            <a:spLocks noGrp="1"/>
          </p:cNvSpPr>
          <p:nvPr>
            <p:ph type="body" sz="quarter" idx="21"/>
          </p:nvPr>
        </p:nvSpPr>
        <p:spPr/>
        <p:txBody>
          <a:bodyPr/>
          <a:lstStyle/>
          <a:p>
            <a:r>
              <a:rPr kumimoji="1" lang="en-US" altLang="zh-CN" dirty="0"/>
              <a:t>contributions</a:t>
            </a:r>
            <a:endParaRPr kumimoji="1" lang="zh-CN" altLang="en-US" dirty="0"/>
          </a:p>
        </p:txBody>
      </p:sp>
      <p:sp>
        <p:nvSpPr>
          <p:cNvPr id="4" name="文本占位符 3">
            <a:extLst>
              <a:ext uri="{FF2B5EF4-FFF2-40B4-BE49-F238E27FC236}">
                <a16:creationId xmlns:a16="http://schemas.microsoft.com/office/drawing/2014/main" id="{4D50A309-D6D1-AC32-0A13-66EA0E6F7ACD}"/>
              </a:ext>
            </a:extLst>
          </p:cNvPr>
          <p:cNvSpPr>
            <a:spLocks noGrp="1"/>
          </p:cNvSpPr>
          <p:nvPr>
            <p:ph type="body" idx="1"/>
          </p:nvPr>
        </p:nvSpPr>
        <p:spPr/>
        <p:txBody>
          <a:bodyPr/>
          <a:lstStyle/>
          <a:p>
            <a:r>
              <a:rPr kumimoji="1" lang="en" altLang="zh-CN" dirty="0"/>
              <a:t>(</a:t>
            </a:r>
            <a:r>
              <a:rPr kumimoji="1" lang="en" altLang="zh-CN" dirty="0" err="1"/>
              <a:t>i</a:t>
            </a:r>
            <a:r>
              <a:rPr kumimoji="1" lang="en" altLang="zh-CN" dirty="0"/>
              <a:t>) The first to propose a </a:t>
            </a:r>
            <a:r>
              <a:rPr kumimoji="1" lang="en" altLang="zh-CN" u="sng" dirty="0"/>
              <a:t>multi-agent framework </a:t>
            </a:r>
            <a:r>
              <a:rPr kumimoji="1" lang="en" altLang="zh-CN" dirty="0"/>
              <a:t>within the medical domain and explore how multi-agent communication within the medical setting can lead to a consensus decision, adding a novel dimension to the current literature on medical question answering. </a:t>
            </a:r>
          </a:p>
          <a:p>
            <a:r>
              <a:rPr kumimoji="1" lang="en" altLang="zh-CN" dirty="0"/>
              <a:t>(ii) Our proposed MEDAGENTS framework enjoys enhanced faithfulness and interpretability by harnessing role-playing and collaborative agent discussion. And we demonstrate that role-playing allows LLM to explicitly reason with accurate knowledge, without the need for retrieval augmented generation (RAG). </a:t>
            </a:r>
          </a:p>
          <a:p>
            <a:endParaRPr kumimoji="1" lang="zh-CN" altLang="en-US" dirty="0"/>
          </a:p>
        </p:txBody>
      </p:sp>
      <p:sp>
        <p:nvSpPr>
          <p:cNvPr id="5" name="灯片编号占位符 4">
            <a:extLst>
              <a:ext uri="{FF2B5EF4-FFF2-40B4-BE49-F238E27FC236}">
                <a16:creationId xmlns:a16="http://schemas.microsoft.com/office/drawing/2014/main" id="{9F220214-9E24-1DF0-DABA-AB4702D0E8C3}"/>
              </a:ext>
            </a:extLst>
          </p:cNvPr>
          <p:cNvSpPr>
            <a:spLocks noGrp="1"/>
          </p:cNvSpPr>
          <p:nvPr>
            <p:ph type="sldNum" sz="quarter" idx="2"/>
          </p:nvPr>
        </p:nvSpPr>
        <p:spPr/>
        <p:txBody>
          <a:bodyPr/>
          <a:lstStyle/>
          <a:p>
            <a:fld id="{86CB4B4D-7CA3-9044-876B-883B54F8677D}" type="slidenum">
              <a:rPr lang="en-US" altLang="zh-CN" smtClean="0"/>
              <a:t>11</a:t>
            </a:fld>
            <a:endParaRPr lang="zh-CN" altLang="en-US" dirty="0"/>
          </a:p>
        </p:txBody>
      </p:sp>
    </p:spTree>
    <p:extLst>
      <p:ext uri="{BB962C8B-B14F-4D97-AF65-F5344CB8AC3E}">
        <p14:creationId xmlns:p14="http://schemas.microsoft.com/office/powerpoint/2010/main" val="1382972562"/>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ABDAFE-0588-5FB3-8231-50B4F0247983}"/>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268F52B8-BE0F-EBF3-0C9D-38C9E66A1650}"/>
              </a:ext>
            </a:extLst>
          </p:cNvPr>
          <p:cNvSpPr>
            <a:spLocks noGrp="1"/>
          </p:cNvSpPr>
          <p:nvPr>
            <p:ph type="title"/>
          </p:nvPr>
        </p:nvSpPr>
        <p:spPr/>
        <p:txBody>
          <a:bodyPr/>
          <a:lstStyle/>
          <a:p>
            <a:r>
              <a:rPr kumimoji="1" lang="en-US" altLang="zh-CN" dirty="0"/>
              <a:t>Method</a:t>
            </a:r>
            <a:endParaRPr kumimoji="1" lang="zh-CN" altLang="en-US" dirty="0"/>
          </a:p>
        </p:txBody>
      </p:sp>
      <p:sp>
        <p:nvSpPr>
          <p:cNvPr id="3" name="文本占位符 2">
            <a:extLst>
              <a:ext uri="{FF2B5EF4-FFF2-40B4-BE49-F238E27FC236}">
                <a16:creationId xmlns:a16="http://schemas.microsoft.com/office/drawing/2014/main" id="{F6C586EC-D84E-2479-8F04-BCA59866271F}"/>
              </a:ext>
            </a:extLst>
          </p:cNvPr>
          <p:cNvSpPr>
            <a:spLocks noGrp="1"/>
          </p:cNvSpPr>
          <p:nvPr>
            <p:ph type="body" sz="quarter" idx="21"/>
          </p:nvPr>
        </p:nvSpPr>
        <p:spPr/>
        <p:txBody>
          <a:bodyPr/>
          <a:lstStyle/>
          <a:p>
            <a:r>
              <a:rPr kumimoji="1" lang="en-US" altLang="zh-CN" dirty="0"/>
              <a:t>advantages</a:t>
            </a:r>
            <a:endParaRPr kumimoji="1" lang="zh-CN" altLang="en-US" dirty="0"/>
          </a:p>
        </p:txBody>
      </p:sp>
      <p:sp>
        <p:nvSpPr>
          <p:cNvPr id="4" name="文本占位符 3">
            <a:extLst>
              <a:ext uri="{FF2B5EF4-FFF2-40B4-BE49-F238E27FC236}">
                <a16:creationId xmlns:a16="http://schemas.microsoft.com/office/drawing/2014/main" id="{2065A2BB-BC01-CA07-A6A5-752FCF831751}"/>
              </a:ext>
            </a:extLst>
          </p:cNvPr>
          <p:cNvSpPr>
            <a:spLocks noGrp="1"/>
          </p:cNvSpPr>
          <p:nvPr>
            <p:ph type="body" idx="1"/>
          </p:nvPr>
        </p:nvSpPr>
        <p:spPr>
          <a:xfrm>
            <a:off x="1206500" y="5339491"/>
            <a:ext cx="21971000" cy="8256012"/>
          </a:xfrm>
        </p:spPr>
        <p:txBody>
          <a:bodyPr/>
          <a:lstStyle/>
          <a:p>
            <a:r>
              <a:rPr kumimoji="1" lang="en" altLang="zh-CN" dirty="0"/>
              <a:t>To better align with real-world application scenarios, our study focuses on the zero-shot setting, which can serve as a </a:t>
            </a:r>
            <a:r>
              <a:rPr kumimoji="1" lang="en" altLang="zh-CN" dirty="0">
                <a:highlight>
                  <a:srgbClr val="FFFF00"/>
                </a:highlight>
              </a:rPr>
              <a:t>plug-and-play method </a:t>
            </a:r>
            <a:r>
              <a:rPr kumimoji="1" lang="en" altLang="zh-CN" dirty="0"/>
              <a:t>to supplement existing medical LLMs such as Med- </a:t>
            </a:r>
            <a:r>
              <a:rPr kumimoji="1" lang="en" altLang="zh-CN" dirty="0" err="1"/>
              <a:t>PaLM</a:t>
            </a:r>
            <a:r>
              <a:rPr kumimoji="1" lang="en" altLang="zh-CN" dirty="0"/>
              <a:t> 2</a:t>
            </a:r>
            <a:r>
              <a:rPr kumimoji="1" lang="en-US" altLang="zh-CN" dirty="0"/>
              <a:t>.</a:t>
            </a:r>
          </a:p>
          <a:p>
            <a:r>
              <a:rPr kumimoji="1" lang="en" altLang="zh-CN" dirty="0"/>
              <a:t>conduct experiments on 9 datasets.</a:t>
            </a:r>
          </a:p>
          <a:p>
            <a:r>
              <a:rPr kumimoji="1" lang="en" altLang="zh-CN" dirty="0"/>
              <a:t>Encouragingly, our proposed approach outperforms settings for both chain-of-thought (</a:t>
            </a:r>
            <a:r>
              <a:rPr kumimoji="1" lang="en" altLang="zh-CN" dirty="0" err="1"/>
              <a:t>CoT</a:t>
            </a:r>
            <a:r>
              <a:rPr kumimoji="1" lang="en" altLang="zh-CN" dirty="0"/>
              <a:t>) and self-consistency (SC) prompting methods. </a:t>
            </a:r>
          </a:p>
          <a:p>
            <a:endParaRPr kumimoji="1" lang="en" altLang="zh-CN" dirty="0"/>
          </a:p>
          <a:p>
            <a:pPr marL="0" indent="0">
              <a:buNone/>
            </a:pPr>
            <a:endParaRPr kumimoji="1" lang="en" altLang="zh-CN" dirty="0"/>
          </a:p>
          <a:p>
            <a:endParaRPr kumimoji="1" lang="en" altLang="zh-CN" dirty="0"/>
          </a:p>
          <a:p>
            <a:endParaRPr kumimoji="1" lang="zh-CN" altLang="en-US" dirty="0"/>
          </a:p>
        </p:txBody>
      </p:sp>
      <p:sp>
        <p:nvSpPr>
          <p:cNvPr id="5" name="文本占位符 2">
            <a:extLst>
              <a:ext uri="{FF2B5EF4-FFF2-40B4-BE49-F238E27FC236}">
                <a16:creationId xmlns:a16="http://schemas.microsoft.com/office/drawing/2014/main" id="{28A28245-0406-E41B-51D6-32A12F2C5E91}"/>
              </a:ext>
            </a:extLst>
          </p:cNvPr>
          <p:cNvSpPr txBox="1">
            <a:spLocks/>
          </p:cNvSpPr>
          <p:nvPr/>
        </p:nvSpPr>
        <p:spPr>
          <a:xfrm>
            <a:off x="1206500" y="3806125"/>
            <a:ext cx="21971000" cy="93478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19" rIns="45719" bIns="45719">
            <a:normAutofit/>
          </a:bodyPr>
          <a:lstStyle>
            <a:lvl1pPr marL="0" marR="0" indent="0" algn="l" defTabSz="726440" rtl="0" latinLnBrk="0">
              <a:lnSpc>
                <a:spcPct val="100000"/>
              </a:lnSpc>
              <a:spcBef>
                <a:spcPts val="0"/>
              </a:spcBef>
              <a:spcAft>
                <a:spcPts val="0"/>
              </a:spcAft>
              <a:buClrTx/>
              <a:buSzTx/>
              <a:buFontTx/>
              <a:buNone/>
              <a:tabLst/>
              <a:defRPr sz="4840" b="1"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a:lstStyle>
          <a:p>
            <a:pPr hangingPunct="1"/>
            <a:r>
              <a:rPr kumimoji="1" lang="en-US" altLang="zh-CN" dirty="0"/>
              <a:t>Med-agents framework: a.k.a. multi-disciplinary collaboration framework </a:t>
            </a:r>
          </a:p>
          <a:p>
            <a:pPr hangingPunct="1"/>
            <a:endParaRPr kumimoji="1" lang="zh-CN" altLang="en-US" dirty="0"/>
          </a:p>
        </p:txBody>
      </p:sp>
      <p:sp>
        <p:nvSpPr>
          <p:cNvPr id="6" name="灯片编号占位符 5">
            <a:extLst>
              <a:ext uri="{FF2B5EF4-FFF2-40B4-BE49-F238E27FC236}">
                <a16:creationId xmlns:a16="http://schemas.microsoft.com/office/drawing/2014/main" id="{7899CCED-3365-B36D-8E3F-C47156DEB986}"/>
              </a:ext>
            </a:extLst>
          </p:cNvPr>
          <p:cNvSpPr>
            <a:spLocks noGrp="1"/>
          </p:cNvSpPr>
          <p:nvPr>
            <p:ph type="sldNum" sz="quarter" idx="2"/>
          </p:nvPr>
        </p:nvSpPr>
        <p:spPr/>
        <p:txBody>
          <a:bodyPr/>
          <a:lstStyle/>
          <a:p>
            <a:fld id="{86CB4B4D-7CA3-9044-876B-883B54F8677D}" type="slidenum">
              <a:rPr lang="en-US" altLang="zh-CN" smtClean="0"/>
              <a:t>12</a:t>
            </a:fld>
            <a:endParaRPr lang="zh-CN" altLang="en-US" dirty="0"/>
          </a:p>
        </p:txBody>
      </p:sp>
    </p:spTree>
    <p:extLst>
      <p:ext uri="{BB962C8B-B14F-4D97-AF65-F5344CB8AC3E}">
        <p14:creationId xmlns:p14="http://schemas.microsoft.com/office/powerpoint/2010/main" val="2871423923"/>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EA756E-11C0-235C-4C2D-00F0E4BA9202}"/>
              </a:ext>
            </a:extLst>
          </p:cNvPr>
          <p:cNvSpPr>
            <a:spLocks noGrp="1"/>
          </p:cNvSpPr>
          <p:nvPr>
            <p:ph type="title"/>
          </p:nvPr>
        </p:nvSpPr>
        <p:spPr/>
        <p:txBody>
          <a:bodyPr/>
          <a:lstStyle/>
          <a:p>
            <a:r>
              <a:rPr kumimoji="1" lang="en-US" altLang="zh-CN" dirty="0"/>
              <a:t>Method</a:t>
            </a:r>
            <a:endParaRPr kumimoji="1" lang="zh-CN" altLang="en-US" dirty="0"/>
          </a:p>
        </p:txBody>
      </p:sp>
      <p:sp>
        <p:nvSpPr>
          <p:cNvPr id="3" name="文本占位符 2">
            <a:extLst>
              <a:ext uri="{FF2B5EF4-FFF2-40B4-BE49-F238E27FC236}">
                <a16:creationId xmlns:a16="http://schemas.microsoft.com/office/drawing/2014/main" id="{DAC68565-1D2D-40DD-2CCE-926483A3109A}"/>
              </a:ext>
            </a:extLst>
          </p:cNvPr>
          <p:cNvSpPr>
            <a:spLocks noGrp="1"/>
          </p:cNvSpPr>
          <p:nvPr>
            <p:ph type="body" sz="quarter" idx="21"/>
          </p:nvPr>
        </p:nvSpPr>
        <p:spPr>
          <a:xfrm>
            <a:off x="1200251" y="2333515"/>
            <a:ext cx="21971000" cy="934780"/>
          </a:xfrm>
        </p:spPr>
        <p:txBody>
          <a:bodyPr/>
          <a:lstStyle/>
          <a:p>
            <a:r>
              <a:rPr kumimoji="1" lang="en-US" altLang="zh-CN" dirty="0"/>
              <a:t>Common errors</a:t>
            </a:r>
            <a:endParaRPr kumimoji="1" lang="zh-CN" altLang="en-US" dirty="0"/>
          </a:p>
        </p:txBody>
      </p:sp>
      <p:sp>
        <p:nvSpPr>
          <p:cNvPr id="4" name="文本占位符 3">
            <a:extLst>
              <a:ext uri="{FF2B5EF4-FFF2-40B4-BE49-F238E27FC236}">
                <a16:creationId xmlns:a16="http://schemas.microsoft.com/office/drawing/2014/main" id="{BC6B45C3-1B61-01B5-AAF0-19232EFB14AB}"/>
              </a:ext>
            </a:extLst>
          </p:cNvPr>
          <p:cNvSpPr>
            <a:spLocks noGrp="1"/>
          </p:cNvSpPr>
          <p:nvPr>
            <p:ph type="body" idx="1"/>
          </p:nvPr>
        </p:nvSpPr>
        <p:spPr/>
        <p:txBody>
          <a:bodyPr/>
          <a:lstStyle/>
          <a:p>
            <a:r>
              <a:rPr kumimoji="1" lang="en" altLang="zh-CN" dirty="0"/>
              <a:t>(</a:t>
            </a:r>
            <a:r>
              <a:rPr kumimoji="1" lang="en" altLang="zh-CN" dirty="0" err="1"/>
              <a:t>i</a:t>
            </a:r>
            <a:r>
              <a:rPr kumimoji="1" lang="en" altLang="zh-CN" dirty="0"/>
              <a:t>) lack of domain knowledge,</a:t>
            </a:r>
          </a:p>
          <a:p>
            <a:r>
              <a:rPr kumimoji="1" lang="en" altLang="zh-CN" dirty="0"/>
              <a:t> (ii) mis-retrieval of domain knowledge,</a:t>
            </a:r>
          </a:p>
          <a:p>
            <a:r>
              <a:rPr kumimoji="1" lang="en" altLang="zh-CN" dirty="0"/>
              <a:t> (iii) consistency errors, and</a:t>
            </a:r>
          </a:p>
          <a:p>
            <a:r>
              <a:rPr kumimoji="1" lang="en" altLang="zh-CN" dirty="0"/>
              <a:t> (iv) </a:t>
            </a:r>
            <a:r>
              <a:rPr kumimoji="1" lang="en" altLang="zh-CN" dirty="0" err="1"/>
              <a:t>CoT</a:t>
            </a:r>
            <a:r>
              <a:rPr kumimoji="1" lang="en" altLang="zh-CN" dirty="0"/>
              <a:t> errors. </a:t>
            </a:r>
          </a:p>
          <a:p>
            <a:endParaRPr kumimoji="1" lang="zh-CN" altLang="en-US" dirty="0"/>
          </a:p>
        </p:txBody>
      </p:sp>
      <p:sp>
        <p:nvSpPr>
          <p:cNvPr id="5" name="灯片编号占位符 4">
            <a:extLst>
              <a:ext uri="{FF2B5EF4-FFF2-40B4-BE49-F238E27FC236}">
                <a16:creationId xmlns:a16="http://schemas.microsoft.com/office/drawing/2014/main" id="{46F15160-EDD0-EE28-F54B-E5EE18ABBA9F}"/>
              </a:ext>
            </a:extLst>
          </p:cNvPr>
          <p:cNvSpPr>
            <a:spLocks noGrp="1"/>
          </p:cNvSpPr>
          <p:nvPr>
            <p:ph type="sldNum" sz="quarter" idx="2"/>
          </p:nvPr>
        </p:nvSpPr>
        <p:spPr/>
        <p:txBody>
          <a:bodyPr/>
          <a:lstStyle/>
          <a:p>
            <a:fld id="{86CB4B4D-7CA3-9044-876B-883B54F8677D}" type="slidenum">
              <a:rPr lang="en-US" altLang="zh-CN" smtClean="0"/>
              <a:t>13</a:t>
            </a:fld>
            <a:endParaRPr lang="zh-CN" altLang="en-US" dirty="0"/>
          </a:p>
        </p:txBody>
      </p:sp>
    </p:spTree>
    <p:extLst>
      <p:ext uri="{BB962C8B-B14F-4D97-AF65-F5344CB8AC3E}">
        <p14:creationId xmlns:p14="http://schemas.microsoft.com/office/powerpoint/2010/main" val="2763639077"/>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C9B956-EB01-F7BE-46EB-474ABF2E59F0}"/>
              </a:ext>
            </a:extLst>
          </p:cNvPr>
          <p:cNvSpPr>
            <a:spLocks noGrp="1"/>
          </p:cNvSpPr>
          <p:nvPr>
            <p:ph type="title"/>
          </p:nvPr>
        </p:nvSpPr>
        <p:spPr/>
        <p:txBody>
          <a:bodyPr/>
          <a:lstStyle/>
          <a:p>
            <a:r>
              <a:rPr kumimoji="1" lang="en-US" altLang="zh-CN" dirty="0"/>
              <a:t>Methods</a:t>
            </a:r>
            <a:endParaRPr kumimoji="1" lang="zh-CN" altLang="en-US" dirty="0"/>
          </a:p>
        </p:txBody>
      </p:sp>
      <p:sp>
        <p:nvSpPr>
          <p:cNvPr id="3" name="文本占位符 2">
            <a:extLst>
              <a:ext uri="{FF2B5EF4-FFF2-40B4-BE49-F238E27FC236}">
                <a16:creationId xmlns:a16="http://schemas.microsoft.com/office/drawing/2014/main" id="{45B92A90-F76C-627C-7772-EE6EB928CCF6}"/>
              </a:ext>
            </a:extLst>
          </p:cNvPr>
          <p:cNvSpPr>
            <a:spLocks noGrp="1"/>
          </p:cNvSpPr>
          <p:nvPr>
            <p:ph type="body" sz="quarter" idx="21"/>
          </p:nvPr>
        </p:nvSpPr>
        <p:spPr/>
        <p:txBody>
          <a:bodyPr/>
          <a:lstStyle/>
          <a:p>
            <a:r>
              <a:rPr kumimoji="1" lang="en-US" altLang="zh-CN" dirty="0"/>
              <a:t>5 steps: expert gathering</a:t>
            </a:r>
            <a:endParaRPr kumimoji="1" lang="zh-CN" altLang="en-US" dirty="0"/>
          </a:p>
        </p:txBody>
      </p:sp>
      <p:sp>
        <p:nvSpPr>
          <p:cNvPr id="4" name="文本占位符 3">
            <a:extLst>
              <a:ext uri="{FF2B5EF4-FFF2-40B4-BE49-F238E27FC236}">
                <a16:creationId xmlns:a16="http://schemas.microsoft.com/office/drawing/2014/main" id="{95A7B4A0-BA44-4A71-5C33-9120D9799ED1}"/>
              </a:ext>
            </a:extLst>
          </p:cNvPr>
          <p:cNvSpPr>
            <a:spLocks noGrp="1"/>
          </p:cNvSpPr>
          <p:nvPr>
            <p:ph type="body" idx="1"/>
          </p:nvPr>
        </p:nvSpPr>
        <p:spPr>
          <a:xfrm>
            <a:off x="1200251" y="3806125"/>
            <a:ext cx="21971000" cy="8256012"/>
          </a:xfrm>
        </p:spPr>
        <p:txBody>
          <a:bodyPr/>
          <a:lstStyle/>
          <a:p>
            <a:r>
              <a:rPr kumimoji="1" lang="en" altLang="zh-CN" dirty="0"/>
              <a:t>Given a clinical question q and a set of options op = {o1,o2,...,ok} where k is the number of options ,</a:t>
            </a:r>
          </a:p>
          <a:p>
            <a:r>
              <a:rPr kumimoji="1" lang="en" altLang="zh-CN" dirty="0"/>
              <a:t>question domain experts and option domain experts</a:t>
            </a:r>
          </a:p>
          <a:p>
            <a:r>
              <a:rPr kumimoji="1" lang="en" altLang="zh-CN" dirty="0"/>
              <a:t>QD = {qd1, qd2, . . . , </a:t>
            </a:r>
            <a:r>
              <a:rPr kumimoji="1" lang="en" altLang="zh-CN" dirty="0" err="1"/>
              <a:t>qdm</a:t>
            </a:r>
            <a:r>
              <a:rPr kumimoji="1" lang="en" altLang="zh-CN" dirty="0"/>
              <a:t>} ; OD = {od1, od2, . . . , </a:t>
            </a:r>
            <a:r>
              <a:rPr kumimoji="1" lang="en" altLang="zh-CN" dirty="0" err="1"/>
              <a:t>odn</a:t>
            </a:r>
            <a:r>
              <a:rPr kumimoji="1" lang="en" altLang="zh-CN" dirty="0"/>
              <a:t>}                                  </a:t>
            </a:r>
            <a:r>
              <a:rPr kumimoji="1" lang="en" altLang="zh-CN" sz="3600" dirty="0"/>
              <a:t>(m and n represent the number of question domain experts and option domain experts respectively )</a:t>
            </a:r>
          </a:p>
          <a:p>
            <a:endParaRPr kumimoji="1" lang="en" altLang="zh-CN" dirty="0"/>
          </a:p>
          <a:p>
            <a:endParaRPr kumimoji="1" lang="en" altLang="zh-CN" dirty="0"/>
          </a:p>
          <a:p>
            <a:endParaRPr kumimoji="1" lang="en" altLang="zh-CN" dirty="0"/>
          </a:p>
          <a:p>
            <a:endParaRPr kumimoji="1" lang="zh-CN" altLang="en-US" dirty="0"/>
          </a:p>
        </p:txBody>
      </p:sp>
      <p:sp>
        <p:nvSpPr>
          <p:cNvPr id="5" name="灯片编号占位符 4">
            <a:extLst>
              <a:ext uri="{FF2B5EF4-FFF2-40B4-BE49-F238E27FC236}">
                <a16:creationId xmlns:a16="http://schemas.microsoft.com/office/drawing/2014/main" id="{81BC6F7C-DD2D-595F-A414-5D2AE23B99BF}"/>
              </a:ext>
            </a:extLst>
          </p:cNvPr>
          <p:cNvSpPr>
            <a:spLocks noGrp="1"/>
          </p:cNvSpPr>
          <p:nvPr>
            <p:ph type="sldNum" sz="quarter" idx="2"/>
          </p:nvPr>
        </p:nvSpPr>
        <p:spPr/>
        <p:txBody>
          <a:bodyPr/>
          <a:lstStyle/>
          <a:p>
            <a:fld id="{86CB4B4D-7CA3-9044-876B-883B54F8677D}" type="slidenum">
              <a:rPr lang="en-US" altLang="zh-CN" smtClean="0"/>
              <a:t>14</a:t>
            </a:fld>
            <a:endParaRPr lang="zh-CN" altLang="en-US" dirty="0"/>
          </a:p>
        </p:txBody>
      </p:sp>
      <p:pic>
        <p:nvPicPr>
          <p:cNvPr id="6" name="图片 5">
            <a:extLst>
              <a:ext uri="{FF2B5EF4-FFF2-40B4-BE49-F238E27FC236}">
                <a16:creationId xmlns:a16="http://schemas.microsoft.com/office/drawing/2014/main" id="{3E50DE5A-B6DA-FD66-83BC-C2A3B13DBECB}"/>
              </a:ext>
            </a:extLst>
          </p:cNvPr>
          <p:cNvPicPr>
            <a:picLocks noChangeAspect="1"/>
          </p:cNvPicPr>
          <p:nvPr/>
        </p:nvPicPr>
        <p:blipFill>
          <a:blip r:embed="rId2"/>
          <a:stretch>
            <a:fillRect/>
          </a:stretch>
        </p:blipFill>
        <p:spPr>
          <a:xfrm>
            <a:off x="6238904" y="8872151"/>
            <a:ext cx="10851864" cy="2783129"/>
          </a:xfrm>
          <a:prstGeom prst="rect">
            <a:avLst/>
          </a:prstGeom>
        </p:spPr>
      </p:pic>
    </p:spTree>
    <p:extLst>
      <p:ext uri="{BB962C8B-B14F-4D97-AF65-F5344CB8AC3E}">
        <p14:creationId xmlns:p14="http://schemas.microsoft.com/office/powerpoint/2010/main" val="2762957889"/>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DA431E-B7CB-E9EF-CAF5-F43A1CCA92FC}"/>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4939798E-D431-728F-BCA3-3DCC1F3E312B}"/>
              </a:ext>
            </a:extLst>
          </p:cNvPr>
          <p:cNvSpPr>
            <a:spLocks noGrp="1"/>
          </p:cNvSpPr>
          <p:nvPr>
            <p:ph type="title"/>
          </p:nvPr>
        </p:nvSpPr>
        <p:spPr/>
        <p:txBody>
          <a:bodyPr/>
          <a:lstStyle/>
          <a:p>
            <a:r>
              <a:rPr kumimoji="1" lang="en-US" altLang="zh-CN" dirty="0"/>
              <a:t>Methods</a:t>
            </a:r>
            <a:endParaRPr kumimoji="1" lang="zh-CN" altLang="en-US" dirty="0"/>
          </a:p>
        </p:txBody>
      </p:sp>
      <p:sp>
        <p:nvSpPr>
          <p:cNvPr id="3" name="文本占位符 2">
            <a:extLst>
              <a:ext uri="{FF2B5EF4-FFF2-40B4-BE49-F238E27FC236}">
                <a16:creationId xmlns:a16="http://schemas.microsoft.com/office/drawing/2014/main" id="{4D83E2FE-F652-FCE1-2164-CFB48F87D283}"/>
              </a:ext>
            </a:extLst>
          </p:cNvPr>
          <p:cNvSpPr>
            <a:spLocks noGrp="1"/>
          </p:cNvSpPr>
          <p:nvPr>
            <p:ph type="body" sz="quarter" idx="21"/>
          </p:nvPr>
        </p:nvSpPr>
        <p:spPr/>
        <p:txBody>
          <a:bodyPr/>
          <a:lstStyle/>
          <a:p>
            <a:r>
              <a:rPr kumimoji="1" lang="en-US" altLang="zh-CN" dirty="0"/>
              <a:t>5 steps  Analysis Proposition </a:t>
            </a:r>
          </a:p>
          <a:p>
            <a:endParaRPr kumimoji="1" lang="zh-CN" altLang="en-US" dirty="0"/>
          </a:p>
        </p:txBody>
      </p:sp>
      <p:sp>
        <p:nvSpPr>
          <p:cNvPr id="4" name="文本占位符 3">
            <a:extLst>
              <a:ext uri="{FF2B5EF4-FFF2-40B4-BE49-F238E27FC236}">
                <a16:creationId xmlns:a16="http://schemas.microsoft.com/office/drawing/2014/main" id="{AD216262-8DDA-6F96-501A-5DA956FA55A9}"/>
              </a:ext>
            </a:extLst>
          </p:cNvPr>
          <p:cNvSpPr>
            <a:spLocks noGrp="1"/>
          </p:cNvSpPr>
          <p:nvPr>
            <p:ph type="body" idx="1"/>
          </p:nvPr>
        </p:nvSpPr>
        <p:spPr/>
        <p:txBody>
          <a:bodyPr>
            <a:normAutofit lnSpcReduction="10000"/>
          </a:bodyPr>
          <a:lstStyle/>
          <a:p>
            <a:r>
              <a:rPr kumimoji="1" lang="en" altLang="zh-CN" dirty="0"/>
              <a:t>Question Analyses </a:t>
            </a:r>
          </a:p>
          <a:p>
            <a:pPr marL="0" indent="0">
              <a:buNone/>
            </a:pPr>
            <a:r>
              <a:rPr kumimoji="1" lang="en" altLang="zh-CN" dirty="0"/>
              <a:t>Given a question q and a question domain </a:t>
            </a:r>
            <a:r>
              <a:rPr kumimoji="1" lang="en" altLang="zh-CN" dirty="0" err="1"/>
              <a:t>qdi</a:t>
            </a:r>
            <a:r>
              <a:rPr kumimoji="1" lang="en" altLang="zh-CN" dirty="0"/>
              <a:t> ∈ QD, we ask LLM to serve as an expert specialized in domain </a:t>
            </a:r>
            <a:r>
              <a:rPr kumimoji="1" lang="en" altLang="zh-CN" dirty="0" err="1"/>
              <a:t>qdi</a:t>
            </a:r>
            <a:r>
              <a:rPr kumimoji="1" lang="en" altLang="zh-CN" dirty="0"/>
              <a:t> and derive the analyses for the question q following the guideline prompt </a:t>
            </a:r>
            <a:r>
              <a:rPr kumimoji="1" lang="en" altLang="zh-CN" dirty="0" err="1"/>
              <a:t>promptqa</a:t>
            </a:r>
            <a:r>
              <a:rPr kumimoji="1" lang="en" altLang="zh-CN" dirty="0"/>
              <a:t>: </a:t>
            </a:r>
          </a:p>
          <a:p>
            <a:r>
              <a:rPr kumimoji="1" lang="en" altLang="zh-CN" dirty="0"/>
              <a:t>Option Analyses </a:t>
            </a:r>
          </a:p>
          <a:p>
            <a:pPr marL="0" indent="0">
              <a:buNone/>
            </a:pPr>
            <a:r>
              <a:rPr kumimoji="1" lang="en" altLang="zh-CN" dirty="0"/>
              <a:t>Now that we have an option domain </a:t>
            </a:r>
            <a:r>
              <a:rPr kumimoji="1" lang="en" altLang="zh-CN" dirty="0" err="1"/>
              <a:t>odi</a:t>
            </a:r>
            <a:r>
              <a:rPr kumimoji="1" lang="en" altLang="zh-CN" dirty="0"/>
              <a:t> and question analyses QA, we can further analyze the options by taking into account both the relationship between the options and the relationship between the options and question. Concretely, we deliver the question q, the options op, a specific option domain </a:t>
            </a:r>
            <a:r>
              <a:rPr kumimoji="1" lang="en" altLang="zh-CN" dirty="0" err="1"/>
              <a:t>odi</a:t>
            </a:r>
            <a:r>
              <a:rPr kumimoji="1" lang="en" altLang="zh-CN" dirty="0"/>
              <a:t> ∈ OD, and the question analyses QA to the LLM: </a:t>
            </a:r>
          </a:p>
          <a:p>
            <a:endParaRPr kumimoji="1" lang="zh-CN" altLang="en-US" dirty="0"/>
          </a:p>
        </p:txBody>
      </p:sp>
      <p:sp>
        <p:nvSpPr>
          <p:cNvPr id="5" name="灯片编号占位符 4">
            <a:extLst>
              <a:ext uri="{FF2B5EF4-FFF2-40B4-BE49-F238E27FC236}">
                <a16:creationId xmlns:a16="http://schemas.microsoft.com/office/drawing/2014/main" id="{4FAD58E8-5233-A446-66CA-1C4F5E1B55E9}"/>
              </a:ext>
            </a:extLst>
          </p:cNvPr>
          <p:cNvSpPr>
            <a:spLocks noGrp="1"/>
          </p:cNvSpPr>
          <p:nvPr>
            <p:ph type="sldNum" sz="quarter" idx="2"/>
          </p:nvPr>
        </p:nvSpPr>
        <p:spPr/>
        <p:txBody>
          <a:bodyPr/>
          <a:lstStyle/>
          <a:p>
            <a:fld id="{86CB4B4D-7CA3-9044-876B-883B54F8677D}" type="slidenum">
              <a:rPr lang="en-US" altLang="zh-CN" smtClean="0"/>
              <a:t>15</a:t>
            </a:fld>
            <a:endParaRPr lang="zh-CN" altLang="en-US" dirty="0"/>
          </a:p>
        </p:txBody>
      </p:sp>
    </p:spTree>
    <p:extLst>
      <p:ext uri="{BB962C8B-B14F-4D97-AF65-F5344CB8AC3E}">
        <p14:creationId xmlns:p14="http://schemas.microsoft.com/office/powerpoint/2010/main" val="2406461355"/>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720918-9FE8-A78B-2D53-4192BFD5C03A}"/>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82BF1A68-8666-B8D8-337A-CE30C3076231}"/>
              </a:ext>
            </a:extLst>
          </p:cNvPr>
          <p:cNvSpPr>
            <a:spLocks noGrp="1"/>
          </p:cNvSpPr>
          <p:nvPr>
            <p:ph type="title"/>
          </p:nvPr>
        </p:nvSpPr>
        <p:spPr/>
        <p:txBody>
          <a:bodyPr/>
          <a:lstStyle/>
          <a:p>
            <a:r>
              <a:rPr kumimoji="1" lang="en-US" altLang="zh-CN" dirty="0"/>
              <a:t>Methods</a:t>
            </a:r>
            <a:endParaRPr kumimoji="1" lang="zh-CN" altLang="en-US" dirty="0"/>
          </a:p>
        </p:txBody>
      </p:sp>
      <p:sp>
        <p:nvSpPr>
          <p:cNvPr id="3" name="文本占位符 2">
            <a:extLst>
              <a:ext uri="{FF2B5EF4-FFF2-40B4-BE49-F238E27FC236}">
                <a16:creationId xmlns:a16="http://schemas.microsoft.com/office/drawing/2014/main" id="{2CAB25AE-399F-8BA0-7EA6-CB20E2A2D385}"/>
              </a:ext>
            </a:extLst>
          </p:cNvPr>
          <p:cNvSpPr>
            <a:spLocks noGrp="1"/>
          </p:cNvSpPr>
          <p:nvPr>
            <p:ph type="body" sz="quarter" idx="21"/>
          </p:nvPr>
        </p:nvSpPr>
        <p:spPr>
          <a:xfrm>
            <a:off x="1384504" y="2445803"/>
            <a:ext cx="21971000" cy="934780"/>
          </a:xfrm>
        </p:spPr>
        <p:txBody>
          <a:bodyPr/>
          <a:lstStyle/>
          <a:p>
            <a:r>
              <a:rPr kumimoji="1" lang="en-US" altLang="zh-CN" dirty="0"/>
              <a:t>5 steps:</a:t>
            </a:r>
            <a:r>
              <a:rPr kumimoji="1" lang="en" altLang="zh-CN" dirty="0"/>
              <a:t> Report Summarization </a:t>
            </a:r>
            <a:endParaRPr kumimoji="1" lang="zh-CN" altLang="en-US" dirty="0"/>
          </a:p>
        </p:txBody>
      </p:sp>
      <p:sp>
        <p:nvSpPr>
          <p:cNvPr id="4" name="文本占位符 3">
            <a:extLst>
              <a:ext uri="{FF2B5EF4-FFF2-40B4-BE49-F238E27FC236}">
                <a16:creationId xmlns:a16="http://schemas.microsoft.com/office/drawing/2014/main" id="{A782CFE0-CC88-E46F-3C2A-DC5D1A005B43}"/>
              </a:ext>
            </a:extLst>
          </p:cNvPr>
          <p:cNvSpPr>
            <a:spLocks noGrp="1"/>
          </p:cNvSpPr>
          <p:nvPr>
            <p:ph type="body" idx="1"/>
          </p:nvPr>
        </p:nvSpPr>
        <p:spPr/>
        <p:txBody>
          <a:bodyPr/>
          <a:lstStyle/>
          <a:p>
            <a:r>
              <a:rPr kumimoji="1" lang="en" altLang="zh-CN" dirty="0"/>
              <a:t>In the Report Summarization stage, we attempt to summarize and synthesize previous analyses from various domain experts QA ∪ OA. Given question analyses QA and option analyses OA, </a:t>
            </a:r>
            <a:r>
              <a:rPr kumimoji="1" lang="en" altLang="zh-CN" u="sng" dirty="0"/>
              <a:t>we ask LLMs to play the role of a medical report assistant, allowing it to generate a synthesized report by extracting key knowledge and total analysis based on previous analyses</a:t>
            </a:r>
            <a:r>
              <a:rPr kumimoji="1" lang="en" altLang="zh-CN" dirty="0"/>
              <a:t>: </a:t>
            </a:r>
          </a:p>
          <a:p>
            <a:endParaRPr kumimoji="1" lang="zh-CN" altLang="en-US" dirty="0"/>
          </a:p>
        </p:txBody>
      </p:sp>
      <p:sp>
        <p:nvSpPr>
          <p:cNvPr id="5" name="灯片编号占位符 4">
            <a:extLst>
              <a:ext uri="{FF2B5EF4-FFF2-40B4-BE49-F238E27FC236}">
                <a16:creationId xmlns:a16="http://schemas.microsoft.com/office/drawing/2014/main" id="{27142A8C-4810-B4D2-819B-CFA9EE2E4615}"/>
              </a:ext>
            </a:extLst>
          </p:cNvPr>
          <p:cNvSpPr>
            <a:spLocks noGrp="1"/>
          </p:cNvSpPr>
          <p:nvPr>
            <p:ph type="sldNum" sz="quarter" idx="2"/>
          </p:nvPr>
        </p:nvSpPr>
        <p:spPr/>
        <p:txBody>
          <a:bodyPr/>
          <a:lstStyle/>
          <a:p>
            <a:fld id="{86CB4B4D-7CA3-9044-876B-883B54F8677D}" type="slidenum">
              <a:rPr lang="en-US" altLang="zh-CN" smtClean="0"/>
              <a:t>16</a:t>
            </a:fld>
            <a:endParaRPr lang="zh-CN" altLang="en-US" dirty="0"/>
          </a:p>
        </p:txBody>
      </p:sp>
      <p:pic>
        <p:nvPicPr>
          <p:cNvPr id="6" name="图片 5">
            <a:extLst>
              <a:ext uri="{FF2B5EF4-FFF2-40B4-BE49-F238E27FC236}">
                <a16:creationId xmlns:a16="http://schemas.microsoft.com/office/drawing/2014/main" id="{04DED7BD-F72A-E7A3-D23E-A0647EF0B1DD}"/>
              </a:ext>
            </a:extLst>
          </p:cNvPr>
          <p:cNvPicPr>
            <a:picLocks noChangeAspect="1"/>
          </p:cNvPicPr>
          <p:nvPr/>
        </p:nvPicPr>
        <p:blipFill>
          <a:blip r:embed="rId2"/>
          <a:stretch>
            <a:fillRect/>
          </a:stretch>
        </p:blipFill>
        <p:spPr>
          <a:xfrm>
            <a:off x="5668130" y="10055225"/>
            <a:ext cx="11470520" cy="1287813"/>
          </a:xfrm>
          <a:prstGeom prst="rect">
            <a:avLst/>
          </a:prstGeom>
        </p:spPr>
      </p:pic>
    </p:spTree>
    <p:extLst>
      <p:ext uri="{BB962C8B-B14F-4D97-AF65-F5344CB8AC3E}">
        <p14:creationId xmlns:p14="http://schemas.microsoft.com/office/powerpoint/2010/main" val="196842671"/>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7B6C3E-585D-A8F6-FEEE-7E4D068AC43B}"/>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B122D623-BB25-3843-5CB9-E65DA153700C}"/>
              </a:ext>
            </a:extLst>
          </p:cNvPr>
          <p:cNvSpPr>
            <a:spLocks noGrp="1"/>
          </p:cNvSpPr>
          <p:nvPr>
            <p:ph type="title"/>
          </p:nvPr>
        </p:nvSpPr>
        <p:spPr/>
        <p:txBody>
          <a:bodyPr/>
          <a:lstStyle/>
          <a:p>
            <a:r>
              <a:rPr kumimoji="1" lang="en-US" altLang="zh-CN" dirty="0"/>
              <a:t>Methods</a:t>
            </a:r>
            <a:endParaRPr kumimoji="1" lang="zh-CN" altLang="en-US" dirty="0"/>
          </a:p>
        </p:txBody>
      </p:sp>
      <p:sp>
        <p:nvSpPr>
          <p:cNvPr id="3" name="文本占位符 2">
            <a:extLst>
              <a:ext uri="{FF2B5EF4-FFF2-40B4-BE49-F238E27FC236}">
                <a16:creationId xmlns:a16="http://schemas.microsoft.com/office/drawing/2014/main" id="{36F41735-94B0-0D5F-FE6B-B4C3A9EC8FCE}"/>
              </a:ext>
            </a:extLst>
          </p:cNvPr>
          <p:cNvSpPr>
            <a:spLocks noGrp="1"/>
          </p:cNvSpPr>
          <p:nvPr>
            <p:ph type="body" sz="quarter" idx="21"/>
          </p:nvPr>
        </p:nvSpPr>
        <p:spPr/>
        <p:txBody>
          <a:bodyPr/>
          <a:lstStyle/>
          <a:p>
            <a:r>
              <a:rPr kumimoji="1" lang="en-US" altLang="zh-CN" dirty="0"/>
              <a:t>5 steps:</a:t>
            </a:r>
            <a:r>
              <a:rPr kumimoji="1" lang="en" altLang="zh-CN" dirty="0"/>
              <a:t> collaborative consultation</a:t>
            </a:r>
            <a:endParaRPr kumimoji="1" lang="zh-CN" altLang="en-US" dirty="0"/>
          </a:p>
          <a:p>
            <a:endParaRPr kumimoji="1" lang="zh-CN" altLang="en-US" dirty="0"/>
          </a:p>
        </p:txBody>
      </p:sp>
      <p:sp>
        <p:nvSpPr>
          <p:cNvPr id="4" name="文本占位符 3">
            <a:extLst>
              <a:ext uri="{FF2B5EF4-FFF2-40B4-BE49-F238E27FC236}">
                <a16:creationId xmlns:a16="http://schemas.microsoft.com/office/drawing/2014/main" id="{B71A25F3-11BA-F680-C98F-3FC3D68D7678}"/>
              </a:ext>
            </a:extLst>
          </p:cNvPr>
          <p:cNvSpPr>
            <a:spLocks noGrp="1"/>
          </p:cNvSpPr>
          <p:nvPr>
            <p:ph type="body" idx="1"/>
          </p:nvPr>
        </p:nvSpPr>
        <p:spPr/>
        <p:txBody>
          <a:bodyPr/>
          <a:lstStyle/>
          <a:p>
            <a:r>
              <a:rPr kumimoji="1" lang="en" altLang="zh-CN" dirty="0"/>
              <a:t>During each round of discussions, the experts give their votes (yes/no): vote = LLM (Repo, </a:t>
            </a:r>
            <a:r>
              <a:rPr kumimoji="1" lang="en" altLang="zh-CN" dirty="0" err="1"/>
              <a:t>rvote</a:t>
            </a:r>
            <a:r>
              <a:rPr kumimoji="1" lang="en" altLang="zh-CN" dirty="0"/>
              <a:t>, </a:t>
            </a:r>
            <a:r>
              <a:rPr kumimoji="1" lang="en" altLang="zh-CN" dirty="0" err="1"/>
              <a:t>promptvote</a:t>
            </a:r>
            <a:r>
              <a:rPr kumimoji="1" lang="en" altLang="zh-CN" dirty="0"/>
              <a:t>), as well as modification opinions if they vote no for the current report. Afterward, the report will be revised based on the modification opinions.</a:t>
            </a:r>
          </a:p>
          <a:p>
            <a:r>
              <a:rPr kumimoji="1" lang="en" altLang="zh-CN" dirty="0"/>
              <a:t>In this way, the discussions are held iteratively until all experts vote yes for the final report for the discussion number attains the maximum attempts threshold. </a:t>
            </a:r>
          </a:p>
          <a:p>
            <a:endParaRPr kumimoji="1" lang="zh-CN" altLang="en-US" dirty="0"/>
          </a:p>
        </p:txBody>
      </p:sp>
      <p:sp>
        <p:nvSpPr>
          <p:cNvPr id="5" name="灯片编号占位符 4">
            <a:extLst>
              <a:ext uri="{FF2B5EF4-FFF2-40B4-BE49-F238E27FC236}">
                <a16:creationId xmlns:a16="http://schemas.microsoft.com/office/drawing/2014/main" id="{2522EC95-96E3-B01A-0B10-E24136BB1A8E}"/>
              </a:ext>
            </a:extLst>
          </p:cNvPr>
          <p:cNvSpPr>
            <a:spLocks noGrp="1"/>
          </p:cNvSpPr>
          <p:nvPr>
            <p:ph type="sldNum" sz="quarter" idx="2"/>
          </p:nvPr>
        </p:nvSpPr>
        <p:spPr/>
        <p:txBody>
          <a:bodyPr/>
          <a:lstStyle/>
          <a:p>
            <a:fld id="{86CB4B4D-7CA3-9044-876B-883B54F8677D}" type="slidenum">
              <a:rPr lang="en-US" altLang="zh-CN" smtClean="0"/>
              <a:t>17</a:t>
            </a:fld>
            <a:endParaRPr lang="zh-CN" altLang="en-US"/>
          </a:p>
        </p:txBody>
      </p:sp>
    </p:spTree>
    <p:extLst>
      <p:ext uri="{BB962C8B-B14F-4D97-AF65-F5344CB8AC3E}">
        <p14:creationId xmlns:p14="http://schemas.microsoft.com/office/powerpoint/2010/main" val="2446127694"/>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E42177-FE95-BC20-69A9-AE206A891CC2}"/>
              </a:ext>
            </a:extLst>
          </p:cNvPr>
          <p:cNvSpPr>
            <a:spLocks noGrp="1"/>
          </p:cNvSpPr>
          <p:nvPr>
            <p:ph type="title"/>
          </p:nvPr>
        </p:nvSpPr>
        <p:spPr/>
        <p:txBody>
          <a:bodyPr/>
          <a:lstStyle/>
          <a:p>
            <a:r>
              <a:rPr kumimoji="1" lang="en-US" altLang="zh-CN" dirty="0"/>
              <a:t>Methods</a:t>
            </a:r>
            <a:endParaRPr kumimoji="1" lang="zh-CN" altLang="en-US" dirty="0"/>
          </a:p>
        </p:txBody>
      </p:sp>
      <p:sp>
        <p:nvSpPr>
          <p:cNvPr id="3" name="文本占位符 2">
            <a:extLst>
              <a:ext uri="{FF2B5EF4-FFF2-40B4-BE49-F238E27FC236}">
                <a16:creationId xmlns:a16="http://schemas.microsoft.com/office/drawing/2014/main" id="{0DFFBE83-63FE-282D-7AD0-3BA53AB8695C}"/>
              </a:ext>
            </a:extLst>
          </p:cNvPr>
          <p:cNvSpPr>
            <a:spLocks noGrp="1"/>
          </p:cNvSpPr>
          <p:nvPr>
            <p:ph type="body" sz="quarter" idx="21"/>
          </p:nvPr>
        </p:nvSpPr>
        <p:spPr/>
        <p:txBody>
          <a:bodyPr>
            <a:normAutofit lnSpcReduction="10000"/>
          </a:bodyPr>
          <a:lstStyle/>
          <a:p>
            <a:r>
              <a:rPr kumimoji="1" lang="en-US" altLang="zh-CN" sz="6000" dirty="0"/>
              <a:t>5 steps:</a:t>
            </a:r>
            <a:r>
              <a:rPr kumimoji="1" lang="en" altLang="zh-CN" sz="6000" dirty="0"/>
              <a:t> </a:t>
            </a:r>
            <a:r>
              <a:rPr lang="en" altLang="zh-CN" sz="6000" b="0" dirty="0">
                <a:effectLst/>
                <a:latin typeface="NimbusRomNo9L"/>
              </a:rPr>
              <a:t>Decision Making </a:t>
            </a:r>
            <a:endParaRPr lang="en" altLang="zh-CN" sz="6000" dirty="0"/>
          </a:p>
          <a:p>
            <a:endParaRPr kumimoji="1" lang="zh-CN" altLang="en-US" sz="6000" dirty="0"/>
          </a:p>
          <a:p>
            <a:endParaRPr kumimoji="1" lang="zh-CN" altLang="en-US" dirty="0"/>
          </a:p>
        </p:txBody>
      </p:sp>
      <p:pic>
        <p:nvPicPr>
          <p:cNvPr id="8" name="图片 7">
            <a:extLst>
              <a:ext uri="{FF2B5EF4-FFF2-40B4-BE49-F238E27FC236}">
                <a16:creationId xmlns:a16="http://schemas.microsoft.com/office/drawing/2014/main" id="{DACDB8DF-5AC6-C346-1A05-E377C9153DE1}"/>
              </a:ext>
            </a:extLst>
          </p:cNvPr>
          <p:cNvPicPr>
            <a:picLocks noChangeAspect="1"/>
          </p:cNvPicPr>
          <p:nvPr/>
        </p:nvPicPr>
        <p:blipFill>
          <a:blip r:embed="rId2"/>
          <a:stretch>
            <a:fillRect/>
          </a:stretch>
        </p:blipFill>
        <p:spPr>
          <a:xfrm>
            <a:off x="4543425" y="6045676"/>
            <a:ext cx="14470688" cy="1624647"/>
          </a:xfrm>
          <a:prstGeom prst="rect">
            <a:avLst/>
          </a:prstGeom>
        </p:spPr>
      </p:pic>
      <p:sp>
        <p:nvSpPr>
          <p:cNvPr id="5" name="灯片编号占位符 4">
            <a:extLst>
              <a:ext uri="{FF2B5EF4-FFF2-40B4-BE49-F238E27FC236}">
                <a16:creationId xmlns:a16="http://schemas.microsoft.com/office/drawing/2014/main" id="{CF8CAD9C-D0C4-16CC-F843-F1704093A92A}"/>
              </a:ext>
            </a:extLst>
          </p:cNvPr>
          <p:cNvSpPr>
            <a:spLocks noGrp="1"/>
          </p:cNvSpPr>
          <p:nvPr>
            <p:ph type="sldNum" sz="quarter" idx="2"/>
          </p:nvPr>
        </p:nvSpPr>
        <p:spPr/>
        <p:txBody>
          <a:bodyPr/>
          <a:lstStyle/>
          <a:p>
            <a:fld id="{86CB4B4D-7CA3-9044-876B-883B54F8677D}" type="slidenum">
              <a:rPr lang="en-US" altLang="zh-CN" smtClean="0"/>
              <a:t>18</a:t>
            </a:fld>
            <a:endParaRPr lang="zh-CN" altLang="en-US"/>
          </a:p>
        </p:txBody>
      </p:sp>
    </p:spTree>
    <p:extLst>
      <p:ext uri="{BB962C8B-B14F-4D97-AF65-F5344CB8AC3E}">
        <p14:creationId xmlns:p14="http://schemas.microsoft.com/office/powerpoint/2010/main" val="3794392812"/>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73FFC0-D914-6699-3EF1-5C18C621913D}"/>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A1FC3FD4-538F-40D2-7AD2-8FD8B2C2B690}"/>
              </a:ext>
            </a:extLst>
          </p:cNvPr>
          <p:cNvSpPr>
            <a:spLocks noGrp="1"/>
          </p:cNvSpPr>
          <p:nvPr>
            <p:ph type="title"/>
          </p:nvPr>
        </p:nvSpPr>
        <p:spPr/>
        <p:txBody>
          <a:bodyPr/>
          <a:lstStyle/>
          <a:p>
            <a:r>
              <a:rPr kumimoji="1" lang="en-US" altLang="zh-CN" dirty="0" err="1"/>
              <a:t>Results_most</a:t>
            </a:r>
            <a:r>
              <a:rPr kumimoji="1" lang="en-US" altLang="zh-CN" dirty="0"/>
              <a:t> common errors</a:t>
            </a:r>
            <a:endParaRPr kumimoji="1" lang="zh-CN" altLang="en-US" dirty="0"/>
          </a:p>
        </p:txBody>
      </p:sp>
      <p:pic>
        <p:nvPicPr>
          <p:cNvPr id="8" name="图片 7">
            <a:extLst>
              <a:ext uri="{FF2B5EF4-FFF2-40B4-BE49-F238E27FC236}">
                <a16:creationId xmlns:a16="http://schemas.microsoft.com/office/drawing/2014/main" id="{70A28C28-7D99-0D87-8319-FBC9A2A14875}"/>
              </a:ext>
            </a:extLst>
          </p:cNvPr>
          <p:cNvPicPr>
            <a:picLocks noChangeAspect="1"/>
          </p:cNvPicPr>
          <p:nvPr/>
        </p:nvPicPr>
        <p:blipFill>
          <a:blip r:embed="rId2"/>
          <a:stretch>
            <a:fillRect/>
          </a:stretch>
        </p:blipFill>
        <p:spPr>
          <a:xfrm>
            <a:off x="5870765" y="2514600"/>
            <a:ext cx="12629971" cy="9758191"/>
          </a:xfrm>
          <a:prstGeom prst="rect">
            <a:avLst/>
          </a:prstGeom>
        </p:spPr>
      </p:pic>
      <p:sp>
        <p:nvSpPr>
          <p:cNvPr id="5" name="灯片编号占位符 4">
            <a:extLst>
              <a:ext uri="{FF2B5EF4-FFF2-40B4-BE49-F238E27FC236}">
                <a16:creationId xmlns:a16="http://schemas.microsoft.com/office/drawing/2014/main" id="{E299439B-F1D9-DFB3-EFD8-E2ACEE867796}"/>
              </a:ext>
            </a:extLst>
          </p:cNvPr>
          <p:cNvSpPr>
            <a:spLocks noGrp="1"/>
          </p:cNvSpPr>
          <p:nvPr>
            <p:ph type="sldNum" sz="quarter" idx="2"/>
          </p:nvPr>
        </p:nvSpPr>
        <p:spPr/>
        <p:txBody>
          <a:bodyPr/>
          <a:lstStyle/>
          <a:p>
            <a:fld id="{86CB4B4D-7CA3-9044-876B-883B54F8677D}" type="slidenum">
              <a:rPr lang="en-US" altLang="zh-CN" smtClean="0"/>
              <a:t>19</a:t>
            </a:fld>
            <a:endParaRPr lang="zh-CN" altLang="en-US"/>
          </a:p>
        </p:txBody>
      </p:sp>
    </p:spTree>
    <p:extLst>
      <p:ext uri="{BB962C8B-B14F-4D97-AF65-F5344CB8AC3E}">
        <p14:creationId xmlns:p14="http://schemas.microsoft.com/office/powerpoint/2010/main" val="41073678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C57EDF-A467-1A9D-C5A6-2F1D4F6BAEBD}"/>
              </a:ext>
            </a:extLst>
          </p:cNvPr>
          <p:cNvSpPr>
            <a:spLocks noGrp="1"/>
          </p:cNvSpPr>
          <p:nvPr>
            <p:ph type="title"/>
          </p:nvPr>
        </p:nvSpPr>
        <p:spPr/>
        <p:txBody>
          <a:bodyPr/>
          <a:lstStyle/>
          <a:p>
            <a:r>
              <a:rPr kumimoji="1" lang="en-US" altLang="zh-CN" dirty="0"/>
              <a:t>Outline</a:t>
            </a:r>
            <a:endParaRPr kumimoji="1" lang="zh-CN" altLang="en-US" dirty="0"/>
          </a:p>
        </p:txBody>
      </p:sp>
      <p:sp>
        <p:nvSpPr>
          <p:cNvPr id="4" name="文本占位符 3">
            <a:extLst>
              <a:ext uri="{FF2B5EF4-FFF2-40B4-BE49-F238E27FC236}">
                <a16:creationId xmlns:a16="http://schemas.microsoft.com/office/drawing/2014/main" id="{4B7D5F3E-7D73-97F4-430E-6E3ADA41743B}"/>
              </a:ext>
            </a:extLst>
          </p:cNvPr>
          <p:cNvSpPr>
            <a:spLocks noGrp="1"/>
          </p:cNvSpPr>
          <p:nvPr>
            <p:ph type="body" idx="1"/>
          </p:nvPr>
        </p:nvSpPr>
        <p:spPr>
          <a:xfrm>
            <a:off x="1206500" y="3551819"/>
            <a:ext cx="21971000" cy="8256012"/>
          </a:xfrm>
        </p:spPr>
        <p:txBody>
          <a:bodyPr/>
          <a:lstStyle/>
          <a:p>
            <a:r>
              <a:rPr kumimoji="1" lang="zh-CN" altLang="en-US" dirty="0"/>
              <a:t>详：</a:t>
            </a:r>
            <a:r>
              <a:rPr lang="en" altLang="zh-CN" sz="6000" dirty="0"/>
              <a:t>MEDAGENTS: Large Language Models as Collaborators for Zero-shot Medical Reasoning</a:t>
            </a:r>
            <a:r>
              <a:rPr lang="zh-CN" altLang="en-US" sz="6000" dirty="0"/>
              <a:t>（局部）</a:t>
            </a:r>
            <a:endParaRPr lang="en" altLang="zh-CN" sz="6000" dirty="0"/>
          </a:p>
          <a:p>
            <a:endParaRPr kumimoji="1" lang="en" altLang="zh-CN" sz="6000" dirty="0"/>
          </a:p>
          <a:p>
            <a:endParaRPr kumimoji="1" lang="en-US" altLang="zh-CN" sz="6000" dirty="0"/>
          </a:p>
          <a:p>
            <a:r>
              <a:rPr kumimoji="1" lang="zh-CN" altLang="en" sz="6000" dirty="0"/>
              <a:t>略</a:t>
            </a:r>
            <a:r>
              <a:rPr kumimoji="1" lang="zh-CN" altLang="en-US" sz="6000" dirty="0"/>
              <a:t>：</a:t>
            </a:r>
            <a:r>
              <a:rPr kumimoji="1" lang="en" altLang="zh-CN" sz="6000" dirty="0"/>
              <a:t>Agent Hospital: A Simulacrum of Hospital with Evolvable Medical Agents </a:t>
            </a:r>
            <a:r>
              <a:rPr kumimoji="1" lang="zh-CN" altLang="en-US" sz="6000" dirty="0"/>
              <a:t>（整体）</a:t>
            </a:r>
            <a:endParaRPr kumimoji="1" lang="en" altLang="zh-CN" sz="6000" dirty="0"/>
          </a:p>
          <a:p>
            <a:endParaRPr kumimoji="1" lang="zh-CN" altLang="en-US" dirty="0"/>
          </a:p>
        </p:txBody>
      </p:sp>
      <p:pic>
        <p:nvPicPr>
          <p:cNvPr id="5" name="图片 4">
            <a:extLst>
              <a:ext uri="{FF2B5EF4-FFF2-40B4-BE49-F238E27FC236}">
                <a16:creationId xmlns:a16="http://schemas.microsoft.com/office/drawing/2014/main" id="{EE664237-8DFA-BF8C-628D-E27670C63B8F}"/>
              </a:ext>
            </a:extLst>
          </p:cNvPr>
          <p:cNvPicPr>
            <a:picLocks noChangeAspect="1"/>
          </p:cNvPicPr>
          <p:nvPr/>
        </p:nvPicPr>
        <p:blipFill>
          <a:blip r:embed="rId2"/>
          <a:stretch>
            <a:fillRect/>
          </a:stretch>
        </p:blipFill>
        <p:spPr>
          <a:xfrm>
            <a:off x="9285514" y="10168012"/>
            <a:ext cx="14678586" cy="1806274"/>
          </a:xfrm>
          <a:prstGeom prst="rect">
            <a:avLst/>
          </a:prstGeom>
        </p:spPr>
      </p:pic>
      <p:sp>
        <p:nvSpPr>
          <p:cNvPr id="6" name="文本框 5">
            <a:extLst>
              <a:ext uri="{FF2B5EF4-FFF2-40B4-BE49-F238E27FC236}">
                <a16:creationId xmlns:a16="http://schemas.microsoft.com/office/drawing/2014/main" id="{F7059DDD-5A43-3A24-F4F1-6AB09DAD6196}"/>
              </a:ext>
            </a:extLst>
          </p:cNvPr>
          <p:cNvSpPr txBox="1"/>
          <p:nvPr/>
        </p:nvSpPr>
        <p:spPr>
          <a:xfrm>
            <a:off x="19766058" y="11807831"/>
            <a:ext cx="2138406"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altLang="zh-CN" sz="3600" b="0" i="0" u="none" strike="noStrike" cap="none" spc="0" normalizeH="0" baseline="0" dirty="0">
                <a:ln>
                  <a:noFill/>
                </a:ln>
                <a:solidFill>
                  <a:srgbClr val="5E5E5E"/>
                </a:solidFill>
                <a:effectLst/>
                <a:uFillTx/>
                <a:latin typeface="+mn-lt"/>
                <a:ea typeface="+mn-ea"/>
                <a:cs typeface="+mn-cs"/>
                <a:sym typeface="Helvetica Neue"/>
              </a:rPr>
              <a:t>May</a:t>
            </a:r>
            <a:r>
              <a:rPr kumimoji="0" lang="zh-CN" altLang="en-US" sz="3600" b="0" i="0" u="none" strike="noStrike" cap="none" spc="0" normalizeH="0" baseline="0" dirty="0">
                <a:ln>
                  <a:noFill/>
                </a:ln>
                <a:solidFill>
                  <a:srgbClr val="5E5E5E"/>
                </a:solidFill>
                <a:effectLst/>
                <a:uFillTx/>
                <a:latin typeface="+mn-lt"/>
                <a:ea typeface="+mn-ea"/>
                <a:cs typeface="+mn-cs"/>
                <a:sym typeface="Helvetica Neue"/>
              </a:rPr>
              <a:t> </a:t>
            </a:r>
            <a:r>
              <a:rPr kumimoji="0" lang="en-US" altLang="zh-CN" sz="3600" b="0" i="0" u="none" strike="noStrike" cap="none" spc="0" normalizeH="0" baseline="0" dirty="0">
                <a:ln>
                  <a:noFill/>
                </a:ln>
                <a:solidFill>
                  <a:srgbClr val="5E5E5E"/>
                </a:solidFill>
                <a:effectLst/>
                <a:uFillTx/>
                <a:latin typeface="+mn-lt"/>
                <a:ea typeface="+mn-ea"/>
                <a:cs typeface="+mn-cs"/>
                <a:sym typeface="Helvetica Neue"/>
              </a:rPr>
              <a:t>2024</a:t>
            </a:r>
            <a:endParaRPr kumimoji="0" lang="zh-CN" altLang="en-US" sz="3600" b="0" i="0" u="none" strike="noStrike" cap="none" spc="0" normalizeH="0" baseline="0" dirty="0">
              <a:ln>
                <a:noFill/>
              </a:ln>
              <a:solidFill>
                <a:srgbClr val="5E5E5E"/>
              </a:solidFill>
              <a:effectLst/>
              <a:uFillTx/>
              <a:latin typeface="+mn-lt"/>
              <a:ea typeface="+mn-ea"/>
              <a:cs typeface="+mn-cs"/>
              <a:sym typeface="Helvetica Neue"/>
            </a:endParaRPr>
          </a:p>
        </p:txBody>
      </p:sp>
      <p:sp>
        <p:nvSpPr>
          <p:cNvPr id="3" name="灯片编号占位符 2">
            <a:extLst>
              <a:ext uri="{FF2B5EF4-FFF2-40B4-BE49-F238E27FC236}">
                <a16:creationId xmlns:a16="http://schemas.microsoft.com/office/drawing/2014/main" id="{DA0C5B51-5816-60C0-F5D1-EF4A399D183A}"/>
              </a:ext>
            </a:extLst>
          </p:cNvPr>
          <p:cNvSpPr>
            <a:spLocks noGrp="1"/>
          </p:cNvSpPr>
          <p:nvPr>
            <p:ph type="sldNum" sz="quarter" idx="2"/>
          </p:nvPr>
        </p:nvSpPr>
        <p:spPr/>
        <p:txBody>
          <a:bodyPr/>
          <a:lstStyle/>
          <a:p>
            <a:fld id="{86CB4B4D-7CA3-9044-876B-883B54F8677D}" type="slidenum">
              <a:rPr lang="en-US" altLang="zh-CN" smtClean="0"/>
              <a:t>2</a:t>
            </a:fld>
            <a:endParaRPr lang="zh-CN" altLang="en-US"/>
          </a:p>
        </p:txBody>
      </p:sp>
    </p:spTree>
    <p:extLst>
      <p:ext uri="{BB962C8B-B14F-4D97-AF65-F5344CB8AC3E}">
        <p14:creationId xmlns:p14="http://schemas.microsoft.com/office/powerpoint/2010/main" val="1621140063"/>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C3E9866-561F-4103-DC24-A8D4DB8A80D2}"/>
              </a:ext>
            </a:extLst>
          </p:cNvPr>
          <p:cNvSpPr>
            <a:spLocks noGrp="1"/>
          </p:cNvSpPr>
          <p:nvPr>
            <p:ph type="body" sz="half" idx="1"/>
          </p:nvPr>
        </p:nvSpPr>
        <p:spPr/>
        <p:txBody>
          <a:bodyPr/>
          <a:lstStyle/>
          <a:p>
            <a:r>
              <a:rPr kumimoji="1" lang="en-US" altLang="zh-CN" i="1" dirty="0"/>
              <a:t>03</a:t>
            </a:r>
            <a:r>
              <a:rPr kumimoji="1" lang="zh-CN" altLang="en-US" i="1" dirty="0"/>
              <a:t> </a:t>
            </a:r>
            <a:r>
              <a:rPr kumimoji="1" lang="en-US" altLang="zh-CN" i="1" dirty="0"/>
              <a:t>Agent hospital</a:t>
            </a:r>
            <a:endParaRPr kumimoji="1" lang="zh-CN" altLang="en-US" i="1" dirty="0"/>
          </a:p>
        </p:txBody>
      </p:sp>
      <p:sp>
        <p:nvSpPr>
          <p:cNvPr id="3" name="灯片编号占位符 2">
            <a:extLst>
              <a:ext uri="{FF2B5EF4-FFF2-40B4-BE49-F238E27FC236}">
                <a16:creationId xmlns:a16="http://schemas.microsoft.com/office/drawing/2014/main" id="{24F661E6-E9AE-DAA8-795A-F48371CC4BD7}"/>
              </a:ext>
            </a:extLst>
          </p:cNvPr>
          <p:cNvSpPr>
            <a:spLocks noGrp="1"/>
          </p:cNvSpPr>
          <p:nvPr>
            <p:ph type="sldNum" sz="quarter" idx="2"/>
          </p:nvPr>
        </p:nvSpPr>
        <p:spPr/>
        <p:txBody>
          <a:bodyPr/>
          <a:lstStyle/>
          <a:p>
            <a:fld id="{86CB4B4D-7CA3-9044-876B-883B54F8677D}" type="slidenum">
              <a:rPr lang="en-US" altLang="zh-CN" smtClean="0"/>
              <a:t>20</a:t>
            </a:fld>
            <a:endParaRPr lang="zh-CN" altLang="en-US"/>
          </a:p>
        </p:txBody>
      </p:sp>
    </p:spTree>
    <p:extLst>
      <p:ext uri="{BB962C8B-B14F-4D97-AF65-F5344CB8AC3E}">
        <p14:creationId xmlns:p14="http://schemas.microsoft.com/office/powerpoint/2010/main" val="743611294"/>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C61E0F-51D5-8C46-D74C-02645A64879A}"/>
              </a:ext>
            </a:extLst>
          </p:cNvPr>
          <p:cNvSpPr>
            <a:spLocks noGrp="1"/>
          </p:cNvSpPr>
          <p:nvPr>
            <p:ph type="title"/>
          </p:nvPr>
        </p:nvSpPr>
        <p:spPr/>
        <p:txBody>
          <a:bodyPr/>
          <a:lstStyle/>
          <a:p>
            <a:r>
              <a:rPr kumimoji="1" lang="en-US" altLang="zh-CN" dirty="0"/>
              <a:t>What is agent hospital?</a:t>
            </a:r>
            <a:endParaRPr kumimoji="1" lang="zh-CN" altLang="en-US" dirty="0"/>
          </a:p>
        </p:txBody>
      </p:sp>
      <p:sp>
        <p:nvSpPr>
          <p:cNvPr id="4" name="文本占位符 3">
            <a:extLst>
              <a:ext uri="{FF2B5EF4-FFF2-40B4-BE49-F238E27FC236}">
                <a16:creationId xmlns:a16="http://schemas.microsoft.com/office/drawing/2014/main" id="{56C4D2B4-3F97-062D-8896-AA3DC008B55F}"/>
              </a:ext>
            </a:extLst>
          </p:cNvPr>
          <p:cNvSpPr>
            <a:spLocks noGrp="1"/>
          </p:cNvSpPr>
          <p:nvPr>
            <p:ph type="body" idx="1"/>
          </p:nvPr>
        </p:nvSpPr>
        <p:spPr>
          <a:xfrm>
            <a:off x="1206500" y="3141599"/>
            <a:ext cx="21971000" cy="8256012"/>
          </a:xfrm>
        </p:spPr>
        <p:txBody>
          <a:bodyPr/>
          <a:lstStyle/>
          <a:p>
            <a:endParaRPr kumimoji="1" lang="zh-CN" altLang="en-US" dirty="0"/>
          </a:p>
        </p:txBody>
      </p:sp>
      <p:sp>
        <p:nvSpPr>
          <p:cNvPr id="5" name="灯片编号占位符 4">
            <a:extLst>
              <a:ext uri="{FF2B5EF4-FFF2-40B4-BE49-F238E27FC236}">
                <a16:creationId xmlns:a16="http://schemas.microsoft.com/office/drawing/2014/main" id="{9B0A3566-EF20-6779-8A70-65582FB4332F}"/>
              </a:ext>
            </a:extLst>
          </p:cNvPr>
          <p:cNvSpPr>
            <a:spLocks noGrp="1"/>
          </p:cNvSpPr>
          <p:nvPr>
            <p:ph type="sldNum" sz="quarter" idx="2"/>
          </p:nvPr>
        </p:nvSpPr>
        <p:spPr/>
        <p:txBody>
          <a:bodyPr/>
          <a:lstStyle/>
          <a:p>
            <a:fld id="{86CB4B4D-7CA3-9044-876B-883B54F8677D}" type="slidenum">
              <a:rPr lang="en-US" altLang="zh-CN" smtClean="0"/>
              <a:t>21</a:t>
            </a:fld>
            <a:endParaRPr lang="zh-CN" altLang="en-US"/>
          </a:p>
        </p:txBody>
      </p:sp>
      <p:pic>
        <p:nvPicPr>
          <p:cNvPr id="6" name="图片 5">
            <a:extLst>
              <a:ext uri="{FF2B5EF4-FFF2-40B4-BE49-F238E27FC236}">
                <a16:creationId xmlns:a16="http://schemas.microsoft.com/office/drawing/2014/main" id="{F73887FD-451F-C268-829D-463632EF6BB5}"/>
              </a:ext>
            </a:extLst>
          </p:cNvPr>
          <p:cNvPicPr>
            <a:picLocks noChangeAspect="1"/>
          </p:cNvPicPr>
          <p:nvPr/>
        </p:nvPicPr>
        <p:blipFill>
          <a:blip r:embed="rId2"/>
          <a:stretch>
            <a:fillRect/>
          </a:stretch>
        </p:blipFill>
        <p:spPr>
          <a:xfrm>
            <a:off x="2963110" y="2318389"/>
            <a:ext cx="16477595" cy="10318111"/>
          </a:xfrm>
          <a:prstGeom prst="rect">
            <a:avLst/>
          </a:prstGeom>
        </p:spPr>
      </p:pic>
    </p:spTree>
    <p:extLst>
      <p:ext uri="{BB962C8B-B14F-4D97-AF65-F5344CB8AC3E}">
        <p14:creationId xmlns:p14="http://schemas.microsoft.com/office/powerpoint/2010/main" val="3526900630"/>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11F8974-3BCC-1994-43E2-9B32E9D27272}"/>
              </a:ext>
            </a:extLst>
          </p:cNvPr>
          <p:cNvSpPr>
            <a:spLocks noGrp="1"/>
          </p:cNvSpPr>
          <p:nvPr>
            <p:ph type="body" idx="1"/>
          </p:nvPr>
        </p:nvSpPr>
        <p:spPr/>
        <p:txBody>
          <a:bodyPr/>
          <a:lstStyle/>
          <a:p>
            <a:r>
              <a:rPr kumimoji="1" lang="en" altLang="zh-CN" dirty="0"/>
              <a:t>Imagine a virtual hospital with virtual doctors and patients, just like a computer game. This virtual hospital is called "Agent Hospital", and the entire process of a patient's visit, from getting sick, going to the hospital, seeing a doctor, getting an examination, diagnosis to finally getting medicine and recovering, all takes place in this virtual world.</a:t>
            </a:r>
            <a:endParaRPr kumimoji="1" lang="zh-CN" altLang="en-US" dirty="0"/>
          </a:p>
        </p:txBody>
      </p:sp>
      <p:sp>
        <p:nvSpPr>
          <p:cNvPr id="5" name="灯片编号占位符 4">
            <a:extLst>
              <a:ext uri="{FF2B5EF4-FFF2-40B4-BE49-F238E27FC236}">
                <a16:creationId xmlns:a16="http://schemas.microsoft.com/office/drawing/2014/main" id="{C10A11E8-D8E8-522E-A4D0-6259226D2BD4}"/>
              </a:ext>
            </a:extLst>
          </p:cNvPr>
          <p:cNvSpPr>
            <a:spLocks noGrp="1"/>
          </p:cNvSpPr>
          <p:nvPr>
            <p:ph type="sldNum" sz="quarter" idx="2"/>
          </p:nvPr>
        </p:nvSpPr>
        <p:spPr/>
        <p:txBody>
          <a:bodyPr/>
          <a:lstStyle/>
          <a:p>
            <a:fld id="{86CB4B4D-7CA3-9044-876B-883B54F8677D}" type="slidenum">
              <a:rPr lang="en-US" altLang="zh-CN" smtClean="0"/>
              <a:t>22</a:t>
            </a:fld>
            <a:endParaRPr lang="zh-CN" altLang="en-US"/>
          </a:p>
        </p:txBody>
      </p:sp>
      <p:sp>
        <p:nvSpPr>
          <p:cNvPr id="6" name="标题 1">
            <a:extLst>
              <a:ext uri="{FF2B5EF4-FFF2-40B4-BE49-F238E27FC236}">
                <a16:creationId xmlns:a16="http://schemas.microsoft.com/office/drawing/2014/main" id="{53F98126-C9F1-0EFC-126D-1C2F94EB294A}"/>
              </a:ext>
            </a:extLst>
          </p:cNvPr>
          <p:cNvSpPr>
            <a:spLocks noGrp="1"/>
          </p:cNvSpPr>
          <p:nvPr>
            <p:ph type="title"/>
          </p:nvPr>
        </p:nvSpPr>
        <p:spPr>
          <a:xfrm>
            <a:off x="1206500" y="1936255"/>
            <a:ext cx="21971000" cy="1435100"/>
          </a:xfrm>
        </p:spPr>
        <p:txBody>
          <a:bodyPr/>
          <a:lstStyle/>
          <a:p>
            <a:r>
              <a:rPr kumimoji="1" lang="en-US" altLang="zh-CN" dirty="0"/>
              <a:t>What is agent hospital?</a:t>
            </a:r>
            <a:endParaRPr kumimoji="1" lang="zh-CN" altLang="en-US" dirty="0"/>
          </a:p>
        </p:txBody>
      </p:sp>
    </p:spTree>
    <p:extLst>
      <p:ext uri="{BB962C8B-B14F-4D97-AF65-F5344CB8AC3E}">
        <p14:creationId xmlns:p14="http://schemas.microsoft.com/office/powerpoint/2010/main" val="1419023059"/>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9A729-C808-8969-F5ED-A1C8760C843C}"/>
              </a:ext>
            </a:extLst>
          </p:cNvPr>
          <p:cNvSpPr>
            <a:spLocks noGrp="1"/>
          </p:cNvSpPr>
          <p:nvPr>
            <p:ph type="title"/>
          </p:nvPr>
        </p:nvSpPr>
        <p:spPr/>
        <p:txBody>
          <a:bodyPr/>
          <a:lstStyle/>
          <a:p>
            <a:r>
              <a:rPr kumimoji="1" lang="en-US" altLang="zh-CN" dirty="0"/>
              <a:t>Why agent hospital?</a:t>
            </a:r>
            <a:endParaRPr kumimoji="1" lang="zh-CN" altLang="en-US" dirty="0"/>
          </a:p>
        </p:txBody>
      </p:sp>
      <p:sp>
        <p:nvSpPr>
          <p:cNvPr id="3" name="文本占位符 2">
            <a:extLst>
              <a:ext uri="{FF2B5EF4-FFF2-40B4-BE49-F238E27FC236}">
                <a16:creationId xmlns:a16="http://schemas.microsoft.com/office/drawing/2014/main" id="{FC55445A-B61B-20CD-BB3D-3845AC086A67}"/>
              </a:ext>
            </a:extLst>
          </p:cNvPr>
          <p:cNvSpPr>
            <a:spLocks noGrp="1"/>
          </p:cNvSpPr>
          <p:nvPr>
            <p:ph type="body" sz="quarter" idx="21"/>
          </p:nvPr>
        </p:nvSpPr>
        <p:spPr/>
        <p:txBody>
          <a:bodyPr/>
          <a:lstStyle/>
          <a:p>
            <a:endParaRPr kumimoji="1" lang="zh-CN" altLang="en-US"/>
          </a:p>
        </p:txBody>
      </p:sp>
      <p:sp>
        <p:nvSpPr>
          <p:cNvPr id="4" name="文本占位符 3">
            <a:extLst>
              <a:ext uri="{FF2B5EF4-FFF2-40B4-BE49-F238E27FC236}">
                <a16:creationId xmlns:a16="http://schemas.microsoft.com/office/drawing/2014/main" id="{43DFE81F-4CD2-9832-5C56-BB85E753E1BA}"/>
              </a:ext>
            </a:extLst>
          </p:cNvPr>
          <p:cNvSpPr>
            <a:spLocks noGrp="1"/>
          </p:cNvSpPr>
          <p:nvPr>
            <p:ph type="body" idx="1"/>
          </p:nvPr>
        </p:nvSpPr>
        <p:spPr/>
        <p:txBody>
          <a:bodyPr/>
          <a:lstStyle/>
          <a:p>
            <a:r>
              <a:rPr kumimoji="1" lang="en" altLang="zh-CN" dirty="0"/>
              <a:t>Researchers want to see if they can use large language models (LLM, which can be understood as a very powerful AI) to train virtual doctors so that they can learn how to diagnose and treat diseases like real doctors.</a:t>
            </a:r>
            <a:endParaRPr kumimoji="1" lang="zh-CN" altLang="en-US" dirty="0"/>
          </a:p>
        </p:txBody>
      </p:sp>
      <p:sp>
        <p:nvSpPr>
          <p:cNvPr id="5" name="灯片编号占位符 4">
            <a:extLst>
              <a:ext uri="{FF2B5EF4-FFF2-40B4-BE49-F238E27FC236}">
                <a16:creationId xmlns:a16="http://schemas.microsoft.com/office/drawing/2014/main" id="{F48D2F0D-B7E1-13A2-AC06-42591555C293}"/>
              </a:ext>
            </a:extLst>
          </p:cNvPr>
          <p:cNvSpPr>
            <a:spLocks noGrp="1"/>
          </p:cNvSpPr>
          <p:nvPr>
            <p:ph type="sldNum" sz="quarter" idx="2"/>
          </p:nvPr>
        </p:nvSpPr>
        <p:spPr/>
        <p:txBody>
          <a:bodyPr/>
          <a:lstStyle/>
          <a:p>
            <a:fld id="{86CB4B4D-7CA3-9044-876B-883B54F8677D}" type="slidenum">
              <a:rPr lang="en-US" altLang="zh-CN" smtClean="0"/>
              <a:t>23</a:t>
            </a:fld>
            <a:endParaRPr lang="zh-CN" altLang="en-US"/>
          </a:p>
        </p:txBody>
      </p:sp>
    </p:spTree>
    <p:extLst>
      <p:ext uri="{BB962C8B-B14F-4D97-AF65-F5344CB8AC3E}">
        <p14:creationId xmlns:p14="http://schemas.microsoft.com/office/powerpoint/2010/main" val="2704667930"/>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EA2FF6-2306-865A-2BCF-289D2A834A20}"/>
              </a:ext>
            </a:extLst>
          </p:cNvPr>
          <p:cNvSpPr>
            <a:spLocks noGrp="1"/>
          </p:cNvSpPr>
          <p:nvPr>
            <p:ph type="title"/>
          </p:nvPr>
        </p:nvSpPr>
        <p:spPr/>
        <p:txBody>
          <a:bodyPr/>
          <a:lstStyle/>
          <a:p>
            <a:r>
              <a:rPr kumimoji="1" lang="en-US" altLang="zh-CN" dirty="0"/>
              <a:t>How does it work?</a:t>
            </a:r>
            <a:endParaRPr kumimoji="1" lang="zh-CN" altLang="en-US" dirty="0"/>
          </a:p>
        </p:txBody>
      </p:sp>
      <p:sp>
        <p:nvSpPr>
          <p:cNvPr id="3" name="文本占位符 2">
            <a:extLst>
              <a:ext uri="{FF2B5EF4-FFF2-40B4-BE49-F238E27FC236}">
                <a16:creationId xmlns:a16="http://schemas.microsoft.com/office/drawing/2014/main" id="{F325A3FD-9A52-35F6-F8A2-C47ACC9CDD53}"/>
              </a:ext>
            </a:extLst>
          </p:cNvPr>
          <p:cNvSpPr>
            <a:spLocks noGrp="1"/>
          </p:cNvSpPr>
          <p:nvPr>
            <p:ph type="body" sz="quarter" idx="21"/>
          </p:nvPr>
        </p:nvSpPr>
        <p:spPr/>
        <p:txBody>
          <a:bodyPr/>
          <a:lstStyle/>
          <a:p>
            <a:endParaRPr kumimoji="1" lang="zh-CN" altLang="en-US"/>
          </a:p>
        </p:txBody>
      </p:sp>
      <p:sp>
        <p:nvSpPr>
          <p:cNvPr id="4" name="文本占位符 3">
            <a:extLst>
              <a:ext uri="{FF2B5EF4-FFF2-40B4-BE49-F238E27FC236}">
                <a16:creationId xmlns:a16="http://schemas.microsoft.com/office/drawing/2014/main" id="{FEBA04ED-9CB7-CFF5-58A3-4F4E207F43FB}"/>
              </a:ext>
            </a:extLst>
          </p:cNvPr>
          <p:cNvSpPr>
            <a:spLocks noGrp="1"/>
          </p:cNvSpPr>
          <p:nvPr>
            <p:ph type="body" idx="1"/>
          </p:nvPr>
        </p:nvSpPr>
        <p:spPr>
          <a:xfrm>
            <a:off x="1200251" y="3808062"/>
            <a:ext cx="21971000" cy="8256012"/>
          </a:xfrm>
        </p:spPr>
        <p:txBody>
          <a:bodyPr/>
          <a:lstStyle/>
          <a:p>
            <a:r>
              <a:rPr kumimoji="1" lang="en" altLang="zh-CN" dirty="0"/>
              <a:t>Virtual patients: These virtual patients will randomly "get sick" and then go to the virtual hospital for treatment.</a:t>
            </a:r>
          </a:p>
          <a:p>
            <a:r>
              <a:rPr kumimoji="1" lang="en" altLang="zh-CN" dirty="0"/>
              <a:t>Virtual doctors: The virtual doctors will diagnose and give treatment plans based on the patient's description and examination results.</a:t>
            </a:r>
          </a:p>
          <a:p>
            <a:r>
              <a:rPr kumimoji="1" lang="en" altLang="zh-CN" dirty="0"/>
              <a:t>Learning and evolution: The virtual doctor will learn from each diagnosis and treatment process. If the treatment is successful, the case will be recorded; if it fails, the reasons will be analyzed to avoid making the same mistakes next time. Just like real doctors accumulate experience, virtual doctors will continue to improve their medical skills.</a:t>
            </a:r>
            <a:endParaRPr kumimoji="1" lang="zh-CN" altLang="en-US" dirty="0"/>
          </a:p>
        </p:txBody>
      </p:sp>
      <p:sp>
        <p:nvSpPr>
          <p:cNvPr id="5" name="灯片编号占位符 4">
            <a:extLst>
              <a:ext uri="{FF2B5EF4-FFF2-40B4-BE49-F238E27FC236}">
                <a16:creationId xmlns:a16="http://schemas.microsoft.com/office/drawing/2014/main" id="{28C5E351-178E-B257-DF60-84D67FD96BD5}"/>
              </a:ext>
            </a:extLst>
          </p:cNvPr>
          <p:cNvSpPr>
            <a:spLocks noGrp="1"/>
          </p:cNvSpPr>
          <p:nvPr>
            <p:ph type="sldNum" sz="quarter" idx="2"/>
          </p:nvPr>
        </p:nvSpPr>
        <p:spPr/>
        <p:txBody>
          <a:bodyPr/>
          <a:lstStyle/>
          <a:p>
            <a:fld id="{86CB4B4D-7CA3-9044-876B-883B54F8677D}" type="slidenum">
              <a:rPr lang="en-US" altLang="zh-CN" smtClean="0"/>
              <a:t>24</a:t>
            </a:fld>
            <a:endParaRPr lang="zh-CN" altLang="en-US"/>
          </a:p>
        </p:txBody>
      </p:sp>
    </p:spTree>
    <p:extLst>
      <p:ext uri="{BB962C8B-B14F-4D97-AF65-F5344CB8AC3E}">
        <p14:creationId xmlns:p14="http://schemas.microsoft.com/office/powerpoint/2010/main" val="2545716167"/>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3D276985-434F-6A37-7F05-4F9BA3D7D6E8}"/>
              </a:ext>
            </a:extLst>
          </p:cNvPr>
          <p:cNvPicPr>
            <a:picLocks noChangeAspect="1"/>
          </p:cNvPicPr>
          <p:nvPr/>
        </p:nvPicPr>
        <p:blipFill>
          <a:blip r:embed="rId2"/>
          <a:stretch>
            <a:fillRect/>
          </a:stretch>
        </p:blipFill>
        <p:spPr>
          <a:xfrm>
            <a:off x="0" y="1002936"/>
            <a:ext cx="23898225" cy="11710128"/>
          </a:xfrm>
          <a:prstGeom prst="rect">
            <a:avLst/>
          </a:prstGeom>
          <a:noFill/>
        </p:spPr>
      </p:pic>
      <p:sp>
        <p:nvSpPr>
          <p:cNvPr id="5" name="灯片编号占位符 4" hidden="1">
            <a:extLst>
              <a:ext uri="{FF2B5EF4-FFF2-40B4-BE49-F238E27FC236}">
                <a16:creationId xmlns:a16="http://schemas.microsoft.com/office/drawing/2014/main" id="{32EA7D68-46FE-633B-2DD8-942F7BA21BFE}"/>
              </a:ext>
            </a:extLst>
          </p:cNvPr>
          <p:cNvSpPr>
            <a:spLocks noGrp="1"/>
          </p:cNvSpPr>
          <p:nvPr>
            <p:ph type="sldNum" sz="quarter" idx="2"/>
          </p:nvPr>
        </p:nvSpPr>
        <p:spPr/>
        <p:txBody>
          <a:bodyPr/>
          <a:lstStyle/>
          <a:p>
            <a:pPr>
              <a:spcAft>
                <a:spcPts val="600"/>
              </a:spcAft>
            </a:pPr>
            <a:fld id="{86CB4B4D-7CA3-9044-876B-883B54F8677D}" type="slidenum">
              <a:rPr lang="en-US" altLang="zh-CN" smtClean="0"/>
              <a:pPr>
                <a:spcAft>
                  <a:spcPts val="600"/>
                </a:spcAft>
              </a:pPr>
              <a:t>25</a:t>
            </a:fld>
            <a:endParaRPr lang="zh-CN" altLang="en-US"/>
          </a:p>
        </p:txBody>
      </p:sp>
    </p:spTree>
    <p:extLst>
      <p:ext uri="{BB962C8B-B14F-4D97-AF65-F5344CB8AC3E}">
        <p14:creationId xmlns:p14="http://schemas.microsoft.com/office/powerpoint/2010/main" val="1722901751"/>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4764BB-A407-95B6-BF66-057747950739}"/>
              </a:ext>
            </a:extLst>
          </p:cNvPr>
          <p:cNvSpPr>
            <a:spLocks noGrp="1"/>
          </p:cNvSpPr>
          <p:nvPr>
            <p:ph type="title"/>
          </p:nvPr>
        </p:nvSpPr>
        <p:spPr/>
        <p:txBody>
          <a:bodyPr/>
          <a:lstStyle/>
          <a:p>
            <a:r>
              <a:rPr kumimoji="1" lang="en-US" altLang="zh-CN" dirty="0"/>
              <a:t>Med-agent zero</a:t>
            </a:r>
            <a:endParaRPr kumimoji="1" lang="zh-CN" altLang="en-US" dirty="0"/>
          </a:p>
        </p:txBody>
      </p:sp>
      <p:sp>
        <p:nvSpPr>
          <p:cNvPr id="3" name="文本占位符 2">
            <a:extLst>
              <a:ext uri="{FF2B5EF4-FFF2-40B4-BE49-F238E27FC236}">
                <a16:creationId xmlns:a16="http://schemas.microsoft.com/office/drawing/2014/main" id="{0B6D83B4-B10D-D2D8-C5B5-892345A6EAD2}"/>
              </a:ext>
            </a:extLst>
          </p:cNvPr>
          <p:cNvSpPr>
            <a:spLocks noGrp="1"/>
          </p:cNvSpPr>
          <p:nvPr>
            <p:ph type="body" sz="quarter" idx="21"/>
          </p:nvPr>
        </p:nvSpPr>
        <p:spPr/>
        <p:txBody>
          <a:bodyPr/>
          <a:lstStyle/>
          <a:p>
            <a:endParaRPr kumimoji="1" lang="zh-CN" altLang="en-US"/>
          </a:p>
        </p:txBody>
      </p:sp>
      <p:sp>
        <p:nvSpPr>
          <p:cNvPr id="4" name="文本占位符 3">
            <a:extLst>
              <a:ext uri="{FF2B5EF4-FFF2-40B4-BE49-F238E27FC236}">
                <a16:creationId xmlns:a16="http://schemas.microsoft.com/office/drawing/2014/main" id="{886769AF-AA6E-FA78-2008-8DA978346F87}"/>
              </a:ext>
            </a:extLst>
          </p:cNvPr>
          <p:cNvSpPr>
            <a:spLocks noGrp="1"/>
          </p:cNvSpPr>
          <p:nvPr>
            <p:ph type="body" idx="1"/>
          </p:nvPr>
        </p:nvSpPr>
        <p:spPr/>
        <p:txBody>
          <a:bodyPr/>
          <a:lstStyle/>
          <a:p>
            <a:r>
              <a:rPr kumimoji="1" lang="en-US" altLang="zh-CN" dirty="0"/>
              <a:t>*</a:t>
            </a:r>
            <a:r>
              <a:rPr kumimoji="1" lang="zh-CN" altLang="en-US" dirty="0"/>
              <a:t>无需任何数据标注</a:t>
            </a:r>
            <a:endParaRPr kumimoji="1" lang="en-US" altLang="zh-CN" dirty="0"/>
          </a:p>
          <a:p>
            <a:r>
              <a:rPr kumimoji="1" lang="zh-CN" altLang="en-US" dirty="0"/>
              <a:t>*</a:t>
            </a:r>
            <a:r>
              <a:rPr kumimoji="1" lang="en-US" altLang="zh-CN" dirty="0"/>
              <a:t>24h</a:t>
            </a:r>
            <a:r>
              <a:rPr kumimoji="1" lang="zh-CN" altLang="en-US" dirty="0"/>
              <a:t>学习进化</a:t>
            </a:r>
            <a:endParaRPr kumimoji="1" lang="en-US" altLang="zh-CN" dirty="0"/>
          </a:p>
          <a:p>
            <a:r>
              <a:rPr kumimoji="1" lang="zh-CN" altLang="en-US" dirty="0"/>
              <a:t>*更加严谨安全可靠</a:t>
            </a:r>
            <a:endParaRPr kumimoji="1" lang="en-US" altLang="zh-CN" dirty="0"/>
          </a:p>
          <a:p>
            <a:r>
              <a:rPr kumimoji="1" lang="zh-CN" altLang="en-US" dirty="0"/>
              <a:t>*不能全方位取代 医院和医生</a:t>
            </a:r>
            <a:endParaRPr kumimoji="1" lang="en-US" altLang="zh-CN" dirty="0"/>
          </a:p>
          <a:p>
            <a:endParaRPr kumimoji="1" lang="zh-CN" altLang="en-US" dirty="0"/>
          </a:p>
        </p:txBody>
      </p:sp>
      <p:sp>
        <p:nvSpPr>
          <p:cNvPr id="5" name="灯片编号占位符 4">
            <a:extLst>
              <a:ext uri="{FF2B5EF4-FFF2-40B4-BE49-F238E27FC236}">
                <a16:creationId xmlns:a16="http://schemas.microsoft.com/office/drawing/2014/main" id="{23E5ABF8-E409-5EE4-3322-70D75EEEEC78}"/>
              </a:ext>
            </a:extLst>
          </p:cNvPr>
          <p:cNvSpPr>
            <a:spLocks noGrp="1"/>
          </p:cNvSpPr>
          <p:nvPr>
            <p:ph type="sldNum" sz="quarter" idx="2"/>
          </p:nvPr>
        </p:nvSpPr>
        <p:spPr/>
        <p:txBody>
          <a:bodyPr/>
          <a:lstStyle/>
          <a:p>
            <a:fld id="{86CB4B4D-7CA3-9044-876B-883B54F8677D}" type="slidenum">
              <a:rPr lang="en-US" altLang="zh-CN" smtClean="0"/>
              <a:t>26</a:t>
            </a:fld>
            <a:endParaRPr lang="zh-CN" altLang="en-US"/>
          </a:p>
        </p:txBody>
      </p:sp>
    </p:spTree>
    <p:extLst>
      <p:ext uri="{BB962C8B-B14F-4D97-AF65-F5344CB8AC3E}">
        <p14:creationId xmlns:p14="http://schemas.microsoft.com/office/powerpoint/2010/main" val="2809097668"/>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477FB6-A1BE-5FE9-AE81-FA5DB1152585}"/>
              </a:ext>
            </a:extLst>
          </p:cNvPr>
          <p:cNvSpPr>
            <a:spLocks noGrp="1"/>
          </p:cNvSpPr>
          <p:nvPr>
            <p:ph type="title"/>
          </p:nvPr>
        </p:nvSpPr>
        <p:spPr/>
        <p:txBody>
          <a:bodyPr/>
          <a:lstStyle/>
          <a:p>
            <a:r>
              <a:rPr kumimoji="1" lang="en-US" altLang="zh-CN" dirty="0"/>
              <a:t>Thank you!</a:t>
            </a:r>
            <a:endParaRPr kumimoji="1" lang="zh-CN" altLang="en-US" dirty="0"/>
          </a:p>
        </p:txBody>
      </p:sp>
      <p:sp>
        <p:nvSpPr>
          <p:cNvPr id="3" name="灯片编号占位符 2">
            <a:extLst>
              <a:ext uri="{FF2B5EF4-FFF2-40B4-BE49-F238E27FC236}">
                <a16:creationId xmlns:a16="http://schemas.microsoft.com/office/drawing/2014/main" id="{72DC22A4-831F-CAF3-FA9F-BB2CDA988065}"/>
              </a:ext>
            </a:extLst>
          </p:cNvPr>
          <p:cNvSpPr>
            <a:spLocks noGrp="1"/>
          </p:cNvSpPr>
          <p:nvPr>
            <p:ph type="sldNum" sz="quarter" idx="2"/>
          </p:nvPr>
        </p:nvSpPr>
        <p:spPr/>
        <p:txBody>
          <a:bodyPr/>
          <a:lstStyle/>
          <a:p>
            <a:fld id="{86CB4B4D-7CA3-9044-876B-883B54F8677D}" type="slidenum">
              <a:rPr lang="en-US" altLang="zh-CN" smtClean="0"/>
              <a:t>27</a:t>
            </a:fld>
            <a:endParaRPr lang="zh-CN" altLang="en-US"/>
          </a:p>
        </p:txBody>
      </p:sp>
    </p:spTree>
    <p:extLst>
      <p:ext uri="{BB962C8B-B14F-4D97-AF65-F5344CB8AC3E}">
        <p14:creationId xmlns:p14="http://schemas.microsoft.com/office/powerpoint/2010/main" val="194549618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E81758E-A0B3-8F7B-2822-50875B11BC64}"/>
              </a:ext>
            </a:extLst>
          </p:cNvPr>
          <p:cNvSpPr>
            <a:spLocks noGrp="1"/>
          </p:cNvSpPr>
          <p:nvPr>
            <p:ph type="body" sz="half" idx="1"/>
          </p:nvPr>
        </p:nvSpPr>
        <p:spPr/>
        <p:txBody>
          <a:bodyPr>
            <a:noAutofit/>
          </a:bodyPr>
          <a:lstStyle/>
          <a:p>
            <a:r>
              <a:rPr kumimoji="1" lang="en-US" altLang="zh-CN" sz="12600" b="1" i="1" dirty="0"/>
              <a:t>01 Introduction</a:t>
            </a:r>
            <a:endParaRPr kumimoji="1" lang="zh-CN" altLang="en-US" sz="12600" b="1" i="1" dirty="0"/>
          </a:p>
        </p:txBody>
      </p:sp>
      <p:sp>
        <p:nvSpPr>
          <p:cNvPr id="3" name="灯片编号占位符 2">
            <a:extLst>
              <a:ext uri="{FF2B5EF4-FFF2-40B4-BE49-F238E27FC236}">
                <a16:creationId xmlns:a16="http://schemas.microsoft.com/office/drawing/2014/main" id="{2327F81C-B421-C848-B4A2-3422678DFCFA}"/>
              </a:ext>
            </a:extLst>
          </p:cNvPr>
          <p:cNvSpPr>
            <a:spLocks noGrp="1"/>
          </p:cNvSpPr>
          <p:nvPr>
            <p:ph type="sldNum" sz="quarter" idx="2"/>
          </p:nvPr>
        </p:nvSpPr>
        <p:spPr/>
        <p:txBody>
          <a:bodyPr/>
          <a:lstStyle/>
          <a:p>
            <a:fld id="{86CB4B4D-7CA3-9044-876B-883B54F8677D}" type="slidenum">
              <a:rPr lang="en-US" altLang="zh-CN" smtClean="0"/>
              <a:t>3</a:t>
            </a:fld>
            <a:endParaRPr lang="zh-CN" altLang="en-US"/>
          </a:p>
        </p:txBody>
      </p:sp>
    </p:spTree>
    <p:extLst>
      <p:ext uri="{BB962C8B-B14F-4D97-AF65-F5344CB8AC3E}">
        <p14:creationId xmlns:p14="http://schemas.microsoft.com/office/powerpoint/2010/main" val="1439587510"/>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E811C9-6D74-53A4-A815-3B01FEC14AB2}"/>
              </a:ext>
            </a:extLst>
          </p:cNvPr>
          <p:cNvSpPr>
            <a:spLocks noGrp="1"/>
          </p:cNvSpPr>
          <p:nvPr>
            <p:ph type="title"/>
          </p:nvPr>
        </p:nvSpPr>
        <p:spPr/>
        <p:txBody>
          <a:bodyPr/>
          <a:lstStyle/>
          <a:p>
            <a:r>
              <a:rPr kumimoji="1" lang="en-US" altLang="zh-CN" dirty="0"/>
              <a:t>Background</a:t>
            </a:r>
            <a:endParaRPr kumimoji="1" lang="zh-CN" altLang="en-US" dirty="0"/>
          </a:p>
        </p:txBody>
      </p:sp>
      <p:sp>
        <p:nvSpPr>
          <p:cNvPr id="4" name="文本占位符 3">
            <a:extLst>
              <a:ext uri="{FF2B5EF4-FFF2-40B4-BE49-F238E27FC236}">
                <a16:creationId xmlns:a16="http://schemas.microsoft.com/office/drawing/2014/main" id="{9271B6BE-8705-0096-0114-0549A02C5235}"/>
              </a:ext>
            </a:extLst>
          </p:cNvPr>
          <p:cNvSpPr>
            <a:spLocks noGrp="1"/>
          </p:cNvSpPr>
          <p:nvPr>
            <p:ph type="body" idx="1"/>
          </p:nvPr>
        </p:nvSpPr>
        <p:spPr>
          <a:xfrm>
            <a:off x="1206500" y="3268790"/>
            <a:ext cx="21971000" cy="8256012"/>
          </a:xfrm>
        </p:spPr>
        <p:txBody>
          <a:bodyPr/>
          <a:lstStyle/>
          <a:p>
            <a:r>
              <a:rPr kumimoji="1" lang="en" altLang="zh-CN" dirty="0"/>
              <a:t>Large language models (LLMs), despite their remarkable progress across various general domains, encounter significant barriers in medicine and healthcare. </a:t>
            </a:r>
          </a:p>
          <a:p>
            <a:r>
              <a:rPr kumimoji="1" lang="en" altLang="zh-CN" dirty="0"/>
              <a:t>Challenges: domain-specific terminologies and reasoning over specialized knowledge. </a:t>
            </a:r>
          </a:p>
          <a:p>
            <a:r>
              <a:rPr kumimoji="1" lang="en" altLang="zh-CN" dirty="0"/>
              <a:t>More specific?</a:t>
            </a:r>
          </a:p>
          <a:p>
            <a:pPr marL="0" indent="0">
              <a:buNone/>
            </a:pPr>
            <a:endParaRPr kumimoji="1" lang="en" altLang="zh-CN" dirty="0"/>
          </a:p>
          <a:p>
            <a:endParaRPr kumimoji="1" lang="en" altLang="zh-CN" dirty="0"/>
          </a:p>
          <a:p>
            <a:pPr marL="0" indent="0">
              <a:buNone/>
            </a:pPr>
            <a:endParaRPr kumimoji="1" lang="zh-CN" altLang="en-US" dirty="0"/>
          </a:p>
        </p:txBody>
      </p:sp>
      <p:sp>
        <p:nvSpPr>
          <p:cNvPr id="3" name="灯片编号占位符 2">
            <a:extLst>
              <a:ext uri="{FF2B5EF4-FFF2-40B4-BE49-F238E27FC236}">
                <a16:creationId xmlns:a16="http://schemas.microsoft.com/office/drawing/2014/main" id="{554DCD46-5632-8E8F-3C48-F07C3872DFD4}"/>
              </a:ext>
            </a:extLst>
          </p:cNvPr>
          <p:cNvSpPr>
            <a:spLocks noGrp="1"/>
          </p:cNvSpPr>
          <p:nvPr>
            <p:ph type="sldNum" sz="quarter" idx="2"/>
          </p:nvPr>
        </p:nvSpPr>
        <p:spPr/>
        <p:txBody>
          <a:bodyPr/>
          <a:lstStyle/>
          <a:p>
            <a:fld id="{86CB4B4D-7CA3-9044-876B-883B54F8677D}" type="slidenum">
              <a:rPr lang="en-US" altLang="zh-CN" smtClean="0"/>
              <a:t>4</a:t>
            </a:fld>
            <a:endParaRPr lang="zh-CN" altLang="en-US" dirty="0"/>
          </a:p>
        </p:txBody>
      </p:sp>
    </p:spTree>
    <p:extLst>
      <p:ext uri="{BB962C8B-B14F-4D97-AF65-F5344CB8AC3E}">
        <p14:creationId xmlns:p14="http://schemas.microsoft.com/office/powerpoint/2010/main" val="204904343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8DFE74-3F87-BFE4-F941-9BF8EDD807E3}"/>
              </a:ext>
            </a:extLst>
          </p:cNvPr>
          <p:cNvSpPr>
            <a:spLocks noGrp="1"/>
          </p:cNvSpPr>
          <p:nvPr>
            <p:ph type="title"/>
          </p:nvPr>
        </p:nvSpPr>
        <p:spPr/>
        <p:txBody>
          <a:bodyPr/>
          <a:lstStyle/>
          <a:p>
            <a:r>
              <a:rPr kumimoji="1" lang="en-US" altLang="zh-CN" dirty="0"/>
              <a:t>Background</a:t>
            </a:r>
            <a:endParaRPr kumimoji="1" lang="zh-CN" altLang="en-US" dirty="0"/>
          </a:p>
        </p:txBody>
      </p:sp>
      <p:sp>
        <p:nvSpPr>
          <p:cNvPr id="3" name="文本占位符 2">
            <a:extLst>
              <a:ext uri="{FF2B5EF4-FFF2-40B4-BE49-F238E27FC236}">
                <a16:creationId xmlns:a16="http://schemas.microsoft.com/office/drawing/2014/main" id="{658DC302-8694-EEDA-3561-1D7C2C7734F7}"/>
              </a:ext>
            </a:extLst>
          </p:cNvPr>
          <p:cNvSpPr>
            <a:spLocks noGrp="1"/>
          </p:cNvSpPr>
          <p:nvPr>
            <p:ph type="body" sz="quarter" idx="21"/>
          </p:nvPr>
        </p:nvSpPr>
        <p:spPr/>
        <p:txBody>
          <a:bodyPr/>
          <a:lstStyle/>
          <a:p>
            <a:r>
              <a:rPr kumimoji="1" lang="en-US" altLang="zh-CN" dirty="0"/>
              <a:t>Challenges</a:t>
            </a:r>
            <a:endParaRPr kumimoji="1" lang="zh-CN" altLang="en-US" dirty="0"/>
          </a:p>
        </p:txBody>
      </p:sp>
      <p:sp>
        <p:nvSpPr>
          <p:cNvPr id="4" name="文本占位符 3">
            <a:extLst>
              <a:ext uri="{FF2B5EF4-FFF2-40B4-BE49-F238E27FC236}">
                <a16:creationId xmlns:a16="http://schemas.microsoft.com/office/drawing/2014/main" id="{081130CF-0096-4AA6-D284-8790B85A0BDD}"/>
              </a:ext>
            </a:extLst>
          </p:cNvPr>
          <p:cNvSpPr>
            <a:spLocks noGrp="1"/>
          </p:cNvSpPr>
          <p:nvPr>
            <p:ph type="body" idx="1"/>
          </p:nvPr>
        </p:nvSpPr>
        <p:spPr/>
        <p:txBody>
          <a:bodyPr/>
          <a:lstStyle/>
          <a:p>
            <a:pPr marL="1028700" indent="-1028700">
              <a:buAutoNum type="romanLcParenBoth"/>
            </a:pPr>
            <a:r>
              <a:rPr kumimoji="1" lang="en" altLang="zh-CN" dirty="0"/>
              <a:t>Limited volume and specificity of medical training data compared to the vast general text data, due to cost and privacy concerns.</a:t>
            </a:r>
          </a:p>
          <a:p>
            <a:pPr marL="1028700" indent="-1028700">
              <a:buAutoNum type="romanLcParenBoth"/>
            </a:pPr>
            <a:r>
              <a:rPr kumimoji="1" lang="en" altLang="zh-CN" dirty="0"/>
              <a:t> The demand for extensive domain knowledge and advanced reasoning skills makes eliciting medical expertise via simple prompting challenging.</a:t>
            </a:r>
          </a:p>
          <a:p>
            <a:endParaRPr kumimoji="1" lang="en-US" altLang="zh-CN" dirty="0"/>
          </a:p>
          <a:p>
            <a:r>
              <a:rPr kumimoji="1" lang="en" altLang="zh-CN" dirty="0"/>
              <a:t>Although numerous attempts, strategies used in the medical field have been shown to induce hallucination, indicating the need for more robust approaches. </a:t>
            </a:r>
          </a:p>
          <a:p>
            <a:endParaRPr kumimoji="1" lang="en" altLang="zh-CN" dirty="0"/>
          </a:p>
          <a:p>
            <a:endParaRPr kumimoji="1" lang="en" altLang="zh-CN" dirty="0"/>
          </a:p>
          <a:p>
            <a:endParaRPr kumimoji="1" lang="zh-CN" altLang="en-US" dirty="0"/>
          </a:p>
        </p:txBody>
      </p:sp>
      <p:sp>
        <p:nvSpPr>
          <p:cNvPr id="5" name="灯片编号占位符 4">
            <a:extLst>
              <a:ext uri="{FF2B5EF4-FFF2-40B4-BE49-F238E27FC236}">
                <a16:creationId xmlns:a16="http://schemas.microsoft.com/office/drawing/2014/main" id="{C5F5C190-CD01-6088-5A0A-1DDDBA3BCAC9}"/>
              </a:ext>
            </a:extLst>
          </p:cNvPr>
          <p:cNvSpPr>
            <a:spLocks noGrp="1"/>
          </p:cNvSpPr>
          <p:nvPr>
            <p:ph type="sldNum" sz="quarter" idx="2"/>
          </p:nvPr>
        </p:nvSpPr>
        <p:spPr/>
        <p:txBody>
          <a:bodyPr/>
          <a:lstStyle/>
          <a:p>
            <a:fld id="{86CB4B4D-7CA3-9044-876B-883B54F8677D}" type="slidenum">
              <a:rPr lang="en-US" altLang="zh-CN" smtClean="0"/>
              <a:t>5</a:t>
            </a:fld>
            <a:endParaRPr lang="zh-CN" altLang="en-US" dirty="0"/>
          </a:p>
        </p:txBody>
      </p:sp>
    </p:spTree>
    <p:extLst>
      <p:ext uri="{BB962C8B-B14F-4D97-AF65-F5344CB8AC3E}">
        <p14:creationId xmlns:p14="http://schemas.microsoft.com/office/powerpoint/2010/main" val="80162869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92378E-766C-147E-24FB-E3F7C5CFB72A}"/>
              </a:ext>
            </a:extLst>
          </p:cNvPr>
          <p:cNvSpPr>
            <a:spLocks noGrp="1"/>
          </p:cNvSpPr>
          <p:nvPr>
            <p:ph type="title"/>
          </p:nvPr>
        </p:nvSpPr>
        <p:spPr/>
        <p:txBody>
          <a:bodyPr/>
          <a:lstStyle/>
          <a:p>
            <a:r>
              <a:rPr kumimoji="1" lang="en-US" altLang="zh-CN" dirty="0"/>
              <a:t>Progress</a:t>
            </a:r>
            <a:endParaRPr kumimoji="1" lang="zh-CN" altLang="en-US" dirty="0"/>
          </a:p>
        </p:txBody>
      </p:sp>
      <p:sp>
        <p:nvSpPr>
          <p:cNvPr id="4" name="文本占位符 3">
            <a:extLst>
              <a:ext uri="{FF2B5EF4-FFF2-40B4-BE49-F238E27FC236}">
                <a16:creationId xmlns:a16="http://schemas.microsoft.com/office/drawing/2014/main" id="{DF2408F3-65B2-2A1B-2570-AC1E9484E310}"/>
              </a:ext>
            </a:extLst>
          </p:cNvPr>
          <p:cNvSpPr>
            <a:spLocks noGrp="1"/>
          </p:cNvSpPr>
          <p:nvPr>
            <p:ph type="body" idx="1"/>
          </p:nvPr>
        </p:nvSpPr>
        <p:spPr>
          <a:xfrm>
            <a:off x="1206500" y="3752115"/>
            <a:ext cx="21971000" cy="8256012"/>
          </a:xfrm>
        </p:spPr>
        <p:txBody>
          <a:bodyPr/>
          <a:lstStyle/>
          <a:p>
            <a:r>
              <a:rPr kumimoji="1" lang="en" altLang="zh-CN" dirty="0"/>
              <a:t>Meanwhile, recent research has surprisingly witnessed the success of multi-agent collaboration which highlights the simulation of human activities.</a:t>
            </a:r>
          </a:p>
          <a:p>
            <a:pPr marL="0" indent="0">
              <a:buNone/>
            </a:pPr>
            <a:endParaRPr kumimoji="1" lang="en" altLang="zh-CN" dirty="0"/>
          </a:p>
          <a:p>
            <a:r>
              <a:rPr kumimoji="1" lang="en" altLang="zh-CN" dirty="0"/>
              <a:t>Through such design, the expertise implicitly embedded within LLMs, or that the model has encountered during its training, which may not be readily accessible via traditional prompting, is effectively brought to the fore. </a:t>
            </a:r>
          </a:p>
          <a:p>
            <a:pPr marL="0" indent="0">
              <a:buNone/>
            </a:pPr>
            <a:r>
              <a:rPr kumimoji="1" lang="en" altLang="zh-CN" dirty="0"/>
              <a:t> </a:t>
            </a:r>
          </a:p>
          <a:p>
            <a:endParaRPr kumimoji="1" lang="zh-CN" altLang="en-US" dirty="0"/>
          </a:p>
        </p:txBody>
      </p:sp>
      <p:sp>
        <p:nvSpPr>
          <p:cNvPr id="3" name="灯片编号占位符 2">
            <a:extLst>
              <a:ext uri="{FF2B5EF4-FFF2-40B4-BE49-F238E27FC236}">
                <a16:creationId xmlns:a16="http://schemas.microsoft.com/office/drawing/2014/main" id="{CCAF5D37-1EFC-EEB3-E242-0C6EFE382C09}"/>
              </a:ext>
            </a:extLst>
          </p:cNvPr>
          <p:cNvSpPr>
            <a:spLocks noGrp="1"/>
          </p:cNvSpPr>
          <p:nvPr>
            <p:ph type="sldNum" sz="quarter" idx="2"/>
          </p:nvPr>
        </p:nvSpPr>
        <p:spPr/>
        <p:txBody>
          <a:bodyPr/>
          <a:lstStyle/>
          <a:p>
            <a:fld id="{86CB4B4D-7CA3-9044-876B-883B54F8677D}" type="slidenum">
              <a:rPr lang="en-US" altLang="zh-CN" smtClean="0"/>
              <a:t>6</a:t>
            </a:fld>
            <a:endParaRPr lang="zh-CN" altLang="en-US" dirty="0"/>
          </a:p>
        </p:txBody>
      </p:sp>
    </p:spTree>
    <p:extLst>
      <p:ext uri="{BB962C8B-B14F-4D97-AF65-F5344CB8AC3E}">
        <p14:creationId xmlns:p14="http://schemas.microsoft.com/office/powerpoint/2010/main" val="140221537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C3E096C-D15F-E282-6C94-744C3F28946F}"/>
              </a:ext>
            </a:extLst>
          </p:cNvPr>
          <p:cNvSpPr>
            <a:spLocks noGrp="1"/>
          </p:cNvSpPr>
          <p:nvPr>
            <p:ph type="body" sz="half" idx="1"/>
          </p:nvPr>
        </p:nvSpPr>
        <p:spPr/>
        <p:txBody>
          <a:bodyPr>
            <a:normAutofit/>
          </a:bodyPr>
          <a:lstStyle/>
          <a:p>
            <a:r>
              <a:rPr kumimoji="1" lang="en-US" altLang="zh-CN" sz="12600" b="1" i="1" dirty="0"/>
              <a:t>02 Method</a:t>
            </a:r>
            <a:endParaRPr kumimoji="1" lang="zh-CN" altLang="en-US" sz="12600" b="1" i="1" dirty="0"/>
          </a:p>
        </p:txBody>
      </p:sp>
      <p:sp>
        <p:nvSpPr>
          <p:cNvPr id="3" name="灯片编号占位符 2">
            <a:extLst>
              <a:ext uri="{FF2B5EF4-FFF2-40B4-BE49-F238E27FC236}">
                <a16:creationId xmlns:a16="http://schemas.microsoft.com/office/drawing/2014/main" id="{8CF7AC79-4BD3-9E5A-B9C5-64DEF61622B3}"/>
              </a:ext>
            </a:extLst>
          </p:cNvPr>
          <p:cNvSpPr>
            <a:spLocks noGrp="1"/>
          </p:cNvSpPr>
          <p:nvPr>
            <p:ph type="sldNum" sz="quarter" idx="2"/>
          </p:nvPr>
        </p:nvSpPr>
        <p:spPr/>
        <p:txBody>
          <a:bodyPr/>
          <a:lstStyle/>
          <a:p>
            <a:fld id="{86CB4B4D-7CA3-9044-876B-883B54F8677D}" type="slidenum">
              <a:rPr lang="en-US" altLang="zh-CN" smtClean="0"/>
              <a:t>7</a:t>
            </a:fld>
            <a:endParaRPr lang="zh-CN" altLang="en-US"/>
          </a:p>
        </p:txBody>
      </p:sp>
    </p:spTree>
    <p:extLst>
      <p:ext uri="{BB962C8B-B14F-4D97-AF65-F5344CB8AC3E}">
        <p14:creationId xmlns:p14="http://schemas.microsoft.com/office/powerpoint/2010/main" val="216106781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960521-1326-54F8-DDCE-FC7BEC48B8E9}"/>
              </a:ext>
            </a:extLst>
          </p:cNvPr>
          <p:cNvSpPr>
            <a:spLocks noGrp="1"/>
          </p:cNvSpPr>
          <p:nvPr>
            <p:ph type="title"/>
          </p:nvPr>
        </p:nvSpPr>
        <p:spPr/>
        <p:txBody>
          <a:bodyPr/>
          <a:lstStyle/>
          <a:p>
            <a:r>
              <a:rPr kumimoji="1" lang="en-US" altLang="zh-CN" dirty="0"/>
              <a:t>Method</a:t>
            </a:r>
            <a:endParaRPr kumimoji="1" lang="zh-CN" altLang="en-US" dirty="0"/>
          </a:p>
        </p:txBody>
      </p:sp>
      <p:sp>
        <p:nvSpPr>
          <p:cNvPr id="4" name="文本占位符 3">
            <a:extLst>
              <a:ext uri="{FF2B5EF4-FFF2-40B4-BE49-F238E27FC236}">
                <a16:creationId xmlns:a16="http://schemas.microsoft.com/office/drawing/2014/main" id="{193261DC-C964-807D-7860-6BF31F3A9ECA}"/>
              </a:ext>
            </a:extLst>
          </p:cNvPr>
          <p:cNvSpPr>
            <a:spLocks noGrp="1"/>
          </p:cNvSpPr>
          <p:nvPr>
            <p:ph type="body" idx="1"/>
          </p:nvPr>
        </p:nvSpPr>
        <p:spPr>
          <a:xfrm>
            <a:off x="1206500" y="2512663"/>
            <a:ext cx="21971000" cy="8256012"/>
          </a:xfrm>
        </p:spPr>
        <p:txBody>
          <a:bodyPr>
            <a:normAutofit/>
          </a:bodyPr>
          <a:lstStyle/>
          <a:p>
            <a:pPr marL="0" indent="0">
              <a:buNone/>
            </a:pPr>
            <a:r>
              <a:rPr kumimoji="1" lang="en-US" altLang="zh-CN" sz="4400" dirty="0"/>
              <a:t>Assume such a case:</a:t>
            </a:r>
            <a:r>
              <a:rPr lang="en" altLang="zh-CN" sz="4400" b="1" dirty="0">
                <a:solidFill>
                  <a:srgbClr val="4C4C4C"/>
                </a:solidFill>
                <a:effectLst/>
                <a:latin typeface="Arial" panose="020B0604020202020204" pitchFamily="34" charset="0"/>
              </a:rPr>
              <a:t>A 66-year-old male with a history of </a:t>
            </a:r>
            <a:r>
              <a:rPr lang="en" altLang="zh-CN" sz="4400" b="1" dirty="0">
                <a:solidFill>
                  <a:srgbClr val="0070BA"/>
                </a:solidFill>
                <a:effectLst/>
                <a:latin typeface="Arial" panose="020B0604020202020204" pitchFamily="34" charset="0"/>
              </a:rPr>
              <a:t>heart attack </a:t>
            </a:r>
            <a:r>
              <a:rPr lang="en" altLang="zh-CN" sz="4400" b="1" dirty="0">
                <a:solidFill>
                  <a:srgbClr val="4C4C4C"/>
                </a:solidFill>
                <a:effectLst/>
                <a:latin typeface="Arial" panose="020B0604020202020204" pitchFamily="34" charset="0"/>
              </a:rPr>
              <a:t>and recurrent </a:t>
            </a:r>
            <a:r>
              <a:rPr lang="en" altLang="zh-CN" sz="4400" b="1" dirty="0">
                <a:solidFill>
                  <a:srgbClr val="0070BA"/>
                </a:solidFill>
                <a:effectLst/>
                <a:latin typeface="Arial" panose="020B0604020202020204" pitchFamily="34" charset="0"/>
              </a:rPr>
              <a:t>stomach ulcers </a:t>
            </a:r>
            <a:r>
              <a:rPr lang="en" altLang="zh-CN" sz="4400" b="1" dirty="0">
                <a:solidFill>
                  <a:srgbClr val="4C4C4C"/>
                </a:solidFill>
                <a:effectLst/>
                <a:latin typeface="Arial" panose="020B0604020202020204" pitchFamily="34" charset="0"/>
              </a:rPr>
              <a:t>is experiencing persistent </a:t>
            </a:r>
            <a:r>
              <a:rPr lang="en" altLang="zh-CN" sz="4400" b="1" dirty="0">
                <a:solidFill>
                  <a:srgbClr val="0070BA"/>
                </a:solidFill>
                <a:effectLst/>
                <a:latin typeface="Arial" panose="020B0604020202020204" pitchFamily="34" charset="0"/>
              </a:rPr>
              <a:t>cough and chest pain</a:t>
            </a:r>
            <a:r>
              <a:rPr lang="en" altLang="zh-CN" sz="4400" b="1" dirty="0">
                <a:solidFill>
                  <a:srgbClr val="4C4C4C"/>
                </a:solidFill>
                <a:effectLst/>
                <a:latin typeface="Arial" panose="020B0604020202020204" pitchFamily="34" charset="0"/>
              </a:rPr>
              <a:t>, and recent </a:t>
            </a:r>
            <a:r>
              <a:rPr lang="en" altLang="zh-CN" sz="4400" b="1" dirty="0">
                <a:solidFill>
                  <a:srgbClr val="0070BA"/>
                </a:solidFill>
                <a:effectLst/>
                <a:latin typeface="Arial" panose="020B0604020202020204" pitchFamily="34" charset="0"/>
              </a:rPr>
              <a:t>CT scans </a:t>
            </a:r>
            <a:r>
              <a:rPr lang="en" altLang="zh-CN" sz="4400" b="1" dirty="0">
                <a:solidFill>
                  <a:srgbClr val="4C4C4C"/>
                </a:solidFill>
                <a:effectLst/>
                <a:latin typeface="Arial" panose="020B0604020202020204" pitchFamily="34" charset="0"/>
              </a:rPr>
              <a:t>indicate a possible </a:t>
            </a:r>
            <a:r>
              <a:rPr lang="en" altLang="zh-CN" sz="4400" b="1" dirty="0">
                <a:solidFill>
                  <a:srgbClr val="0070BA"/>
                </a:solidFill>
                <a:effectLst/>
                <a:latin typeface="Arial" panose="020B0604020202020204" pitchFamily="34" charset="0"/>
              </a:rPr>
              <a:t>lung tumor</a:t>
            </a:r>
            <a:r>
              <a:rPr lang="en" altLang="zh-CN" sz="4400" b="1" dirty="0">
                <a:solidFill>
                  <a:srgbClr val="4C4C4C"/>
                </a:solidFill>
                <a:effectLst/>
                <a:latin typeface="Arial" panose="020B0604020202020204" pitchFamily="34" charset="0"/>
              </a:rPr>
              <a:t>. Designing a treatment plan that minimizes risk and maximizes outcomes is the current concern due to his deteriorating health and medical history. </a:t>
            </a:r>
            <a:endParaRPr lang="en" altLang="zh-CN" sz="4400" dirty="0"/>
          </a:p>
          <a:p>
            <a:endParaRPr kumimoji="1" lang="zh-CN" altLang="en-US" sz="4400" dirty="0"/>
          </a:p>
        </p:txBody>
      </p:sp>
      <p:sp>
        <p:nvSpPr>
          <p:cNvPr id="5" name="下箭头 4">
            <a:extLst>
              <a:ext uri="{FF2B5EF4-FFF2-40B4-BE49-F238E27FC236}">
                <a16:creationId xmlns:a16="http://schemas.microsoft.com/office/drawing/2014/main" id="{D5957506-665C-4198-3867-B6C8D21FD070}"/>
              </a:ext>
            </a:extLst>
          </p:cNvPr>
          <p:cNvSpPr/>
          <p:nvPr/>
        </p:nvSpPr>
        <p:spPr>
          <a:xfrm>
            <a:off x="10414000" y="6375400"/>
            <a:ext cx="1016000" cy="2768600"/>
          </a:xfrm>
          <a:prstGeom prst="downArrow">
            <a:avLst/>
          </a:prstGeom>
          <a:solidFill>
            <a:srgbClr val="00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6" name="文本框 5">
            <a:extLst>
              <a:ext uri="{FF2B5EF4-FFF2-40B4-BE49-F238E27FC236}">
                <a16:creationId xmlns:a16="http://schemas.microsoft.com/office/drawing/2014/main" id="{BD92FC43-9714-F02D-D476-4D9551918F3F}"/>
              </a:ext>
            </a:extLst>
          </p:cNvPr>
          <p:cNvSpPr txBox="1"/>
          <p:nvPr/>
        </p:nvSpPr>
        <p:spPr>
          <a:xfrm>
            <a:off x="1724099" y="9169400"/>
            <a:ext cx="19411801" cy="25648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altLang="zh-CN" sz="8000" b="0" i="0" u="none" strike="noStrike" cap="none" spc="0" normalizeH="0" baseline="0" dirty="0">
                <a:ln>
                  <a:noFill/>
                </a:ln>
                <a:solidFill>
                  <a:schemeClr val="accent6">
                    <a:lumMod val="75000"/>
                  </a:schemeClr>
                </a:solidFill>
                <a:effectLst/>
                <a:uFillTx/>
                <a:latin typeface="+mn-lt"/>
                <a:ea typeface="+mn-ea"/>
                <a:cs typeface="+mn-cs"/>
                <a:sym typeface="Helvetica Neue"/>
              </a:rPr>
              <a:t>What shell we do under such condition as human-beings?</a:t>
            </a:r>
            <a:endParaRPr kumimoji="0" lang="zh-CN" altLang="en-US" sz="8000" b="0" i="0" u="none" strike="noStrike" cap="none" spc="0" normalizeH="0" baseline="0" dirty="0">
              <a:ln>
                <a:noFill/>
              </a:ln>
              <a:solidFill>
                <a:schemeClr val="accent6">
                  <a:lumMod val="75000"/>
                </a:schemeClr>
              </a:solidFill>
              <a:effectLst/>
              <a:uFillTx/>
              <a:latin typeface="+mn-lt"/>
              <a:ea typeface="+mn-ea"/>
              <a:cs typeface="+mn-cs"/>
              <a:sym typeface="Helvetica Neue"/>
            </a:endParaRPr>
          </a:p>
        </p:txBody>
      </p:sp>
      <p:sp>
        <p:nvSpPr>
          <p:cNvPr id="3" name="灯片编号占位符 2">
            <a:extLst>
              <a:ext uri="{FF2B5EF4-FFF2-40B4-BE49-F238E27FC236}">
                <a16:creationId xmlns:a16="http://schemas.microsoft.com/office/drawing/2014/main" id="{A37A185C-7F7A-B55D-75EC-8EDAF81C1F64}"/>
              </a:ext>
            </a:extLst>
          </p:cNvPr>
          <p:cNvSpPr>
            <a:spLocks noGrp="1"/>
          </p:cNvSpPr>
          <p:nvPr>
            <p:ph type="sldNum" sz="quarter" idx="2"/>
          </p:nvPr>
        </p:nvSpPr>
        <p:spPr/>
        <p:txBody>
          <a:bodyPr/>
          <a:lstStyle/>
          <a:p>
            <a:fld id="{86CB4B4D-7CA3-9044-876B-883B54F8677D}" type="slidenum">
              <a:rPr lang="en-US" altLang="zh-CN" smtClean="0"/>
              <a:t>8</a:t>
            </a:fld>
            <a:endParaRPr lang="zh-CN" altLang="en-US" dirty="0"/>
          </a:p>
        </p:txBody>
      </p:sp>
    </p:spTree>
    <p:extLst>
      <p:ext uri="{BB962C8B-B14F-4D97-AF65-F5344CB8AC3E}">
        <p14:creationId xmlns:p14="http://schemas.microsoft.com/office/powerpoint/2010/main" val="280429490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64037B-517C-8A12-8865-112F4708E293}"/>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69F3256C-3EB3-9BA4-E5BF-C7AE4E7A2375}"/>
              </a:ext>
            </a:extLst>
          </p:cNvPr>
          <p:cNvSpPr>
            <a:spLocks noGrp="1"/>
          </p:cNvSpPr>
          <p:nvPr>
            <p:ph type="title"/>
          </p:nvPr>
        </p:nvSpPr>
        <p:spPr/>
        <p:txBody>
          <a:bodyPr/>
          <a:lstStyle/>
          <a:p>
            <a:r>
              <a:rPr kumimoji="1" lang="en-US" altLang="zh-CN" dirty="0"/>
              <a:t>Method</a:t>
            </a:r>
            <a:endParaRPr kumimoji="1" lang="zh-CN" altLang="en-US" dirty="0"/>
          </a:p>
        </p:txBody>
      </p:sp>
      <p:sp>
        <p:nvSpPr>
          <p:cNvPr id="5" name="文本占位符 3">
            <a:extLst>
              <a:ext uri="{FF2B5EF4-FFF2-40B4-BE49-F238E27FC236}">
                <a16:creationId xmlns:a16="http://schemas.microsoft.com/office/drawing/2014/main" id="{0D2F56C4-B4D0-184E-D0F8-3E65C0C4A420}"/>
              </a:ext>
            </a:extLst>
          </p:cNvPr>
          <p:cNvSpPr txBox="1">
            <a:spLocks/>
          </p:cNvSpPr>
          <p:nvPr/>
        </p:nvSpPr>
        <p:spPr>
          <a:xfrm>
            <a:off x="1206500" y="2282126"/>
            <a:ext cx="2197100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a:lstStyle>
          <a:p>
            <a:pPr marL="0" indent="0" hangingPunct="1">
              <a:buFontTx/>
              <a:buNone/>
            </a:pPr>
            <a:r>
              <a:rPr kumimoji="1" lang="en-US" altLang="zh-CN" sz="4400" dirty="0"/>
              <a:t>Assume such a case:</a:t>
            </a:r>
            <a:r>
              <a:rPr lang="en" altLang="zh-CN" sz="4400" b="1" dirty="0">
                <a:solidFill>
                  <a:srgbClr val="4C4C4C"/>
                </a:solidFill>
                <a:latin typeface="Arial" panose="020B0604020202020204" pitchFamily="34" charset="0"/>
              </a:rPr>
              <a:t>A 66-year-old male with a history of </a:t>
            </a:r>
            <a:r>
              <a:rPr lang="en" altLang="zh-CN" sz="4400" b="1" dirty="0">
                <a:solidFill>
                  <a:srgbClr val="0070BA"/>
                </a:solidFill>
                <a:latin typeface="Arial" panose="020B0604020202020204" pitchFamily="34" charset="0"/>
              </a:rPr>
              <a:t>heart attack </a:t>
            </a:r>
            <a:r>
              <a:rPr lang="en" altLang="zh-CN" sz="4400" b="1" dirty="0">
                <a:solidFill>
                  <a:srgbClr val="4C4C4C"/>
                </a:solidFill>
                <a:latin typeface="Arial" panose="020B0604020202020204" pitchFamily="34" charset="0"/>
              </a:rPr>
              <a:t>and recurrent </a:t>
            </a:r>
            <a:r>
              <a:rPr lang="en" altLang="zh-CN" sz="4400" b="1" dirty="0">
                <a:solidFill>
                  <a:srgbClr val="0070BA"/>
                </a:solidFill>
                <a:latin typeface="Arial" panose="020B0604020202020204" pitchFamily="34" charset="0"/>
              </a:rPr>
              <a:t>stomach ulcers </a:t>
            </a:r>
            <a:r>
              <a:rPr lang="en" altLang="zh-CN" sz="4400" b="1" dirty="0">
                <a:solidFill>
                  <a:srgbClr val="4C4C4C"/>
                </a:solidFill>
                <a:latin typeface="Arial" panose="020B0604020202020204" pitchFamily="34" charset="0"/>
              </a:rPr>
              <a:t>is experiencing persistent </a:t>
            </a:r>
            <a:r>
              <a:rPr lang="en" altLang="zh-CN" sz="4400" b="1" dirty="0">
                <a:solidFill>
                  <a:srgbClr val="0070BA"/>
                </a:solidFill>
                <a:latin typeface="Arial" panose="020B0604020202020204" pitchFamily="34" charset="0"/>
              </a:rPr>
              <a:t>cough and chest pain</a:t>
            </a:r>
            <a:r>
              <a:rPr lang="en" altLang="zh-CN" sz="4400" b="1" dirty="0">
                <a:solidFill>
                  <a:srgbClr val="4C4C4C"/>
                </a:solidFill>
                <a:latin typeface="Arial" panose="020B0604020202020204" pitchFamily="34" charset="0"/>
              </a:rPr>
              <a:t>, and recent </a:t>
            </a:r>
            <a:r>
              <a:rPr lang="en" altLang="zh-CN" sz="4400" b="1" dirty="0">
                <a:solidFill>
                  <a:srgbClr val="0070BA"/>
                </a:solidFill>
                <a:latin typeface="Arial" panose="020B0604020202020204" pitchFamily="34" charset="0"/>
              </a:rPr>
              <a:t>CT scans </a:t>
            </a:r>
            <a:r>
              <a:rPr lang="en" altLang="zh-CN" sz="4400" b="1" dirty="0">
                <a:solidFill>
                  <a:srgbClr val="4C4C4C"/>
                </a:solidFill>
                <a:latin typeface="Arial" panose="020B0604020202020204" pitchFamily="34" charset="0"/>
              </a:rPr>
              <a:t>indicate a possible </a:t>
            </a:r>
            <a:r>
              <a:rPr lang="en" altLang="zh-CN" sz="4400" b="1" dirty="0">
                <a:solidFill>
                  <a:srgbClr val="0070BA"/>
                </a:solidFill>
                <a:latin typeface="Arial" panose="020B0604020202020204" pitchFamily="34" charset="0"/>
              </a:rPr>
              <a:t>lung tumor</a:t>
            </a:r>
            <a:r>
              <a:rPr lang="en" altLang="zh-CN" sz="4400" b="1" dirty="0">
                <a:solidFill>
                  <a:srgbClr val="4C4C4C"/>
                </a:solidFill>
                <a:latin typeface="Arial" panose="020B0604020202020204" pitchFamily="34" charset="0"/>
              </a:rPr>
              <a:t>. Designing a treatment plan that minimizes risk and maximizes outcomes is the current concern due to his deteriorating health and medical history. </a:t>
            </a:r>
            <a:endParaRPr lang="en" altLang="zh-CN" sz="4400" dirty="0"/>
          </a:p>
          <a:p>
            <a:pPr hangingPunct="1"/>
            <a:endParaRPr kumimoji="1" lang="zh-CN" altLang="en-US" sz="4400" dirty="0"/>
          </a:p>
        </p:txBody>
      </p:sp>
      <p:pic>
        <p:nvPicPr>
          <p:cNvPr id="6" name="图片 5">
            <a:extLst>
              <a:ext uri="{FF2B5EF4-FFF2-40B4-BE49-F238E27FC236}">
                <a16:creationId xmlns:a16="http://schemas.microsoft.com/office/drawing/2014/main" id="{82730E37-B971-9DE0-596B-E785C66AE281}"/>
              </a:ext>
            </a:extLst>
          </p:cNvPr>
          <p:cNvPicPr>
            <a:picLocks noChangeAspect="1"/>
          </p:cNvPicPr>
          <p:nvPr/>
        </p:nvPicPr>
        <p:blipFill>
          <a:blip r:embed="rId2"/>
          <a:stretch>
            <a:fillRect/>
          </a:stretch>
        </p:blipFill>
        <p:spPr>
          <a:xfrm>
            <a:off x="1003300" y="5847772"/>
            <a:ext cx="8247038" cy="4492938"/>
          </a:xfrm>
          <a:prstGeom prst="rect">
            <a:avLst/>
          </a:prstGeom>
        </p:spPr>
      </p:pic>
      <p:pic>
        <p:nvPicPr>
          <p:cNvPr id="7" name="图片 6">
            <a:extLst>
              <a:ext uri="{FF2B5EF4-FFF2-40B4-BE49-F238E27FC236}">
                <a16:creationId xmlns:a16="http://schemas.microsoft.com/office/drawing/2014/main" id="{458C5899-7924-87E3-C144-E943DB696936}"/>
              </a:ext>
            </a:extLst>
          </p:cNvPr>
          <p:cNvPicPr>
            <a:picLocks noChangeAspect="1"/>
          </p:cNvPicPr>
          <p:nvPr/>
        </p:nvPicPr>
        <p:blipFill>
          <a:blip r:embed="rId3"/>
          <a:stretch>
            <a:fillRect/>
          </a:stretch>
        </p:blipFill>
        <p:spPr>
          <a:xfrm>
            <a:off x="10007600" y="5847772"/>
            <a:ext cx="6464300" cy="3949422"/>
          </a:xfrm>
          <a:prstGeom prst="rect">
            <a:avLst/>
          </a:prstGeom>
        </p:spPr>
      </p:pic>
      <p:pic>
        <p:nvPicPr>
          <p:cNvPr id="8" name="图片 7">
            <a:extLst>
              <a:ext uri="{FF2B5EF4-FFF2-40B4-BE49-F238E27FC236}">
                <a16:creationId xmlns:a16="http://schemas.microsoft.com/office/drawing/2014/main" id="{9BB423F6-B5BF-CC84-28DD-5EBAD291CC5D}"/>
              </a:ext>
            </a:extLst>
          </p:cNvPr>
          <p:cNvPicPr>
            <a:picLocks noChangeAspect="1"/>
          </p:cNvPicPr>
          <p:nvPr/>
        </p:nvPicPr>
        <p:blipFill>
          <a:blip r:embed="rId4"/>
          <a:stretch>
            <a:fillRect/>
          </a:stretch>
        </p:blipFill>
        <p:spPr>
          <a:xfrm>
            <a:off x="17229162" y="5849740"/>
            <a:ext cx="6464301" cy="3949422"/>
          </a:xfrm>
          <a:prstGeom prst="rect">
            <a:avLst/>
          </a:prstGeom>
        </p:spPr>
      </p:pic>
      <p:pic>
        <p:nvPicPr>
          <p:cNvPr id="9" name="图片 8">
            <a:extLst>
              <a:ext uri="{FF2B5EF4-FFF2-40B4-BE49-F238E27FC236}">
                <a16:creationId xmlns:a16="http://schemas.microsoft.com/office/drawing/2014/main" id="{C7B8067B-A5E6-E73B-67C5-03FACF7C265D}"/>
              </a:ext>
            </a:extLst>
          </p:cNvPr>
          <p:cNvPicPr>
            <a:picLocks noChangeAspect="1"/>
          </p:cNvPicPr>
          <p:nvPr/>
        </p:nvPicPr>
        <p:blipFill>
          <a:blip r:embed="rId5"/>
          <a:stretch>
            <a:fillRect/>
          </a:stretch>
        </p:blipFill>
        <p:spPr>
          <a:xfrm>
            <a:off x="8903082" y="9797194"/>
            <a:ext cx="10654918" cy="3949422"/>
          </a:xfrm>
          <a:prstGeom prst="rect">
            <a:avLst/>
          </a:prstGeom>
        </p:spPr>
      </p:pic>
      <p:pic>
        <p:nvPicPr>
          <p:cNvPr id="10" name="图片 9">
            <a:extLst>
              <a:ext uri="{FF2B5EF4-FFF2-40B4-BE49-F238E27FC236}">
                <a16:creationId xmlns:a16="http://schemas.microsoft.com/office/drawing/2014/main" id="{3715055A-A3D4-53EE-682A-45DE23355911}"/>
              </a:ext>
            </a:extLst>
          </p:cNvPr>
          <p:cNvPicPr>
            <a:picLocks noChangeAspect="1"/>
          </p:cNvPicPr>
          <p:nvPr/>
        </p:nvPicPr>
        <p:blipFill>
          <a:blip r:embed="rId6"/>
          <a:stretch>
            <a:fillRect/>
          </a:stretch>
        </p:blipFill>
        <p:spPr>
          <a:xfrm>
            <a:off x="1127832" y="9797194"/>
            <a:ext cx="4890356" cy="3870916"/>
          </a:xfrm>
          <a:prstGeom prst="rect">
            <a:avLst/>
          </a:prstGeom>
        </p:spPr>
      </p:pic>
      <p:sp>
        <p:nvSpPr>
          <p:cNvPr id="11" name="右箭头 10">
            <a:extLst>
              <a:ext uri="{FF2B5EF4-FFF2-40B4-BE49-F238E27FC236}">
                <a16:creationId xmlns:a16="http://schemas.microsoft.com/office/drawing/2014/main" id="{A6C143D2-8BC4-DF62-987A-D65C3CABFE8C}"/>
              </a:ext>
            </a:extLst>
          </p:cNvPr>
          <p:cNvSpPr/>
          <p:nvPr/>
        </p:nvSpPr>
        <p:spPr>
          <a:xfrm>
            <a:off x="9250338" y="7822483"/>
            <a:ext cx="757262" cy="681483"/>
          </a:xfrm>
          <a:prstGeom prst="rightArrow">
            <a:avLst/>
          </a:prstGeom>
          <a:solidFill>
            <a:srgbClr val="00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2" name="右箭头 11">
            <a:extLst>
              <a:ext uri="{FF2B5EF4-FFF2-40B4-BE49-F238E27FC236}">
                <a16:creationId xmlns:a16="http://schemas.microsoft.com/office/drawing/2014/main" id="{FFBEC677-A3B9-C3B5-EA67-C269B6541DA9}"/>
              </a:ext>
            </a:extLst>
          </p:cNvPr>
          <p:cNvSpPr/>
          <p:nvPr/>
        </p:nvSpPr>
        <p:spPr>
          <a:xfrm>
            <a:off x="16171937" y="7822483"/>
            <a:ext cx="757262" cy="681483"/>
          </a:xfrm>
          <a:prstGeom prst="rightArrow">
            <a:avLst/>
          </a:prstGeom>
          <a:solidFill>
            <a:srgbClr val="00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3" name="右箭头 12">
            <a:extLst>
              <a:ext uri="{FF2B5EF4-FFF2-40B4-BE49-F238E27FC236}">
                <a16:creationId xmlns:a16="http://schemas.microsoft.com/office/drawing/2014/main" id="{012F3064-EC78-E09E-9D5F-6F12A025D7FB}"/>
              </a:ext>
            </a:extLst>
          </p:cNvPr>
          <p:cNvSpPr/>
          <p:nvPr/>
        </p:nvSpPr>
        <p:spPr>
          <a:xfrm rot="5400000">
            <a:off x="19838619" y="10215609"/>
            <a:ext cx="1245385" cy="1165386"/>
          </a:xfrm>
          <a:prstGeom prst="rightArrow">
            <a:avLst/>
          </a:prstGeom>
          <a:solidFill>
            <a:srgbClr val="00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4" name="右箭头 13">
            <a:extLst>
              <a:ext uri="{FF2B5EF4-FFF2-40B4-BE49-F238E27FC236}">
                <a16:creationId xmlns:a16="http://schemas.microsoft.com/office/drawing/2014/main" id="{4CE2CBE7-5204-1C8B-CA4A-B5783F68E26B}"/>
              </a:ext>
            </a:extLst>
          </p:cNvPr>
          <p:cNvSpPr/>
          <p:nvPr/>
        </p:nvSpPr>
        <p:spPr>
          <a:xfrm rot="10800000">
            <a:off x="6456529" y="11090736"/>
            <a:ext cx="1256813" cy="1012387"/>
          </a:xfrm>
          <a:prstGeom prst="rightArrow">
            <a:avLst/>
          </a:prstGeom>
          <a:solidFill>
            <a:srgbClr val="00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3" name="灯片编号占位符 2">
            <a:extLst>
              <a:ext uri="{FF2B5EF4-FFF2-40B4-BE49-F238E27FC236}">
                <a16:creationId xmlns:a16="http://schemas.microsoft.com/office/drawing/2014/main" id="{5D39DA1D-65F6-ECDB-D85B-8A92A84F57A6}"/>
              </a:ext>
            </a:extLst>
          </p:cNvPr>
          <p:cNvSpPr>
            <a:spLocks noGrp="1"/>
          </p:cNvSpPr>
          <p:nvPr>
            <p:ph type="sldNum" sz="quarter" idx="2"/>
          </p:nvPr>
        </p:nvSpPr>
        <p:spPr/>
        <p:txBody>
          <a:bodyPr/>
          <a:lstStyle/>
          <a:p>
            <a:fld id="{86CB4B4D-7CA3-9044-876B-883B54F8677D}" type="slidenum">
              <a:rPr lang="en-US" altLang="zh-CN" smtClean="0"/>
              <a:t>9</a:t>
            </a:fld>
            <a:endParaRPr lang="zh-CN" altLang="en-US" dirty="0"/>
          </a:p>
        </p:txBody>
      </p:sp>
    </p:spTree>
    <p:extLst>
      <p:ext uri="{BB962C8B-B14F-4D97-AF65-F5344CB8AC3E}">
        <p14:creationId xmlns:p14="http://schemas.microsoft.com/office/powerpoint/2010/main" val="240902180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p:sld>
</file>

<file path=ppt/theme/theme1.xml><?xml version="1.0" encoding="utf-8"?>
<a:theme xmlns:a="http://schemas.openxmlformats.org/drawingml/2006/main" name="33_DynamicLight">
  <a:themeElements>
    <a:clrScheme name="33_DynamicLight">
      <a:dk1>
        <a:srgbClr val="5E5E5E"/>
      </a:dk1>
      <a:lt1>
        <a:srgbClr val="005E00"/>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3_DynamicLight">
      <a:majorFont>
        <a:latin typeface="Helvetica Neue"/>
        <a:ea typeface="Helvetica Neue"/>
        <a:cs typeface="Helvetica Neue"/>
      </a:majorFont>
      <a:minorFont>
        <a:latin typeface="Helvetica Neue"/>
        <a:ea typeface="Helvetica Neue"/>
        <a:cs typeface="Helvetica Neue"/>
      </a:minorFont>
    </a:fontScheme>
    <a:fmtScheme name="33_Dynamic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33_DynamicLight">
  <a:themeElements>
    <a:clrScheme name="33_DynamicLight">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3_DynamicLight">
      <a:majorFont>
        <a:latin typeface="Helvetica Neue"/>
        <a:ea typeface="Helvetica Neue"/>
        <a:cs typeface="Helvetica Neue"/>
      </a:majorFont>
      <a:minorFont>
        <a:latin typeface="Helvetica Neue"/>
        <a:ea typeface="Helvetica Neue"/>
        <a:cs typeface="Helvetica Neue"/>
      </a:minorFont>
    </a:fontScheme>
    <a:fmtScheme name="33_Dynamic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721</TotalTime>
  <Words>1323</Words>
  <Application>Microsoft Office PowerPoint</Application>
  <PresentationFormat>自定义</PresentationFormat>
  <Paragraphs>124</Paragraphs>
  <Slides>27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27</vt:i4>
      </vt:variant>
    </vt:vector>
  </HeadingPairs>
  <TitlesOfParts>
    <vt:vector size="32" baseType="lpstr">
      <vt:lpstr>Helvetica Neue</vt:lpstr>
      <vt:lpstr>Helvetica Neue Medium</vt:lpstr>
      <vt:lpstr>NimbusRomNo9L</vt:lpstr>
      <vt:lpstr>Arial</vt:lpstr>
      <vt:lpstr>33_DynamicLight</vt:lpstr>
      <vt:lpstr>MEDAGENTS: Large Language Models as Collaborators for Zero-shot Medical Reasoning</vt:lpstr>
      <vt:lpstr>Outline</vt:lpstr>
      <vt:lpstr>PowerPoint 演示文稿</vt:lpstr>
      <vt:lpstr>Background</vt:lpstr>
      <vt:lpstr>Background</vt:lpstr>
      <vt:lpstr>Progress</vt:lpstr>
      <vt:lpstr>PowerPoint 演示文稿</vt:lpstr>
      <vt:lpstr>Method</vt:lpstr>
      <vt:lpstr>Method</vt:lpstr>
      <vt:lpstr>Method</vt:lpstr>
      <vt:lpstr>Method</vt:lpstr>
      <vt:lpstr>Method</vt:lpstr>
      <vt:lpstr>Method</vt:lpstr>
      <vt:lpstr>Methods</vt:lpstr>
      <vt:lpstr>Methods</vt:lpstr>
      <vt:lpstr>Methods</vt:lpstr>
      <vt:lpstr>Methods</vt:lpstr>
      <vt:lpstr>Methods</vt:lpstr>
      <vt:lpstr>Results_most common errors</vt:lpstr>
      <vt:lpstr>PowerPoint 演示文稿</vt:lpstr>
      <vt:lpstr>What is agent hospital?</vt:lpstr>
      <vt:lpstr>What is agent hospital?</vt:lpstr>
      <vt:lpstr>Why agent hospital?</vt:lpstr>
      <vt:lpstr>How does it work?</vt:lpstr>
      <vt:lpstr>PowerPoint 演示文稿</vt:lpstr>
      <vt:lpstr>Med-agent zero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MEDAGENTS: Large Language Models as Collaborators for Zero-shot Medical Reasoning</dc:title>
  <cp:lastModifiedBy>Marx Chen</cp:lastModifiedBy>
  <cp:revision>4</cp:revision>
  <dcterms:modified xsi:type="dcterms:W3CDTF">2024-10-10T09:14:09Z</dcterms:modified>
</cp:coreProperties>
</file>