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4"/>
  </p:sldMasterIdLst>
  <p:notesMasterIdLst>
    <p:notesMasterId r:id="rId21"/>
  </p:notesMasterIdLst>
  <p:sldIdLst>
    <p:sldId id="284" r:id="rId5"/>
    <p:sldId id="285" r:id="rId6"/>
    <p:sldId id="286" r:id="rId7"/>
    <p:sldId id="313" r:id="rId8"/>
    <p:sldId id="314" r:id="rId9"/>
    <p:sldId id="315" r:id="rId10"/>
    <p:sldId id="316" r:id="rId11"/>
    <p:sldId id="302" r:id="rId12"/>
    <p:sldId id="301" r:id="rId13"/>
    <p:sldId id="317" r:id="rId14"/>
    <p:sldId id="319" r:id="rId15"/>
    <p:sldId id="321" r:id="rId16"/>
    <p:sldId id="322" r:id="rId17"/>
    <p:sldId id="324" r:id="rId18"/>
    <p:sldId id="323" r:id="rId19"/>
    <p:sldId id="31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stiny Desmond" initials="D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DE9EF"/>
    <a:srgbClr val="F6882E"/>
    <a:srgbClr val="35729B"/>
    <a:srgbClr val="CCCC00"/>
    <a:srgbClr val="F9AB6B"/>
    <a:srgbClr val="C4E7F4"/>
    <a:srgbClr val="E8E8E8"/>
    <a:srgbClr val="99CCEB"/>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8707AF-EC1E-0F77-3550-4E7840E9E3F6}" v="215" dt="2024-01-17T01:22:26.759"/>
  </p1510:revLst>
</p1510:revInfo>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8" d="100"/>
          <a:sy n="108" d="100"/>
        </p:scale>
        <p:origin x="1698" y="8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B5AD7A-4F43-AC49-9A58-430C1F9134C5}" type="datetimeFigureOut">
              <a:rPr lang="en-US" smtClean="0"/>
              <a:pPr/>
              <a:t>4/12/2024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37BEF-E36B-714F-A0AA-5225E121A5CA}" type="slidenum">
              <a:rPr lang="en-US" smtClean="0"/>
              <a:pPr/>
              <a:t>‹#›</a:t>
            </a:fld>
            <a:endParaRPr lang="en-US"/>
          </a:p>
        </p:txBody>
      </p:sp>
    </p:spTree>
    <p:extLst>
      <p:ext uri="{BB962C8B-B14F-4D97-AF65-F5344CB8AC3E}">
        <p14:creationId xmlns:p14="http://schemas.microsoft.com/office/powerpoint/2010/main" val="39979156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gradFill flip="none" rotWithShape="1">
            <a:gsLst>
              <a:gs pos="100000">
                <a:srgbClr val="35729B"/>
              </a:gs>
              <a:gs pos="8000">
                <a:schemeClr val="bg1">
                  <a:alpha val="83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userDrawn="1"/>
        </p:nvSpPr>
        <p:spPr>
          <a:xfrm>
            <a:off x="0" y="0"/>
            <a:ext cx="9144000" cy="1371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a:ln>
                <a:noFill/>
              </a:ln>
              <a:solidFill>
                <a:schemeClr val="bg1"/>
              </a:solidFill>
              <a:effectLst/>
              <a:uLnTx/>
              <a:uFillTx/>
              <a:latin typeface="Palatino Light" pitchFamily="18" charset="0"/>
              <a:ea typeface="+mj-ea"/>
              <a:cs typeface="+mj-cs"/>
            </a:endParaRPr>
          </a:p>
        </p:txBody>
      </p:sp>
      <p:pic>
        <p:nvPicPr>
          <p:cNvPr id="8" name="Picture 7" descr="graphics for top of powerpoint template(4).jpg"/>
          <p:cNvPicPr>
            <a:picLocks noChangeAspect="1"/>
          </p:cNvPicPr>
          <p:nvPr userDrawn="1"/>
        </p:nvPicPr>
        <p:blipFill>
          <a:blip r:embed="rId2" cstate="print"/>
          <a:stretch>
            <a:fillRect/>
          </a:stretch>
        </p:blipFill>
        <p:spPr>
          <a:xfrm>
            <a:off x="0" y="1066800"/>
            <a:ext cx="9144000" cy="2033626"/>
          </a:xfrm>
          <a:prstGeom prst="rect">
            <a:avLst/>
          </a:prstGeom>
        </p:spPr>
      </p:pic>
      <p:sp>
        <p:nvSpPr>
          <p:cNvPr id="5" name="TextBox 4"/>
          <p:cNvSpPr txBox="1"/>
          <p:nvPr userDrawn="1"/>
        </p:nvSpPr>
        <p:spPr>
          <a:xfrm>
            <a:off x="0" y="6236895"/>
            <a:ext cx="9143999" cy="316305"/>
          </a:xfrm>
          <a:prstGeom prst="rect">
            <a:avLst/>
          </a:prstGeom>
          <a:noFill/>
          <a:ln>
            <a:noFill/>
          </a:ln>
        </p:spPr>
        <p:txBody>
          <a:bodyPr wrap="square" rtlCol="0">
            <a:spAutoFit/>
          </a:bodyPr>
          <a:lstStyle/>
          <a:p>
            <a:pPr algn="ctr">
              <a:lnSpc>
                <a:spcPct val="120000"/>
              </a:lnSpc>
              <a:spcBef>
                <a:spcPts val="300"/>
              </a:spcBef>
              <a:spcAft>
                <a:spcPts val="300"/>
              </a:spcAft>
            </a:pPr>
            <a:r>
              <a:rPr lang="en-US" sz="1300" b="1" spc="600" baseline="0">
                <a:ln>
                  <a:noFill/>
                </a:ln>
                <a:solidFill>
                  <a:srgbClr val="FF0000"/>
                </a:solidFill>
                <a:effectLst/>
                <a:latin typeface="Arial Black" pitchFamily="34" charset="0"/>
              </a:rPr>
              <a:t>PROPRIETARY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4" name="Group 13"/>
          <p:cNvGrpSpPr/>
          <p:nvPr userDrawn="1"/>
        </p:nvGrpSpPr>
        <p:grpSpPr>
          <a:xfrm>
            <a:off x="0" y="6033700"/>
            <a:ext cx="9144000" cy="900500"/>
            <a:chOff x="0" y="6019800"/>
            <a:chExt cx="9144000" cy="900500"/>
          </a:xfrm>
        </p:grpSpPr>
        <p:pic>
          <p:nvPicPr>
            <p:cNvPr id="15" name="Picture 14" descr="web_banner_5_NOTEXT.jpg"/>
            <p:cNvPicPr>
              <a:picLocks noChangeAspect="1"/>
            </p:cNvPicPr>
            <p:nvPr userDrawn="1"/>
          </p:nvPicPr>
          <p:blipFill>
            <a:blip r:embed="rId2" cstate="print">
              <a:duotone>
                <a:schemeClr val="accent1">
                  <a:shade val="45000"/>
                  <a:satMod val="135000"/>
                </a:schemeClr>
                <a:prstClr val="white"/>
              </a:duotone>
            </a:blip>
            <a:srcRect t="34994" b="23739"/>
            <a:stretch>
              <a:fillRect/>
            </a:stretch>
          </p:blipFill>
          <p:spPr>
            <a:xfrm>
              <a:off x="0" y="6019800"/>
              <a:ext cx="9144000" cy="838200"/>
            </a:xfrm>
            <a:prstGeom prst="rect">
              <a:avLst/>
            </a:prstGeom>
          </p:spPr>
        </p:pic>
        <p:grpSp>
          <p:nvGrpSpPr>
            <p:cNvPr id="16" name="Group 26"/>
            <p:cNvGrpSpPr/>
            <p:nvPr userDrawn="1"/>
          </p:nvGrpSpPr>
          <p:grpSpPr>
            <a:xfrm>
              <a:off x="0" y="6643301"/>
              <a:ext cx="9144000" cy="276999"/>
              <a:chOff x="0" y="6643301"/>
              <a:chExt cx="9144000" cy="276999"/>
            </a:xfrm>
          </p:grpSpPr>
          <p:sp>
            <p:nvSpPr>
              <p:cNvPr id="17" name="Rectangle 16"/>
              <p:cNvSpPr/>
              <p:nvPr userDrawn="1"/>
            </p:nvSpPr>
            <p:spPr>
              <a:xfrm>
                <a:off x="0" y="6667500"/>
                <a:ext cx="9144000" cy="228600"/>
              </a:xfrm>
              <a:prstGeom prst="rect">
                <a:avLst/>
              </a:prstGeom>
              <a:solidFill>
                <a:srgbClr val="357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ridgetop_logotext_white.png"/>
              <p:cNvPicPr>
                <a:picLocks noChangeAspect="1"/>
              </p:cNvPicPr>
              <p:nvPr userDrawn="1"/>
            </p:nvPicPr>
            <p:blipFill>
              <a:blip r:embed="rId3" cstate="print"/>
              <a:stretch>
                <a:fillRect/>
              </a:stretch>
            </p:blipFill>
            <p:spPr>
              <a:xfrm>
                <a:off x="304800" y="6693067"/>
                <a:ext cx="2057400" cy="177467"/>
              </a:xfrm>
              <a:prstGeom prst="rect">
                <a:avLst/>
              </a:prstGeom>
              <a:ln>
                <a:noFill/>
              </a:ln>
            </p:spPr>
          </p:pic>
          <p:pic>
            <p:nvPicPr>
              <p:cNvPr id="19" name="Picture 18" descr="WhiteLogoNOText.png"/>
              <p:cNvPicPr>
                <a:picLocks noChangeAspect="1"/>
              </p:cNvPicPr>
              <p:nvPr userDrawn="1"/>
            </p:nvPicPr>
            <p:blipFill>
              <a:blip r:embed="rId4" cstate="print"/>
              <a:stretch>
                <a:fillRect/>
              </a:stretch>
            </p:blipFill>
            <p:spPr>
              <a:xfrm>
                <a:off x="8458200" y="6684264"/>
                <a:ext cx="304800" cy="194474"/>
              </a:xfrm>
              <a:prstGeom prst="rect">
                <a:avLst/>
              </a:prstGeom>
            </p:spPr>
          </p:pic>
          <p:sp>
            <p:nvSpPr>
              <p:cNvPr id="20" name="TextBox 19"/>
              <p:cNvSpPr txBox="1"/>
              <p:nvPr userDrawn="1"/>
            </p:nvSpPr>
            <p:spPr>
              <a:xfrm>
                <a:off x="2895600" y="6643301"/>
                <a:ext cx="5562600" cy="276999"/>
              </a:xfrm>
              <a:prstGeom prst="rect">
                <a:avLst/>
              </a:prstGeom>
              <a:noFill/>
            </p:spPr>
            <p:txBody>
              <a:bodyPr wrap="square" rtlCol="0">
                <a:spAutoFit/>
              </a:bodyPr>
              <a:lstStyle/>
              <a:p>
                <a:pPr>
                  <a:lnSpc>
                    <a:spcPct val="120000"/>
                  </a:lnSpc>
                  <a:spcBef>
                    <a:spcPts val="300"/>
                  </a:spcBef>
                  <a:spcAft>
                    <a:spcPts val="300"/>
                  </a:spcAft>
                </a:pPr>
                <a:r>
                  <a:rPr lang="en-US" sz="1000" b="0">
                    <a:solidFill>
                      <a:schemeClr val="bg1">
                        <a:lumMod val="95000"/>
                      </a:schemeClr>
                    </a:solidFill>
                    <a:latin typeface="Avenir 65 Medium" pitchFamily="34" charset="0"/>
                  </a:rPr>
                  <a:t>3580 West Ina Road</a:t>
                </a:r>
                <a:r>
                  <a:rPr lang="en-US" sz="1000" b="0" baseline="0">
                    <a:solidFill>
                      <a:schemeClr val="bg1">
                        <a:lumMod val="95000"/>
                      </a:schemeClr>
                    </a:solidFill>
                    <a:latin typeface="Avenir 65 Medium" pitchFamily="34" charset="0"/>
                  </a:rPr>
                  <a:t>  |  Tucson AZ  |  85741  |  520-742-3300  |  ridgetopgroup.com</a:t>
                </a:r>
                <a:endParaRPr lang="en-US" sz="1000" b="0">
                  <a:solidFill>
                    <a:schemeClr val="bg1">
                      <a:lumMod val="95000"/>
                    </a:schemeClr>
                  </a:solidFill>
                  <a:latin typeface="Avenir 65 Medium" pitchFamily="34" charset="0"/>
                </a:endParaRPr>
              </a:p>
            </p:txBody>
          </p:sp>
        </p:grpSp>
      </p:grpSp>
      <p:sp>
        <p:nvSpPr>
          <p:cNvPr id="22" name="Slide Number Placeholder 21"/>
          <p:cNvSpPr>
            <a:spLocks noGrp="1"/>
          </p:cNvSpPr>
          <p:nvPr>
            <p:ph type="sldNum" sz="quarter" idx="11"/>
          </p:nvPr>
        </p:nvSpPr>
        <p:spPr>
          <a:xfrm>
            <a:off x="7696200" y="6400800"/>
            <a:ext cx="685800" cy="762000"/>
          </a:xfrm>
        </p:spPr>
        <p:txBody>
          <a:bodyPr/>
          <a:lstStyle/>
          <a:p>
            <a:fld id="{E303F953-76B9-4C52-AAAB-FD5686F38F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mj-lt"/>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02747-97A7-4DF6-B18C-5BB9E4316E5C}" type="datetime1">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3F953-76B9-4C52-AAAB-FD5686F38F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534400" cy="50593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4"/>
          <p:cNvSpPr>
            <a:spLocks noGrp="1"/>
          </p:cNvSpPr>
          <p:nvPr>
            <p:ph type="title"/>
          </p:nvPr>
        </p:nvSpPr>
        <p:spPr/>
        <p:txBody>
          <a:bodyPr/>
          <a:lstStyle>
            <a:lvl1pPr>
              <a:defRPr>
                <a:latin typeface="+mj-lt"/>
              </a:defRPr>
            </a:lvl1pPr>
          </a:lstStyle>
          <a:p>
            <a:r>
              <a:rPr lang="en-US"/>
              <a:t>Click to edit Master title style</a:t>
            </a:r>
          </a:p>
        </p:txBody>
      </p:sp>
      <p:grpSp>
        <p:nvGrpSpPr>
          <p:cNvPr id="17" name="Group 16"/>
          <p:cNvGrpSpPr/>
          <p:nvPr userDrawn="1"/>
        </p:nvGrpSpPr>
        <p:grpSpPr>
          <a:xfrm>
            <a:off x="0" y="6008298"/>
            <a:ext cx="9144000" cy="900500"/>
            <a:chOff x="0" y="6019800"/>
            <a:chExt cx="9144000" cy="900500"/>
          </a:xfrm>
        </p:grpSpPr>
        <p:pic>
          <p:nvPicPr>
            <p:cNvPr id="11" name="Picture 10" descr="web_banner_5_NOTEXT.jpg"/>
            <p:cNvPicPr>
              <a:picLocks noChangeAspect="1"/>
            </p:cNvPicPr>
            <p:nvPr userDrawn="1"/>
          </p:nvPicPr>
          <p:blipFill>
            <a:blip r:embed="rId2" cstate="print">
              <a:duotone>
                <a:schemeClr val="accent1">
                  <a:shade val="45000"/>
                  <a:satMod val="135000"/>
                </a:schemeClr>
                <a:prstClr val="white"/>
              </a:duotone>
            </a:blip>
            <a:srcRect t="34994" b="23739"/>
            <a:stretch>
              <a:fillRect/>
            </a:stretch>
          </p:blipFill>
          <p:spPr>
            <a:xfrm>
              <a:off x="0" y="6019800"/>
              <a:ext cx="9144000" cy="838200"/>
            </a:xfrm>
            <a:prstGeom prst="rect">
              <a:avLst/>
            </a:prstGeom>
          </p:spPr>
        </p:pic>
        <p:grpSp>
          <p:nvGrpSpPr>
            <p:cNvPr id="27" name="Group 26"/>
            <p:cNvGrpSpPr/>
            <p:nvPr userDrawn="1"/>
          </p:nvGrpSpPr>
          <p:grpSpPr>
            <a:xfrm>
              <a:off x="0" y="6643301"/>
              <a:ext cx="9144000" cy="276999"/>
              <a:chOff x="0" y="6643301"/>
              <a:chExt cx="9144000" cy="276999"/>
            </a:xfrm>
          </p:grpSpPr>
          <p:sp>
            <p:nvSpPr>
              <p:cNvPr id="22" name="Rectangle 21"/>
              <p:cNvSpPr/>
              <p:nvPr userDrawn="1"/>
            </p:nvSpPr>
            <p:spPr>
              <a:xfrm>
                <a:off x="0" y="6667500"/>
                <a:ext cx="9144000" cy="228600"/>
              </a:xfrm>
              <a:prstGeom prst="rect">
                <a:avLst/>
              </a:prstGeom>
              <a:solidFill>
                <a:srgbClr val="357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ridgetop_logotext_white.png"/>
              <p:cNvPicPr>
                <a:picLocks noChangeAspect="1"/>
              </p:cNvPicPr>
              <p:nvPr userDrawn="1"/>
            </p:nvPicPr>
            <p:blipFill>
              <a:blip r:embed="rId3" cstate="print"/>
              <a:stretch>
                <a:fillRect/>
              </a:stretch>
            </p:blipFill>
            <p:spPr>
              <a:xfrm>
                <a:off x="304800" y="6693067"/>
                <a:ext cx="2057400" cy="177467"/>
              </a:xfrm>
              <a:prstGeom prst="rect">
                <a:avLst/>
              </a:prstGeom>
              <a:ln>
                <a:noFill/>
              </a:ln>
            </p:spPr>
          </p:pic>
          <p:pic>
            <p:nvPicPr>
              <p:cNvPr id="25" name="Picture 24" descr="WhiteLogoNOText.png"/>
              <p:cNvPicPr>
                <a:picLocks noChangeAspect="1"/>
              </p:cNvPicPr>
              <p:nvPr userDrawn="1"/>
            </p:nvPicPr>
            <p:blipFill>
              <a:blip r:embed="rId4" cstate="print"/>
              <a:stretch>
                <a:fillRect/>
              </a:stretch>
            </p:blipFill>
            <p:spPr>
              <a:xfrm>
                <a:off x="8763000" y="6684264"/>
                <a:ext cx="304800" cy="194474"/>
              </a:xfrm>
              <a:prstGeom prst="rect">
                <a:avLst/>
              </a:prstGeom>
            </p:spPr>
          </p:pic>
          <p:sp>
            <p:nvSpPr>
              <p:cNvPr id="26" name="TextBox 25"/>
              <p:cNvSpPr txBox="1"/>
              <p:nvPr userDrawn="1"/>
            </p:nvSpPr>
            <p:spPr>
              <a:xfrm>
                <a:off x="2895600" y="6643301"/>
                <a:ext cx="5562600" cy="276999"/>
              </a:xfrm>
              <a:prstGeom prst="rect">
                <a:avLst/>
              </a:prstGeom>
              <a:noFill/>
            </p:spPr>
            <p:txBody>
              <a:bodyPr wrap="square" rtlCol="0">
                <a:spAutoFit/>
              </a:bodyPr>
              <a:lstStyle/>
              <a:p>
                <a:pPr>
                  <a:lnSpc>
                    <a:spcPct val="120000"/>
                  </a:lnSpc>
                  <a:spcBef>
                    <a:spcPts val="300"/>
                  </a:spcBef>
                  <a:spcAft>
                    <a:spcPts val="300"/>
                  </a:spcAft>
                </a:pPr>
                <a:r>
                  <a:rPr lang="en-US" sz="1000" b="0">
                    <a:solidFill>
                      <a:schemeClr val="bg1">
                        <a:lumMod val="95000"/>
                      </a:schemeClr>
                    </a:solidFill>
                    <a:latin typeface="Arial" pitchFamily="34" charset="0"/>
                    <a:cs typeface="Arial" pitchFamily="34" charset="0"/>
                  </a:rPr>
                  <a:t>3580 West Ina Road</a:t>
                </a:r>
                <a:r>
                  <a:rPr lang="en-US" sz="1000" b="0" baseline="0">
                    <a:solidFill>
                      <a:schemeClr val="bg1">
                        <a:lumMod val="95000"/>
                      </a:schemeClr>
                    </a:solidFill>
                    <a:latin typeface="Arial" pitchFamily="34" charset="0"/>
                    <a:cs typeface="Arial" pitchFamily="34" charset="0"/>
                  </a:rPr>
                  <a:t>  |  Tucson AZ  |  85741  |  520-742-3300  |  ridgetopgroup.com</a:t>
                </a:r>
                <a:endParaRPr lang="en-US" sz="1000" b="0">
                  <a:solidFill>
                    <a:schemeClr val="bg1">
                      <a:lumMod val="95000"/>
                    </a:schemeClr>
                  </a:solidFill>
                  <a:latin typeface="Arial" pitchFamily="34" charset="0"/>
                  <a:cs typeface="Arial" pitchFamily="34" charset="0"/>
                </a:endParaRPr>
              </a:p>
            </p:txBody>
          </p:sp>
        </p:grpSp>
      </p:grpSp>
      <p:sp>
        <p:nvSpPr>
          <p:cNvPr id="12" name="Slide Number Placeholder 5"/>
          <p:cNvSpPr>
            <a:spLocks noGrp="1"/>
          </p:cNvSpPr>
          <p:nvPr>
            <p:ph type="sldNum" sz="quarter" idx="4"/>
          </p:nvPr>
        </p:nvSpPr>
        <p:spPr>
          <a:xfrm>
            <a:off x="7623596" y="6581297"/>
            <a:ext cx="914400" cy="365125"/>
          </a:xfrm>
          <a:prstGeom prst="rect">
            <a:avLst/>
          </a:prstGeom>
        </p:spPr>
        <p:txBody>
          <a:bodyPr vert="horz" lIns="91440" tIns="45720" rIns="91440" bIns="45720" rtlCol="0" anchor="ctr"/>
          <a:lstStyle>
            <a:lvl1pPr algn="r">
              <a:defRPr sz="1400" b="1">
                <a:solidFill>
                  <a:schemeClr val="tx1"/>
                </a:solidFill>
              </a:defRPr>
            </a:lvl1pPr>
          </a:lstStyle>
          <a:p>
            <a:fld id="{E303F953-76B9-4C52-AAAB-FD5686F38F14}" type="slidenum">
              <a:rPr lang="en-US" smtClean="0"/>
              <a:pPr/>
              <a:t>‹#›</a:t>
            </a:fld>
            <a:endParaRPr lang="en-US"/>
          </a:p>
        </p:txBody>
      </p:sp>
      <p:sp>
        <p:nvSpPr>
          <p:cNvPr id="2" name="TextBox 1"/>
          <p:cNvSpPr txBox="1"/>
          <p:nvPr userDrawn="1"/>
        </p:nvSpPr>
        <p:spPr>
          <a:xfrm>
            <a:off x="0" y="6307365"/>
            <a:ext cx="9143999" cy="316305"/>
          </a:xfrm>
          <a:prstGeom prst="rect">
            <a:avLst/>
          </a:prstGeom>
          <a:noFill/>
          <a:ln>
            <a:noFill/>
          </a:ln>
        </p:spPr>
        <p:txBody>
          <a:bodyPr wrap="square" rtlCol="0">
            <a:spAutoFit/>
          </a:bodyPr>
          <a:lstStyle/>
          <a:p>
            <a:pPr algn="ctr">
              <a:lnSpc>
                <a:spcPct val="120000"/>
              </a:lnSpc>
              <a:spcBef>
                <a:spcPts val="300"/>
              </a:spcBef>
              <a:spcAft>
                <a:spcPts val="300"/>
              </a:spcAft>
            </a:pPr>
            <a:r>
              <a:rPr lang="en-US" sz="1300" b="1" spc="600" baseline="0">
                <a:ln>
                  <a:noFill/>
                </a:ln>
                <a:solidFill>
                  <a:srgbClr val="FF0000"/>
                </a:solidFill>
                <a:effectLst/>
                <a:latin typeface="Arial Black" pitchFamily="34" charset="0"/>
              </a:rPr>
              <a:t>PROPRIETARY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itle 8"/>
          <p:cNvSpPr>
            <a:spLocks noGrp="1"/>
          </p:cNvSpPr>
          <p:nvPr>
            <p:ph type="title"/>
          </p:nvPr>
        </p:nvSpPr>
        <p:spPr/>
        <p:txBody>
          <a:bodyPr/>
          <a:lstStyle>
            <a:lvl1pPr>
              <a:defRPr>
                <a:latin typeface="+mj-lt"/>
              </a:defRPr>
            </a:lvl1pPr>
          </a:lstStyle>
          <a:p>
            <a:r>
              <a:rPr lang="en-US"/>
              <a:t>Click to edit Master title style</a:t>
            </a:r>
          </a:p>
        </p:txBody>
      </p:sp>
      <p:grpSp>
        <p:nvGrpSpPr>
          <p:cNvPr id="13" name="Group 12"/>
          <p:cNvGrpSpPr/>
          <p:nvPr userDrawn="1"/>
        </p:nvGrpSpPr>
        <p:grpSpPr>
          <a:xfrm>
            <a:off x="0" y="6033700"/>
            <a:ext cx="9144000" cy="900500"/>
            <a:chOff x="0" y="6019800"/>
            <a:chExt cx="9144000" cy="900500"/>
          </a:xfrm>
        </p:grpSpPr>
        <p:pic>
          <p:nvPicPr>
            <p:cNvPr id="14" name="Picture 13" descr="web_banner_5_NOTEXT.jpg"/>
            <p:cNvPicPr>
              <a:picLocks noChangeAspect="1"/>
            </p:cNvPicPr>
            <p:nvPr userDrawn="1"/>
          </p:nvPicPr>
          <p:blipFill>
            <a:blip r:embed="rId2" cstate="print">
              <a:duotone>
                <a:schemeClr val="accent1">
                  <a:shade val="45000"/>
                  <a:satMod val="135000"/>
                </a:schemeClr>
                <a:prstClr val="white"/>
              </a:duotone>
            </a:blip>
            <a:srcRect t="34994" b="23739"/>
            <a:stretch>
              <a:fillRect/>
            </a:stretch>
          </p:blipFill>
          <p:spPr>
            <a:xfrm>
              <a:off x="0" y="6019800"/>
              <a:ext cx="9144000" cy="838200"/>
            </a:xfrm>
            <a:prstGeom prst="rect">
              <a:avLst/>
            </a:prstGeom>
          </p:spPr>
        </p:pic>
        <p:grpSp>
          <p:nvGrpSpPr>
            <p:cNvPr id="15" name="Group 26"/>
            <p:cNvGrpSpPr/>
            <p:nvPr userDrawn="1"/>
          </p:nvGrpSpPr>
          <p:grpSpPr>
            <a:xfrm>
              <a:off x="0" y="6643301"/>
              <a:ext cx="9144000" cy="276999"/>
              <a:chOff x="0" y="6643301"/>
              <a:chExt cx="9144000" cy="276999"/>
            </a:xfrm>
          </p:grpSpPr>
          <p:sp>
            <p:nvSpPr>
              <p:cNvPr id="16" name="Rectangle 15"/>
              <p:cNvSpPr/>
              <p:nvPr userDrawn="1"/>
            </p:nvSpPr>
            <p:spPr>
              <a:xfrm>
                <a:off x="0" y="6667500"/>
                <a:ext cx="9144000" cy="228600"/>
              </a:xfrm>
              <a:prstGeom prst="rect">
                <a:avLst/>
              </a:prstGeom>
              <a:solidFill>
                <a:srgbClr val="357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ridgetop_logotext_white.png"/>
              <p:cNvPicPr>
                <a:picLocks noChangeAspect="1"/>
              </p:cNvPicPr>
              <p:nvPr userDrawn="1"/>
            </p:nvPicPr>
            <p:blipFill>
              <a:blip r:embed="rId3" cstate="print"/>
              <a:stretch>
                <a:fillRect/>
              </a:stretch>
            </p:blipFill>
            <p:spPr>
              <a:xfrm>
                <a:off x="304800" y="6693067"/>
                <a:ext cx="2057400" cy="177467"/>
              </a:xfrm>
              <a:prstGeom prst="rect">
                <a:avLst/>
              </a:prstGeom>
              <a:ln>
                <a:noFill/>
              </a:ln>
            </p:spPr>
          </p:pic>
          <p:pic>
            <p:nvPicPr>
              <p:cNvPr id="18" name="Picture 17" descr="WhiteLogoNOText.png"/>
              <p:cNvPicPr>
                <a:picLocks noChangeAspect="1"/>
              </p:cNvPicPr>
              <p:nvPr userDrawn="1"/>
            </p:nvPicPr>
            <p:blipFill>
              <a:blip r:embed="rId4" cstate="print"/>
              <a:stretch>
                <a:fillRect/>
              </a:stretch>
            </p:blipFill>
            <p:spPr>
              <a:xfrm>
                <a:off x="8458200" y="6684264"/>
                <a:ext cx="304800" cy="194474"/>
              </a:xfrm>
              <a:prstGeom prst="rect">
                <a:avLst/>
              </a:prstGeom>
            </p:spPr>
          </p:pic>
          <p:sp>
            <p:nvSpPr>
              <p:cNvPr id="19" name="TextBox 18"/>
              <p:cNvSpPr txBox="1"/>
              <p:nvPr userDrawn="1"/>
            </p:nvSpPr>
            <p:spPr>
              <a:xfrm>
                <a:off x="2895600" y="6643301"/>
                <a:ext cx="5562600" cy="276999"/>
              </a:xfrm>
              <a:prstGeom prst="rect">
                <a:avLst/>
              </a:prstGeom>
              <a:noFill/>
            </p:spPr>
            <p:txBody>
              <a:bodyPr wrap="square" rtlCol="0">
                <a:spAutoFit/>
              </a:bodyPr>
              <a:lstStyle/>
              <a:p>
                <a:pPr>
                  <a:lnSpc>
                    <a:spcPct val="120000"/>
                  </a:lnSpc>
                  <a:spcBef>
                    <a:spcPts val="300"/>
                  </a:spcBef>
                  <a:spcAft>
                    <a:spcPts val="300"/>
                  </a:spcAft>
                </a:pPr>
                <a:r>
                  <a:rPr lang="en-US" sz="1000" b="0">
                    <a:solidFill>
                      <a:schemeClr val="bg1">
                        <a:lumMod val="95000"/>
                      </a:schemeClr>
                    </a:solidFill>
                    <a:latin typeface="Avenir 65 Medium" pitchFamily="34" charset="0"/>
                  </a:rPr>
                  <a:t>3580 West Ina Road</a:t>
                </a:r>
                <a:r>
                  <a:rPr lang="en-US" sz="1000" b="0" baseline="0">
                    <a:solidFill>
                      <a:schemeClr val="bg1">
                        <a:lumMod val="95000"/>
                      </a:schemeClr>
                    </a:solidFill>
                    <a:latin typeface="Avenir 65 Medium" pitchFamily="34" charset="0"/>
                  </a:rPr>
                  <a:t>  |  Tucson AZ  |  85741  |  520-742-3300  |  ridgetopgroup.com</a:t>
                </a:r>
                <a:endParaRPr lang="en-US" sz="1000" b="0">
                  <a:solidFill>
                    <a:schemeClr val="bg1">
                      <a:lumMod val="95000"/>
                    </a:schemeClr>
                  </a:solidFill>
                  <a:latin typeface="Avenir 65 Medium" pitchFamily="34" charset="0"/>
                </a:endParaRPr>
              </a:p>
            </p:txBody>
          </p:sp>
        </p:grpSp>
      </p:grpSp>
      <p:sp>
        <p:nvSpPr>
          <p:cNvPr id="24" name="Slide Number Placeholder 23"/>
          <p:cNvSpPr>
            <a:spLocks noGrp="1"/>
          </p:cNvSpPr>
          <p:nvPr>
            <p:ph type="sldNum" sz="quarter" idx="11"/>
          </p:nvPr>
        </p:nvSpPr>
        <p:spPr>
          <a:xfrm>
            <a:off x="7696200" y="6629400"/>
            <a:ext cx="685800" cy="288925"/>
          </a:xfrm>
        </p:spPr>
        <p:txBody>
          <a:bodyPr/>
          <a:lstStyle/>
          <a:p>
            <a:fld id="{E303F953-76B9-4C52-AAAB-FD5686F38F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p>
        </p:txBody>
      </p:sp>
      <p:sp>
        <p:nvSpPr>
          <p:cNvPr id="3" name="Content Placeholder 2"/>
          <p:cNvSpPr>
            <a:spLocks noGrp="1"/>
          </p:cNvSpPr>
          <p:nvPr>
            <p:ph sz="half" idx="1"/>
          </p:nvPr>
        </p:nvSpPr>
        <p:spPr>
          <a:xfrm>
            <a:off x="228600" y="990600"/>
            <a:ext cx="4419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990600"/>
            <a:ext cx="4419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4" name="Group 13"/>
          <p:cNvGrpSpPr/>
          <p:nvPr userDrawn="1"/>
        </p:nvGrpSpPr>
        <p:grpSpPr>
          <a:xfrm>
            <a:off x="0" y="6033700"/>
            <a:ext cx="9144000" cy="900500"/>
            <a:chOff x="0" y="6019800"/>
            <a:chExt cx="9144000" cy="900500"/>
          </a:xfrm>
        </p:grpSpPr>
        <p:pic>
          <p:nvPicPr>
            <p:cNvPr id="15" name="Picture 14" descr="web_banner_5_NOTEXT.jpg"/>
            <p:cNvPicPr>
              <a:picLocks noChangeAspect="1"/>
            </p:cNvPicPr>
            <p:nvPr userDrawn="1"/>
          </p:nvPicPr>
          <p:blipFill>
            <a:blip r:embed="rId2" cstate="print">
              <a:duotone>
                <a:schemeClr val="accent1">
                  <a:shade val="45000"/>
                  <a:satMod val="135000"/>
                </a:schemeClr>
                <a:prstClr val="white"/>
              </a:duotone>
            </a:blip>
            <a:srcRect t="34994" b="23739"/>
            <a:stretch>
              <a:fillRect/>
            </a:stretch>
          </p:blipFill>
          <p:spPr>
            <a:xfrm>
              <a:off x="0" y="6019800"/>
              <a:ext cx="9144000" cy="838200"/>
            </a:xfrm>
            <a:prstGeom prst="rect">
              <a:avLst/>
            </a:prstGeom>
          </p:spPr>
        </p:pic>
        <p:grpSp>
          <p:nvGrpSpPr>
            <p:cNvPr id="16" name="Group 26"/>
            <p:cNvGrpSpPr/>
            <p:nvPr userDrawn="1"/>
          </p:nvGrpSpPr>
          <p:grpSpPr>
            <a:xfrm>
              <a:off x="0" y="6643301"/>
              <a:ext cx="9144000" cy="276999"/>
              <a:chOff x="0" y="6643301"/>
              <a:chExt cx="9144000" cy="276999"/>
            </a:xfrm>
          </p:grpSpPr>
          <p:sp>
            <p:nvSpPr>
              <p:cNvPr id="17" name="Rectangle 16"/>
              <p:cNvSpPr/>
              <p:nvPr userDrawn="1"/>
            </p:nvSpPr>
            <p:spPr>
              <a:xfrm>
                <a:off x="0" y="6667500"/>
                <a:ext cx="9144000" cy="228600"/>
              </a:xfrm>
              <a:prstGeom prst="rect">
                <a:avLst/>
              </a:prstGeom>
              <a:solidFill>
                <a:srgbClr val="357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ridgetop_logotext_white.png"/>
              <p:cNvPicPr>
                <a:picLocks noChangeAspect="1"/>
              </p:cNvPicPr>
              <p:nvPr userDrawn="1"/>
            </p:nvPicPr>
            <p:blipFill>
              <a:blip r:embed="rId3" cstate="print"/>
              <a:stretch>
                <a:fillRect/>
              </a:stretch>
            </p:blipFill>
            <p:spPr>
              <a:xfrm>
                <a:off x="304800" y="6693067"/>
                <a:ext cx="2057400" cy="177467"/>
              </a:xfrm>
              <a:prstGeom prst="rect">
                <a:avLst/>
              </a:prstGeom>
              <a:ln>
                <a:noFill/>
              </a:ln>
            </p:spPr>
          </p:pic>
          <p:pic>
            <p:nvPicPr>
              <p:cNvPr id="25" name="Picture 24" descr="WhiteLogoNOText.png"/>
              <p:cNvPicPr>
                <a:picLocks noChangeAspect="1"/>
              </p:cNvPicPr>
              <p:nvPr userDrawn="1"/>
            </p:nvPicPr>
            <p:blipFill>
              <a:blip r:embed="rId4" cstate="print"/>
              <a:stretch>
                <a:fillRect/>
              </a:stretch>
            </p:blipFill>
            <p:spPr>
              <a:xfrm>
                <a:off x="8458200" y="6684264"/>
                <a:ext cx="304800" cy="194474"/>
              </a:xfrm>
              <a:prstGeom prst="rect">
                <a:avLst/>
              </a:prstGeom>
            </p:spPr>
          </p:pic>
          <p:sp>
            <p:nvSpPr>
              <p:cNvPr id="26" name="TextBox 25"/>
              <p:cNvSpPr txBox="1"/>
              <p:nvPr userDrawn="1"/>
            </p:nvSpPr>
            <p:spPr>
              <a:xfrm>
                <a:off x="2895600" y="6643301"/>
                <a:ext cx="5562600" cy="276999"/>
              </a:xfrm>
              <a:prstGeom prst="rect">
                <a:avLst/>
              </a:prstGeom>
              <a:noFill/>
            </p:spPr>
            <p:txBody>
              <a:bodyPr wrap="square" rtlCol="0">
                <a:spAutoFit/>
              </a:bodyPr>
              <a:lstStyle/>
              <a:p>
                <a:pPr>
                  <a:lnSpc>
                    <a:spcPct val="120000"/>
                  </a:lnSpc>
                  <a:spcBef>
                    <a:spcPts val="300"/>
                  </a:spcBef>
                  <a:spcAft>
                    <a:spcPts val="300"/>
                  </a:spcAft>
                </a:pPr>
                <a:r>
                  <a:rPr lang="en-US" sz="1000" b="0">
                    <a:solidFill>
                      <a:schemeClr val="bg1">
                        <a:lumMod val="95000"/>
                      </a:schemeClr>
                    </a:solidFill>
                    <a:latin typeface="Avenir 65 Medium" pitchFamily="34" charset="0"/>
                  </a:rPr>
                  <a:t>3580 West Ina Road</a:t>
                </a:r>
                <a:r>
                  <a:rPr lang="en-US" sz="1000" b="0" baseline="0">
                    <a:solidFill>
                      <a:schemeClr val="bg1">
                        <a:lumMod val="95000"/>
                      </a:schemeClr>
                    </a:solidFill>
                    <a:latin typeface="Avenir 65 Medium" pitchFamily="34" charset="0"/>
                  </a:rPr>
                  <a:t>  |  Tucson AZ  |  85741  |  520-742-3300  |  ridgetopgroup.com</a:t>
                </a:r>
                <a:endParaRPr lang="en-US" sz="1000" b="0">
                  <a:solidFill>
                    <a:schemeClr val="bg1">
                      <a:lumMod val="95000"/>
                    </a:schemeClr>
                  </a:solidFill>
                  <a:latin typeface="Avenir 65 Medium" pitchFamily="34" charset="0"/>
                </a:endParaRPr>
              </a:p>
            </p:txBody>
          </p:sp>
        </p:grpSp>
      </p:grpSp>
      <p:sp>
        <p:nvSpPr>
          <p:cNvPr id="19" name="Slide Number Placeholder 18"/>
          <p:cNvSpPr>
            <a:spLocks noGrp="1"/>
          </p:cNvSpPr>
          <p:nvPr>
            <p:ph type="sldNum" sz="quarter" idx="11"/>
          </p:nvPr>
        </p:nvSpPr>
        <p:spPr>
          <a:xfrm>
            <a:off x="7620000" y="6629400"/>
            <a:ext cx="762000" cy="288925"/>
          </a:xfrm>
        </p:spPr>
        <p:txBody>
          <a:bodyPr/>
          <a:lstStyle/>
          <a:p>
            <a:fld id="{E303F953-76B9-4C52-AAAB-FD5686F38F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6" name="Group 15"/>
          <p:cNvGrpSpPr/>
          <p:nvPr userDrawn="1"/>
        </p:nvGrpSpPr>
        <p:grpSpPr>
          <a:xfrm>
            <a:off x="0" y="6033700"/>
            <a:ext cx="9144000" cy="900500"/>
            <a:chOff x="0" y="6019800"/>
            <a:chExt cx="9144000" cy="900500"/>
          </a:xfrm>
        </p:grpSpPr>
        <p:pic>
          <p:nvPicPr>
            <p:cNvPr id="17" name="Picture 16" descr="web_banner_5_NOTEXT.jpg"/>
            <p:cNvPicPr>
              <a:picLocks noChangeAspect="1"/>
            </p:cNvPicPr>
            <p:nvPr userDrawn="1"/>
          </p:nvPicPr>
          <p:blipFill>
            <a:blip r:embed="rId2" cstate="print">
              <a:duotone>
                <a:schemeClr val="accent1">
                  <a:shade val="45000"/>
                  <a:satMod val="135000"/>
                </a:schemeClr>
                <a:prstClr val="white"/>
              </a:duotone>
            </a:blip>
            <a:srcRect t="34994" b="23739"/>
            <a:stretch>
              <a:fillRect/>
            </a:stretch>
          </p:blipFill>
          <p:spPr>
            <a:xfrm>
              <a:off x="0" y="6019800"/>
              <a:ext cx="9144000" cy="838200"/>
            </a:xfrm>
            <a:prstGeom prst="rect">
              <a:avLst/>
            </a:prstGeom>
          </p:spPr>
        </p:pic>
        <p:grpSp>
          <p:nvGrpSpPr>
            <p:cNvPr id="24" name="Group 26"/>
            <p:cNvGrpSpPr/>
            <p:nvPr userDrawn="1"/>
          </p:nvGrpSpPr>
          <p:grpSpPr>
            <a:xfrm>
              <a:off x="0" y="6643301"/>
              <a:ext cx="9144000" cy="276999"/>
              <a:chOff x="0" y="6643301"/>
              <a:chExt cx="9144000" cy="276999"/>
            </a:xfrm>
          </p:grpSpPr>
          <p:sp>
            <p:nvSpPr>
              <p:cNvPr id="25" name="Rectangle 24"/>
              <p:cNvSpPr/>
              <p:nvPr userDrawn="1"/>
            </p:nvSpPr>
            <p:spPr>
              <a:xfrm>
                <a:off x="0" y="6667500"/>
                <a:ext cx="9144000" cy="228600"/>
              </a:xfrm>
              <a:prstGeom prst="rect">
                <a:avLst/>
              </a:prstGeom>
              <a:solidFill>
                <a:srgbClr val="357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ridgetop_logotext_white.png"/>
              <p:cNvPicPr>
                <a:picLocks noChangeAspect="1"/>
              </p:cNvPicPr>
              <p:nvPr userDrawn="1"/>
            </p:nvPicPr>
            <p:blipFill>
              <a:blip r:embed="rId3" cstate="print"/>
              <a:stretch>
                <a:fillRect/>
              </a:stretch>
            </p:blipFill>
            <p:spPr>
              <a:xfrm>
                <a:off x="304800" y="6693067"/>
                <a:ext cx="2057400" cy="177467"/>
              </a:xfrm>
              <a:prstGeom prst="rect">
                <a:avLst/>
              </a:prstGeom>
              <a:ln>
                <a:noFill/>
              </a:ln>
            </p:spPr>
          </p:pic>
          <p:pic>
            <p:nvPicPr>
              <p:cNvPr id="27" name="Picture 26" descr="WhiteLogoNOText.png"/>
              <p:cNvPicPr>
                <a:picLocks noChangeAspect="1"/>
              </p:cNvPicPr>
              <p:nvPr userDrawn="1"/>
            </p:nvPicPr>
            <p:blipFill>
              <a:blip r:embed="rId4" cstate="print"/>
              <a:stretch>
                <a:fillRect/>
              </a:stretch>
            </p:blipFill>
            <p:spPr>
              <a:xfrm>
                <a:off x="8458200" y="6684264"/>
                <a:ext cx="304800" cy="194474"/>
              </a:xfrm>
              <a:prstGeom prst="rect">
                <a:avLst/>
              </a:prstGeom>
            </p:spPr>
          </p:pic>
          <p:sp>
            <p:nvSpPr>
              <p:cNvPr id="28" name="TextBox 27"/>
              <p:cNvSpPr txBox="1"/>
              <p:nvPr userDrawn="1"/>
            </p:nvSpPr>
            <p:spPr>
              <a:xfrm>
                <a:off x="2895600" y="6643301"/>
                <a:ext cx="5562600" cy="276999"/>
              </a:xfrm>
              <a:prstGeom prst="rect">
                <a:avLst/>
              </a:prstGeom>
              <a:noFill/>
            </p:spPr>
            <p:txBody>
              <a:bodyPr wrap="square" rtlCol="0">
                <a:spAutoFit/>
              </a:bodyPr>
              <a:lstStyle/>
              <a:p>
                <a:pPr>
                  <a:lnSpc>
                    <a:spcPct val="120000"/>
                  </a:lnSpc>
                  <a:spcBef>
                    <a:spcPts val="300"/>
                  </a:spcBef>
                  <a:spcAft>
                    <a:spcPts val="300"/>
                  </a:spcAft>
                </a:pPr>
                <a:r>
                  <a:rPr lang="en-US" sz="1000" b="0">
                    <a:solidFill>
                      <a:schemeClr val="bg1">
                        <a:lumMod val="95000"/>
                      </a:schemeClr>
                    </a:solidFill>
                    <a:latin typeface="Avenir 65 Medium" pitchFamily="34" charset="0"/>
                  </a:rPr>
                  <a:t>3580 West Ina Road</a:t>
                </a:r>
                <a:r>
                  <a:rPr lang="en-US" sz="1000" b="0" baseline="0">
                    <a:solidFill>
                      <a:schemeClr val="bg1">
                        <a:lumMod val="95000"/>
                      </a:schemeClr>
                    </a:solidFill>
                    <a:latin typeface="Avenir 65 Medium" pitchFamily="34" charset="0"/>
                  </a:rPr>
                  <a:t>  |  Tucson AZ  |  85741  |  520-742-3300  |  ridgetopgroup.com</a:t>
                </a:r>
                <a:endParaRPr lang="en-US" sz="1000" b="0">
                  <a:solidFill>
                    <a:schemeClr val="bg1">
                      <a:lumMod val="95000"/>
                    </a:schemeClr>
                  </a:solidFill>
                  <a:latin typeface="Avenir 65 Medium" pitchFamily="34" charset="0"/>
                </a:endParaRPr>
              </a:p>
            </p:txBody>
          </p:sp>
        </p:grpSp>
      </p:grpSp>
      <p:sp>
        <p:nvSpPr>
          <p:cNvPr id="19" name="Slide Number Placeholder 18"/>
          <p:cNvSpPr>
            <a:spLocks noGrp="1"/>
          </p:cNvSpPr>
          <p:nvPr>
            <p:ph type="sldNum" sz="quarter" idx="11"/>
          </p:nvPr>
        </p:nvSpPr>
        <p:spPr>
          <a:xfrm>
            <a:off x="7620000" y="6629401"/>
            <a:ext cx="685800" cy="304800"/>
          </a:xfrm>
        </p:spPr>
        <p:txBody>
          <a:bodyPr/>
          <a:lstStyle/>
          <a:p>
            <a:fld id="{E303F953-76B9-4C52-AAAB-FD5686F38F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p>
        </p:txBody>
      </p:sp>
      <p:sp>
        <p:nvSpPr>
          <p:cNvPr id="3" name="Date Placeholder 2"/>
          <p:cNvSpPr>
            <a:spLocks noGrp="1"/>
          </p:cNvSpPr>
          <p:nvPr>
            <p:ph type="dt" sz="half" idx="10"/>
          </p:nvPr>
        </p:nvSpPr>
        <p:spPr/>
        <p:txBody>
          <a:bodyPr/>
          <a:lstStyle/>
          <a:p>
            <a:fld id="{ABD5EC42-09FF-4ABF-BCFE-0DEDE77F44D9}" type="datetime1">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03F953-76B9-4C52-AAAB-FD5686F38F14}" type="slidenum">
              <a:rPr lang="en-US" smtClean="0"/>
              <a:pPr/>
              <a:t>‹#›</a:t>
            </a:fld>
            <a:endParaRPr lang="en-US"/>
          </a:p>
        </p:txBody>
      </p:sp>
      <p:grpSp>
        <p:nvGrpSpPr>
          <p:cNvPr id="12" name="Group 11"/>
          <p:cNvGrpSpPr/>
          <p:nvPr userDrawn="1"/>
        </p:nvGrpSpPr>
        <p:grpSpPr>
          <a:xfrm>
            <a:off x="0" y="6033700"/>
            <a:ext cx="9144000" cy="900500"/>
            <a:chOff x="0" y="6019800"/>
            <a:chExt cx="9144000" cy="900500"/>
          </a:xfrm>
        </p:grpSpPr>
        <p:pic>
          <p:nvPicPr>
            <p:cNvPr id="13" name="Picture 12" descr="web_banner_5_NOTEXT.jpg"/>
            <p:cNvPicPr>
              <a:picLocks noChangeAspect="1"/>
            </p:cNvPicPr>
            <p:nvPr userDrawn="1"/>
          </p:nvPicPr>
          <p:blipFill>
            <a:blip r:embed="rId2" cstate="print">
              <a:duotone>
                <a:schemeClr val="accent1">
                  <a:shade val="45000"/>
                  <a:satMod val="135000"/>
                </a:schemeClr>
                <a:prstClr val="white"/>
              </a:duotone>
            </a:blip>
            <a:srcRect t="34994" b="23739"/>
            <a:stretch>
              <a:fillRect/>
            </a:stretch>
          </p:blipFill>
          <p:spPr>
            <a:xfrm>
              <a:off x="0" y="6019800"/>
              <a:ext cx="9144000" cy="838200"/>
            </a:xfrm>
            <a:prstGeom prst="rect">
              <a:avLst/>
            </a:prstGeom>
          </p:spPr>
        </p:pic>
        <p:grpSp>
          <p:nvGrpSpPr>
            <p:cNvPr id="14" name="Group 26"/>
            <p:cNvGrpSpPr/>
            <p:nvPr userDrawn="1"/>
          </p:nvGrpSpPr>
          <p:grpSpPr>
            <a:xfrm>
              <a:off x="0" y="6643301"/>
              <a:ext cx="9144000" cy="276999"/>
              <a:chOff x="0" y="6643301"/>
              <a:chExt cx="9144000" cy="276999"/>
            </a:xfrm>
          </p:grpSpPr>
          <p:sp>
            <p:nvSpPr>
              <p:cNvPr id="15" name="Rectangle 14"/>
              <p:cNvSpPr/>
              <p:nvPr userDrawn="1"/>
            </p:nvSpPr>
            <p:spPr>
              <a:xfrm>
                <a:off x="0" y="6667500"/>
                <a:ext cx="9144000" cy="228600"/>
              </a:xfrm>
              <a:prstGeom prst="rect">
                <a:avLst/>
              </a:prstGeom>
              <a:solidFill>
                <a:srgbClr val="357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ridgetop_logotext_white.png"/>
              <p:cNvPicPr>
                <a:picLocks noChangeAspect="1"/>
              </p:cNvPicPr>
              <p:nvPr userDrawn="1"/>
            </p:nvPicPr>
            <p:blipFill>
              <a:blip r:embed="rId3" cstate="print"/>
              <a:stretch>
                <a:fillRect/>
              </a:stretch>
            </p:blipFill>
            <p:spPr>
              <a:xfrm>
                <a:off x="304800" y="6693067"/>
                <a:ext cx="2057400" cy="177467"/>
              </a:xfrm>
              <a:prstGeom prst="rect">
                <a:avLst/>
              </a:prstGeom>
              <a:ln>
                <a:noFill/>
              </a:ln>
            </p:spPr>
          </p:pic>
          <p:pic>
            <p:nvPicPr>
              <p:cNvPr id="23" name="Picture 22" descr="WhiteLogoNOText.png"/>
              <p:cNvPicPr>
                <a:picLocks noChangeAspect="1"/>
              </p:cNvPicPr>
              <p:nvPr userDrawn="1"/>
            </p:nvPicPr>
            <p:blipFill>
              <a:blip r:embed="rId4" cstate="print"/>
              <a:stretch>
                <a:fillRect/>
              </a:stretch>
            </p:blipFill>
            <p:spPr>
              <a:xfrm>
                <a:off x="8458200" y="6684264"/>
                <a:ext cx="304800" cy="194474"/>
              </a:xfrm>
              <a:prstGeom prst="rect">
                <a:avLst/>
              </a:prstGeom>
            </p:spPr>
          </p:pic>
          <p:sp>
            <p:nvSpPr>
              <p:cNvPr id="24" name="TextBox 23"/>
              <p:cNvSpPr txBox="1"/>
              <p:nvPr userDrawn="1"/>
            </p:nvSpPr>
            <p:spPr>
              <a:xfrm>
                <a:off x="2895600" y="6643301"/>
                <a:ext cx="5562600" cy="276999"/>
              </a:xfrm>
              <a:prstGeom prst="rect">
                <a:avLst/>
              </a:prstGeom>
              <a:noFill/>
            </p:spPr>
            <p:txBody>
              <a:bodyPr wrap="square" rtlCol="0">
                <a:spAutoFit/>
              </a:bodyPr>
              <a:lstStyle/>
              <a:p>
                <a:pPr>
                  <a:lnSpc>
                    <a:spcPct val="120000"/>
                  </a:lnSpc>
                  <a:spcBef>
                    <a:spcPts val="300"/>
                  </a:spcBef>
                  <a:spcAft>
                    <a:spcPts val="300"/>
                  </a:spcAft>
                </a:pPr>
                <a:r>
                  <a:rPr lang="en-US" sz="1000" b="0">
                    <a:solidFill>
                      <a:schemeClr val="bg1">
                        <a:lumMod val="95000"/>
                      </a:schemeClr>
                    </a:solidFill>
                    <a:latin typeface="Avenir 65 Medium" pitchFamily="34" charset="0"/>
                  </a:rPr>
                  <a:t>3580 West Ina Road</a:t>
                </a:r>
                <a:r>
                  <a:rPr lang="en-US" sz="1000" b="0" baseline="0">
                    <a:solidFill>
                      <a:schemeClr val="bg1">
                        <a:lumMod val="95000"/>
                      </a:schemeClr>
                    </a:solidFill>
                    <a:latin typeface="Avenir 65 Medium" pitchFamily="34" charset="0"/>
                  </a:rPr>
                  <a:t>  |  Tucson AZ  |  85741  |  520-742-3300  |  ridgetopgroup.com</a:t>
                </a:r>
                <a:endParaRPr lang="en-US" sz="1000" b="0">
                  <a:solidFill>
                    <a:schemeClr val="bg1">
                      <a:lumMod val="95000"/>
                    </a:schemeClr>
                  </a:solidFill>
                  <a:latin typeface="Avenir 65 Medium" pitchFamily="34" charset="0"/>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latin typeface="+mj-lt"/>
              </a:defRPr>
            </a:lvl1pPr>
          </a:lstStyle>
          <a:p>
            <a:r>
              <a:rPr lang="en-US"/>
              <a:t>Click to edit Master title style</a:t>
            </a:r>
          </a:p>
        </p:txBody>
      </p:sp>
      <p:grpSp>
        <p:nvGrpSpPr>
          <p:cNvPr id="12" name="Group 11"/>
          <p:cNvGrpSpPr/>
          <p:nvPr userDrawn="1"/>
        </p:nvGrpSpPr>
        <p:grpSpPr>
          <a:xfrm>
            <a:off x="0" y="6033700"/>
            <a:ext cx="9144000" cy="900500"/>
            <a:chOff x="0" y="6019800"/>
            <a:chExt cx="9144000" cy="900500"/>
          </a:xfrm>
        </p:grpSpPr>
        <p:pic>
          <p:nvPicPr>
            <p:cNvPr id="13" name="Picture 12" descr="web_banner_5_NOTEXT.jpg"/>
            <p:cNvPicPr>
              <a:picLocks noChangeAspect="1"/>
            </p:cNvPicPr>
            <p:nvPr userDrawn="1"/>
          </p:nvPicPr>
          <p:blipFill>
            <a:blip r:embed="rId2" cstate="print">
              <a:duotone>
                <a:schemeClr val="accent1">
                  <a:shade val="45000"/>
                  <a:satMod val="135000"/>
                </a:schemeClr>
                <a:prstClr val="white"/>
              </a:duotone>
            </a:blip>
            <a:srcRect t="34994" b="23739"/>
            <a:stretch>
              <a:fillRect/>
            </a:stretch>
          </p:blipFill>
          <p:spPr>
            <a:xfrm>
              <a:off x="0" y="6019800"/>
              <a:ext cx="9144000" cy="838200"/>
            </a:xfrm>
            <a:prstGeom prst="rect">
              <a:avLst/>
            </a:prstGeom>
          </p:spPr>
        </p:pic>
        <p:grpSp>
          <p:nvGrpSpPr>
            <p:cNvPr id="14" name="Group 26"/>
            <p:cNvGrpSpPr/>
            <p:nvPr userDrawn="1"/>
          </p:nvGrpSpPr>
          <p:grpSpPr>
            <a:xfrm>
              <a:off x="0" y="6643301"/>
              <a:ext cx="9144000" cy="276999"/>
              <a:chOff x="0" y="6643301"/>
              <a:chExt cx="9144000" cy="276999"/>
            </a:xfrm>
          </p:grpSpPr>
          <p:sp>
            <p:nvSpPr>
              <p:cNvPr id="15" name="Rectangle 14"/>
              <p:cNvSpPr/>
              <p:nvPr userDrawn="1"/>
            </p:nvSpPr>
            <p:spPr>
              <a:xfrm>
                <a:off x="0" y="6667500"/>
                <a:ext cx="9144000" cy="228600"/>
              </a:xfrm>
              <a:prstGeom prst="rect">
                <a:avLst/>
              </a:prstGeom>
              <a:solidFill>
                <a:srgbClr val="357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ridgetop_logotext_white.png"/>
              <p:cNvPicPr>
                <a:picLocks noChangeAspect="1"/>
              </p:cNvPicPr>
              <p:nvPr userDrawn="1"/>
            </p:nvPicPr>
            <p:blipFill>
              <a:blip r:embed="rId3" cstate="print"/>
              <a:stretch>
                <a:fillRect/>
              </a:stretch>
            </p:blipFill>
            <p:spPr>
              <a:xfrm>
                <a:off x="304800" y="6693067"/>
                <a:ext cx="2057400" cy="177467"/>
              </a:xfrm>
              <a:prstGeom prst="rect">
                <a:avLst/>
              </a:prstGeom>
              <a:ln>
                <a:noFill/>
              </a:ln>
            </p:spPr>
          </p:pic>
          <p:pic>
            <p:nvPicPr>
              <p:cNvPr id="23" name="Picture 22" descr="WhiteLogoNOText.png"/>
              <p:cNvPicPr>
                <a:picLocks noChangeAspect="1"/>
              </p:cNvPicPr>
              <p:nvPr userDrawn="1"/>
            </p:nvPicPr>
            <p:blipFill>
              <a:blip r:embed="rId4" cstate="print"/>
              <a:stretch>
                <a:fillRect/>
              </a:stretch>
            </p:blipFill>
            <p:spPr>
              <a:xfrm>
                <a:off x="8458200" y="6684264"/>
                <a:ext cx="304800" cy="194474"/>
              </a:xfrm>
              <a:prstGeom prst="rect">
                <a:avLst/>
              </a:prstGeom>
            </p:spPr>
          </p:pic>
          <p:sp>
            <p:nvSpPr>
              <p:cNvPr id="24" name="TextBox 23"/>
              <p:cNvSpPr txBox="1"/>
              <p:nvPr userDrawn="1"/>
            </p:nvSpPr>
            <p:spPr>
              <a:xfrm>
                <a:off x="2895600" y="6643301"/>
                <a:ext cx="5562600" cy="276999"/>
              </a:xfrm>
              <a:prstGeom prst="rect">
                <a:avLst/>
              </a:prstGeom>
              <a:noFill/>
            </p:spPr>
            <p:txBody>
              <a:bodyPr wrap="square" rtlCol="0">
                <a:spAutoFit/>
              </a:bodyPr>
              <a:lstStyle/>
              <a:p>
                <a:pPr>
                  <a:lnSpc>
                    <a:spcPct val="120000"/>
                  </a:lnSpc>
                  <a:spcBef>
                    <a:spcPts val="300"/>
                  </a:spcBef>
                  <a:spcAft>
                    <a:spcPts val="300"/>
                  </a:spcAft>
                </a:pPr>
                <a:r>
                  <a:rPr lang="en-US" sz="1000" b="0">
                    <a:solidFill>
                      <a:schemeClr val="bg1">
                        <a:lumMod val="95000"/>
                      </a:schemeClr>
                    </a:solidFill>
                    <a:latin typeface="Avenir 65 Medium" pitchFamily="34" charset="0"/>
                  </a:rPr>
                  <a:t>3580 West Ina Road</a:t>
                </a:r>
                <a:r>
                  <a:rPr lang="en-US" sz="1000" b="0" baseline="0">
                    <a:solidFill>
                      <a:schemeClr val="bg1">
                        <a:lumMod val="95000"/>
                      </a:schemeClr>
                    </a:solidFill>
                    <a:latin typeface="Avenir 65 Medium" pitchFamily="34" charset="0"/>
                  </a:rPr>
                  <a:t>  |  Tucson AZ  |  85741  |  520-742-3300  |  ridgetopgroup.com</a:t>
                </a:r>
                <a:endParaRPr lang="en-US" sz="1000" b="0">
                  <a:solidFill>
                    <a:schemeClr val="bg1">
                      <a:lumMod val="95000"/>
                    </a:schemeClr>
                  </a:solidFill>
                  <a:latin typeface="Avenir 65 Medium" pitchFamily="34" charset="0"/>
                </a:endParaRPr>
              </a:p>
            </p:txBody>
          </p:sp>
        </p:grpSp>
      </p:grpSp>
      <p:sp>
        <p:nvSpPr>
          <p:cNvPr id="17" name="Slide Number Placeholder 16"/>
          <p:cNvSpPr>
            <a:spLocks noGrp="1"/>
          </p:cNvSpPr>
          <p:nvPr>
            <p:ph type="sldNum" sz="quarter" idx="11"/>
          </p:nvPr>
        </p:nvSpPr>
        <p:spPr>
          <a:xfrm>
            <a:off x="7696200" y="6553200"/>
            <a:ext cx="609600" cy="457200"/>
          </a:xfrm>
        </p:spPr>
        <p:txBody>
          <a:bodyPr/>
          <a:lstStyle/>
          <a:p>
            <a:fld id="{E303F953-76B9-4C52-AAAB-FD5686F38F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mj-lt"/>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6" name="Group 15"/>
          <p:cNvGrpSpPr/>
          <p:nvPr userDrawn="1"/>
        </p:nvGrpSpPr>
        <p:grpSpPr>
          <a:xfrm>
            <a:off x="0" y="6033700"/>
            <a:ext cx="9144000" cy="900500"/>
            <a:chOff x="0" y="6019800"/>
            <a:chExt cx="9144000" cy="900500"/>
          </a:xfrm>
        </p:grpSpPr>
        <p:pic>
          <p:nvPicPr>
            <p:cNvPr id="17" name="Picture 16" descr="web_banner_5_NOTEXT.jpg"/>
            <p:cNvPicPr>
              <a:picLocks noChangeAspect="1"/>
            </p:cNvPicPr>
            <p:nvPr userDrawn="1"/>
          </p:nvPicPr>
          <p:blipFill>
            <a:blip r:embed="rId2" cstate="print">
              <a:duotone>
                <a:schemeClr val="accent1">
                  <a:shade val="45000"/>
                  <a:satMod val="135000"/>
                </a:schemeClr>
                <a:prstClr val="white"/>
              </a:duotone>
            </a:blip>
            <a:srcRect t="34994" b="23739"/>
            <a:stretch>
              <a:fillRect/>
            </a:stretch>
          </p:blipFill>
          <p:spPr>
            <a:xfrm>
              <a:off x="0" y="6019800"/>
              <a:ext cx="9144000" cy="838200"/>
            </a:xfrm>
            <a:prstGeom prst="rect">
              <a:avLst/>
            </a:prstGeom>
          </p:spPr>
        </p:pic>
        <p:grpSp>
          <p:nvGrpSpPr>
            <p:cNvPr id="18" name="Group 26"/>
            <p:cNvGrpSpPr/>
            <p:nvPr userDrawn="1"/>
          </p:nvGrpSpPr>
          <p:grpSpPr>
            <a:xfrm>
              <a:off x="0" y="6643301"/>
              <a:ext cx="9144000" cy="276999"/>
              <a:chOff x="0" y="6643301"/>
              <a:chExt cx="9144000" cy="276999"/>
            </a:xfrm>
          </p:grpSpPr>
          <p:sp>
            <p:nvSpPr>
              <p:cNvPr id="19" name="Rectangle 18"/>
              <p:cNvSpPr/>
              <p:nvPr userDrawn="1"/>
            </p:nvSpPr>
            <p:spPr>
              <a:xfrm>
                <a:off x="0" y="6667500"/>
                <a:ext cx="9144000" cy="228600"/>
              </a:xfrm>
              <a:prstGeom prst="rect">
                <a:avLst/>
              </a:prstGeom>
              <a:solidFill>
                <a:srgbClr val="357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ridgetop_logotext_white.png"/>
              <p:cNvPicPr>
                <a:picLocks noChangeAspect="1"/>
              </p:cNvPicPr>
              <p:nvPr userDrawn="1"/>
            </p:nvPicPr>
            <p:blipFill>
              <a:blip r:embed="rId3" cstate="print"/>
              <a:stretch>
                <a:fillRect/>
              </a:stretch>
            </p:blipFill>
            <p:spPr>
              <a:xfrm>
                <a:off x="304800" y="6693067"/>
                <a:ext cx="2057400" cy="177467"/>
              </a:xfrm>
              <a:prstGeom prst="rect">
                <a:avLst/>
              </a:prstGeom>
              <a:ln>
                <a:noFill/>
              </a:ln>
            </p:spPr>
          </p:pic>
          <p:pic>
            <p:nvPicPr>
              <p:cNvPr id="21" name="Picture 20" descr="WhiteLogoNOText.png"/>
              <p:cNvPicPr>
                <a:picLocks noChangeAspect="1"/>
              </p:cNvPicPr>
              <p:nvPr userDrawn="1"/>
            </p:nvPicPr>
            <p:blipFill>
              <a:blip r:embed="rId4" cstate="print"/>
              <a:stretch>
                <a:fillRect/>
              </a:stretch>
            </p:blipFill>
            <p:spPr>
              <a:xfrm>
                <a:off x="8458200" y="6684264"/>
                <a:ext cx="304800" cy="194474"/>
              </a:xfrm>
              <a:prstGeom prst="rect">
                <a:avLst/>
              </a:prstGeom>
            </p:spPr>
          </p:pic>
          <p:sp>
            <p:nvSpPr>
              <p:cNvPr id="22" name="TextBox 21"/>
              <p:cNvSpPr txBox="1"/>
              <p:nvPr userDrawn="1"/>
            </p:nvSpPr>
            <p:spPr>
              <a:xfrm>
                <a:off x="2895600" y="6643301"/>
                <a:ext cx="5562600" cy="276999"/>
              </a:xfrm>
              <a:prstGeom prst="rect">
                <a:avLst/>
              </a:prstGeom>
              <a:noFill/>
            </p:spPr>
            <p:txBody>
              <a:bodyPr wrap="square" rtlCol="0">
                <a:spAutoFit/>
              </a:bodyPr>
              <a:lstStyle/>
              <a:p>
                <a:pPr>
                  <a:lnSpc>
                    <a:spcPct val="120000"/>
                  </a:lnSpc>
                  <a:spcBef>
                    <a:spcPts val="300"/>
                  </a:spcBef>
                  <a:spcAft>
                    <a:spcPts val="300"/>
                  </a:spcAft>
                </a:pPr>
                <a:r>
                  <a:rPr lang="en-US" sz="1000" b="0">
                    <a:solidFill>
                      <a:schemeClr val="bg1">
                        <a:lumMod val="95000"/>
                      </a:schemeClr>
                    </a:solidFill>
                    <a:latin typeface="Avenir 65 Medium" pitchFamily="34" charset="0"/>
                  </a:rPr>
                  <a:t>3580 West Ina Road</a:t>
                </a:r>
                <a:r>
                  <a:rPr lang="en-US" sz="1000" b="0" baseline="0">
                    <a:solidFill>
                      <a:schemeClr val="bg1">
                        <a:lumMod val="95000"/>
                      </a:schemeClr>
                    </a:solidFill>
                    <a:latin typeface="Avenir 65 Medium" pitchFamily="34" charset="0"/>
                  </a:rPr>
                  <a:t>  |  Tucson AZ  |  85741  |  520-742-3300  |  ridgetopgroup.com</a:t>
                </a:r>
                <a:endParaRPr lang="en-US" sz="1000" b="0">
                  <a:solidFill>
                    <a:schemeClr val="bg1">
                      <a:lumMod val="95000"/>
                    </a:schemeClr>
                  </a:solidFill>
                  <a:latin typeface="Avenir 65 Medium" pitchFamily="34" charset="0"/>
                </a:endParaRPr>
              </a:p>
            </p:txBody>
          </p:sp>
        </p:grpSp>
      </p:grpSp>
      <p:sp>
        <p:nvSpPr>
          <p:cNvPr id="23" name="Slide Number Placeholder 22"/>
          <p:cNvSpPr>
            <a:spLocks noGrp="1"/>
          </p:cNvSpPr>
          <p:nvPr>
            <p:ph type="sldNum" sz="quarter" idx="11"/>
          </p:nvPr>
        </p:nvSpPr>
        <p:spPr>
          <a:xfrm>
            <a:off x="7696200" y="6553200"/>
            <a:ext cx="685800" cy="457200"/>
          </a:xfrm>
        </p:spPr>
        <p:txBody>
          <a:bodyPr/>
          <a:lstStyle/>
          <a:p>
            <a:fld id="{E303F953-76B9-4C52-AAAB-FD5686F38F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lvl1pPr>
              <a:defRPr>
                <a:latin typeface="+mj-lt"/>
              </a:defRPr>
            </a:lvl1pPr>
          </a:lstStyle>
          <a:p>
            <a:r>
              <a:rPr lang="en-US"/>
              <a:t>Click to edit Master title style</a:t>
            </a:r>
          </a:p>
        </p:txBody>
      </p:sp>
      <p:grpSp>
        <p:nvGrpSpPr>
          <p:cNvPr id="14" name="Group 13"/>
          <p:cNvGrpSpPr/>
          <p:nvPr userDrawn="1"/>
        </p:nvGrpSpPr>
        <p:grpSpPr>
          <a:xfrm>
            <a:off x="0" y="6033700"/>
            <a:ext cx="9144000" cy="900500"/>
            <a:chOff x="0" y="6019800"/>
            <a:chExt cx="9144000" cy="900500"/>
          </a:xfrm>
        </p:grpSpPr>
        <p:pic>
          <p:nvPicPr>
            <p:cNvPr id="15" name="Picture 14" descr="web_banner_5_NOTEXT.jpg"/>
            <p:cNvPicPr>
              <a:picLocks noChangeAspect="1"/>
            </p:cNvPicPr>
            <p:nvPr userDrawn="1"/>
          </p:nvPicPr>
          <p:blipFill>
            <a:blip r:embed="rId2" cstate="print">
              <a:duotone>
                <a:schemeClr val="accent1">
                  <a:shade val="45000"/>
                  <a:satMod val="135000"/>
                </a:schemeClr>
                <a:prstClr val="white"/>
              </a:duotone>
            </a:blip>
            <a:srcRect t="34994" b="23739"/>
            <a:stretch>
              <a:fillRect/>
            </a:stretch>
          </p:blipFill>
          <p:spPr>
            <a:xfrm>
              <a:off x="0" y="6019800"/>
              <a:ext cx="9144000" cy="838200"/>
            </a:xfrm>
            <a:prstGeom prst="rect">
              <a:avLst/>
            </a:prstGeom>
          </p:spPr>
        </p:pic>
        <p:grpSp>
          <p:nvGrpSpPr>
            <p:cNvPr id="22" name="Group 26"/>
            <p:cNvGrpSpPr/>
            <p:nvPr userDrawn="1"/>
          </p:nvGrpSpPr>
          <p:grpSpPr>
            <a:xfrm>
              <a:off x="0" y="6643301"/>
              <a:ext cx="9144000" cy="276999"/>
              <a:chOff x="0" y="6643301"/>
              <a:chExt cx="9144000" cy="276999"/>
            </a:xfrm>
          </p:grpSpPr>
          <p:sp>
            <p:nvSpPr>
              <p:cNvPr id="23" name="Rectangle 22"/>
              <p:cNvSpPr/>
              <p:nvPr userDrawn="1"/>
            </p:nvSpPr>
            <p:spPr>
              <a:xfrm>
                <a:off x="0" y="6667500"/>
                <a:ext cx="9144000" cy="228600"/>
              </a:xfrm>
              <a:prstGeom prst="rect">
                <a:avLst/>
              </a:prstGeom>
              <a:solidFill>
                <a:srgbClr val="357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ridgetop_logotext_white.png"/>
              <p:cNvPicPr>
                <a:picLocks noChangeAspect="1"/>
              </p:cNvPicPr>
              <p:nvPr userDrawn="1"/>
            </p:nvPicPr>
            <p:blipFill>
              <a:blip r:embed="rId3" cstate="print"/>
              <a:stretch>
                <a:fillRect/>
              </a:stretch>
            </p:blipFill>
            <p:spPr>
              <a:xfrm>
                <a:off x="304800" y="6693067"/>
                <a:ext cx="2057400" cy="177467"/>
              </a:xfrm>
              <a:prstGeom prst="rect">
                <a:avLst/>
              </a:prstGeom>
              <a:ln>
                <a:noFill/>
              </a:ln>
            </p:spPr>
          </p:pic>
          <p:pic>
            <p:nvPicPr>
              <p:cNvPr id="25" name="Picture 24" descr="WhiteLogoNOText.png"/>
              <p:cNvPicPr>
                <a:picLocks noChangeAspect="1"/>
              </p:cNvPicPr>
              <p:nvPr userDrawn="1"/>
            </p:nvPicPr>
            <p:blipFill>
              <a:blip r:embed="rId4" cstate="print"/>
              <a:stretch>
                <a:fillRect/>
              </a:stretch>
            </p:blipFill>
            <p:spPr>
              <a:xfrm>
                <a:off x="8458200" y="6684264"/>
                <a:ext cx="304800" cy="194474"/>
              </a:xfrm>
              <a:prstGeom prst="rect">
                <a:avLst/>
              </a:prstGeom>
            </p:spPr>
          </p:pic>
          <p:sp>
            <p:nvSpPr>
              <p:cNvPr id="26" name="TextBox 25"/>
              <p:cNvSpPr txBox="1"/>
              <p:nvPr userDrawn="1"/>
            </p:nvSpPr>
            <p:spPr>
              <a:xfrm>
                <a:off x="2895600" y="6643301"/>
                <a:ext cx="5562600" cy="276999"/>
              </a:xfrm>
              <a:prstGeom prst="rect">
                <a:avLst/>
              </a:prstGeom>
              <a:noFill/>
            </p:spPr>
            <p:txBody>
              <a:bodyPr wrap="square" rtlCol="0">
                <a:spAutoFit/>
              </a:bodyPr>
              <a:lstStyle/>
              <a:p>
                <a:pPr>
                  <a:lnSpc>
                    <a:spcPct val="120000"/>
                  </a:lnSpc>
                  <a:spcBef>
                    <a:spcPts val="300"/>
                  </a:spcBef>
                  <a:spcAft>
                    <a:spcPts val="300"/>
                  </a:spcAft>
                </a:pPr>
                <a:r>
                  <a:rPr lang="en-US" sz="1000" b="0">
                    <a:solidFill>
                      <a:schemeClr val="bg1">
                        <a:lumMod val="95000"/>
                      </a:schemeClr>
                    </a:solidFill>
                    <a:latin typeface="Avenir 65 Medium" pitchFamily="34" charset="0"/>
                  </a:rPr>
                  <a:t>3580 West Ina Road</a:t>
                </a:r>
                <a:r>
                  <a:rPr lang="en-US" sz="1000" b="0" baseline="0">
                    <a:solidFill>
                      <a:schemeClr val="bg1">
                        <a:lumMod val="95000"/>
                      </a:schemeClr>
                    </a:solidFill>
                    <a:latin typeface="Avenir 65 Medium" pitchFamily="34" charset="0"/>
                  </a:rPr>
                  <a:t>  |  Tucson AZ  |  85741  |  520-742-3300  |  ridgetopgroup.com</a:t>
                </a:r>
                <a:endParaRPr lang="en-US" sz="1000" b="0">
                  <a:solidFill>
                    <a:schemeClr val="bg1">
                      <a:lumMod val="95000"/>
                    </a:schemeClr>
                  </a:solidFill>
                  <a:latin typeface="Avenir 65 Medium" pitchFamily="34" charset="0"/>
                </a:endParaRPr>
              </a:p>
            </p:txBody>
          </p:sp>
        </p:grpSp>
      </p:grpSp>
      <p:sp>
        <p:nvSpPr>
          <p:cNvPr id="17" name="Slide Number Placeholder 16"/>
          <p:cNvSpPr>
            <a:spLocks noGrp="1"/>
          </p:cNvSpPr>
          <p:nvPr>
            <p:ph type="sldNum" sz="quarter" idx="11"/>
          </p:nvPr>
        </p:nvSpPr>
        <p:spPr>
          <a:xfrm>
            <a:off x="7467600" y="6553200"/>
            <a:ext cx="762000" cy="457200"/>
          </a:xfrm>
        </p:spPr>
        <p:txBody>
          <a:bodyPr/>
          <a:lstStyle/>
          <a:p>
            <a:fld id="{E303F953-76B9-4C52-AAAB-FD5686F38F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92162"/>
          </a:xfrm>
          <a:prstGeom prst="rect">
            <a:avLst/>
          </a:prstGeom>
          <a:solidFill>
            <a:srgbClr val="35729B"/>
          </a:solidFill>
          <a:ln w="0">
            <a:noFill/>
          </a:ln>
          <a:effectLst>
            <a:outerShdw blurRad="50800" dist="38100" dir="5400000" algn="t" rotWithShape="0">
              <a:prstClr val="black">
                <a:alpha val="40000"/>
              </a:prst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990600"/>
            <a:ext cx="8534400" cy="5135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63F07-8CF4-44FA-BAB8-9211F5A3D5EE}" type="datetime1">
              <a:rPr lang="en-US" smtClean="0"/>
              <a:pPr/>
              <a:t>4/12/2024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3F953-76B9-4C52-AAAB-FD5686F38F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b="0" kern="1200" cap="none" spc="0">
          <a:ln>
            <a:no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venir 65 Medium" pitchFamily="34" charset="0"/>
          <a:ea typeface="+mn-ea"/>
          <a:cs typeface="+mn-cs"/>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venir 55 Roman" pitchFamily="34" charset="0"/>
          <a:ea typeface="+mn-ea"/>
          <a:cs typeface="+mn-cs"/>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venir 35 Light" pitchFamily="34" charset="0"/>
          <a:ea typeface="+mn-ea"/>
          <a:cs typeface="+mn-cs"/>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venir 35 Light" pitchFamily="34" charset="0"/>
          <a:ea typeface="+mn-ea"/>
          <a:cs typeface="+mn-cs"/>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venir 35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wpena@ridgetopgroup.com" TargetMode="External"/><Relationship Id="rId2" Type="http://schemas.openxmlformats.org/officeDocument/2006/relationships/hyperlink" Target="mailto:anadkarni@ridgetopgroup.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git-scm.com/download/win" TargetMode="External"/><Relationship Id="rId7" Type="http://schemas.openxmlformats.org/officeDocument/2006/relationships/hyperlink" Target="https://learn.microsoft.com/en-US/cpp/windows/latest-supported-vc-redist?view=msvc-170#latest-microsoft-visual-c-redistributable-version" TargetMode="Externa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s://pandas.pydata.org/pandas-docs/stable/" TargetMode="External"/><Relationship Id="rId5" Type="http://schemas.openxmlformats.org/officeDocument/2006/relationships/hyperlink" Target="https://matplotlib.org/stable/contents.html" TargetMode="External"/><Relationship Id="rId4" Type="http://schemas.openxmlformats.org/officeDocument/2006/relationships/hyperlink" Target="https://numpy.org/doc/stab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229600" y="6581775"/>
            <a:ext cx="914400" cy="365125"/>
          </a:xfrm>
        </p:spPr>
        <p:txBody>
          <a:bodyPr/>
          <a:lstStyle/>
          <a:p>
            <a:fld id="{E303F953-76B9-4C52-AAAB-FD5686F38F14}" type="slidenum">
              <a:rPr lang="en-US" smtClean="0"/>
              <a:pPr/>
              <a:t>1</a:t>
            </a:fld>
            <a:endParaRPr lang="en-US"/>
          </a:p>
        </p:txBody>
      </p:sp>
      <p:sp>
        <p:nvSpPr>
          <p:cNvPr id="2" name="TextBox 1">
            <a:extLst>
              <a:ext uri="{FF2B5EF4-FFF2-40B4-BE49-F238E27FC236}">
                <a16:creationId xmlns:a16="http://schemas.microsoft.com/office/drawing/2014/main" id="{55CE5297-A563-2D77-2C46-C85FCD735EC0}"/>
              </a:ext>
            </a:extLst>
          </p:cNvPr>
          <p:cNvSpPr txBox="1"/>
          <p:nvPr/>
        </p:nvSpPr>
        <p:spPr>
          <a:xfrm>
            <a:off x="0" y="3250411"/>
            <a:ext cx="9144000" cy="2263440"/>
          </a:xfrm>
          <a:prstGeom prst="rect">
            <a:avLst/>
          </a:prstGeom>
          <a:noFill/>
        </p:spPr>
        <p:txBody>
          <a:bodyPr wrap="square" rtlCol="0">
            <a:spAutoFit/>
          </a:bodyPr>
          <a:lstStyle/>
          <a:p>
            <a:pPr algn="ctr">
              <a:lnSpc>
                <a:spcPct val="120000"/>
              </a:lnSpc>
              <a:spcBef>
                <a:spcPts val="300"/>
              </a:spcBef>
              <a:spcAft>
                <a:spcPts val="300"/>
              </a:spcAft>
            </a:pPr>
            <a:r>
              <a:rPr lang="en-US" sz="4400" b="1" dirty="0">
                <a:latin typeface="Segoe UI" panose="020B0502040204020203" pitchFamily="34" charset="0"/>
                <a:cs typeface="Segoe UI" panose="020B0502040204020203" pitchFamily="34" charset="0"/>
              </a:rPr>
              <a:t>UD_ARULE CLI &amp; Python Implementation</a:t>
            </a:r>
          </a:p>
          <a:p>
            <a:pPr algn="ctr">
              <a:lnSpc>
                <a:spcPct val="120000"/>
              </a:lnSpc>
              <a:spcBef>
                <a:spcPts val="300"/>
              </a:spcBef>
              <a:spcAft>
                <a:spcPts val="300"/>
              </a:spcAft>
            </a:pPr>
            <a:endParaRPr lang="en-US" sz="2800" b="1"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01E4726-0E1A-535C-439C-767D32AAA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238" y="5217696"/>
            <a:ext cx="3809524" cy="723810"/>
          </a:xfrm>
          <a:prstGeom prst="rect">
            <a:avLst/>
          </a:prstGeom>
        </p:spPr>
      </p:pic>
    </p:spTree>
    <p:extLst>
      <p:ext uri="{BB962C8B-B14F-4D97-AF65-F5344CB8AC3E}">
        <p14:creationId xmlns:p14="http://schemas.microsoft.com/office/powerpoint/2010/main" val="211106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45" y="792163"/>
            <a:ext cx="4192924" cy="1205079"/>
          </a:xfrm>
        </p:spPr>
        <p:txBody>
          <a:bodyPr>
            <a:noAutofit/>
          </a:bodyPr>
          <a:lstStyle/>
          <a:p>
            <a:pPr algn="just">
              <a:buFont typeface="Wingdings" panose="05000000000000000000" pitchFamily="2" charset="2"/>
              <a:buChar char="v"/>
            </a:pPr>
            <a:r>
              <a:rPr lang="en-US" sz="1200" dirty="0">
                <a:latin typeface="Segoe UI" panose="020B0502040204020203" pitchFamily="34" charset="0"/>
                <a:cs typeface="Segoe UI" panose="020B0502040204020203" pitchFamily="34" charset="0"/>
              </a:rPr>
              <a:t>Open Windows </a:t>
            </a:r>
            <a:r>
              <a:rPr lang="en-US" sz="1200" dirty="0" err="1">
                <a:latin typeface="Segoe UI" panose="020B0502040204020203" pitchFamily="34" charset="0"/>
                <a:cs typeface="Segoe UI" panose="020B0502040204020203" pitchFamily="34" charset="0"/>
              </a:rPr>
              <a:t>Powershell</a:t>
            </a:r>
            <a:endParaRPr lang="en-US" sz="1200" dirty="0">
              <a:latin typeface="Segoe UI" panose="020B0502040204020203" pitchFamily="34" charset="0"/>
              <a:cs typeface="Segoe UI" panose="020B0502040204020203" pitchFamily="34" charset="0"/>
            </a:endParaRPr>
          </a:p>
          <a:p>
            <a:pPr algn="just">
              <a:buFont typeface="Wingdings" panose="05000000000000000000" pitchFamily="2" charset="2"/>
              <a:buChar char="v"/>
            </a:pPr>
            <a:r>
              <a:rPr lang="en-US" sz="1200" dirty="0">
                <a:latin typeface="Segoe UI" panose="020B0502040204020203" pitchFamily="34" charset="0"/>
                <a:cs typeface="Segoe UI" panose="020B0502040204020203" pitchFamily="34" charset="0"/>
              </a:rPr>
              <a:t>After the package has been cloned from GitHub as described in the last side, run the following commands to move to that repository directory and check if files have transferred over correctly. The folder structure should be as shown below</a:t>
            </a:r>
          </a:p>
          <a:p>
            <a:pPr marL="0" indent="0" algn="just">
              <a:buNone/>
            </a:pPr>
            <a:endParaRPr lang="en-US" sz="1000" dirty="0">
              <a:latin typeface="Segoe UI" panose="020B0502040204020203" pitchFamily="34" charset="0"/>
              <a:cs typeface="Segoe UI" panose="020B0502040204020203" pitchFamily="34" charset="0"/>
            </a:endParaRPr>
          </a:p>
        </p:txBody>
      </p:sp>
      <p:sp>
        <p:nvSpPr>
          <p:cNvPr id="3" name="Title 2"/>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ARULE4Python DEMO</a:t>
            </a:r>
          </a:p>
        </p:txBody>
      </p:sp>
      <p:sp>
        <p:nvSpPr>
          <p:cNvPr id="4" name="Slide Number Placeholder 3"/>
          <p:cNvSpPr>
            <a:spLocks noGrp="1"/>
          </p:cNvSpPr>
          <p:nvPr>
            <p:ph type="sldNum" sz="quarter" idx="4"/>
          </p:nvPr>
        </p:nvSpPr>
        <p:spPr/>
        <p:txBody>
          <a:bodyPr/>
          <a:lstStyle/>
          <a:p>
            <a:fld id="{E303F953-76B9-4C52-AAAB-FD5686F38F14}" type="slidenum">
              <a:rPr lang="en-US" smtClean="0"/>
              <a:pPr/>
              <a:t>10</a:t>
            </a:fld>
            <a:endParaRPr lang="en-US"/>
          </a:p>
        </p:txBody>
      </p:sp>
      <p:pic>
        <p:nvPicPr>
          <p:cNvPr id="9" name="Picture 8">
            <a:extLst>
              <a:ext uri="{FF2B5EF4-FFF2-40B4-BE49-F238E27FC236}">
                <a16:creationId xmlns:a16="http://schemas.microsoft.com/office/drawing/2014/main" id="{45FBBAA2-21BC-1C4B-0FFD-6BB0B5F9908B}"/>
              </a:ext>
            </a:extLst>
          </p:cNvPr>
          <p:cNvPicPr>
            <a:picLocks noChangeAspect="1"/>
          </p:cNvPicPr>
          <p:nvPr/>
        </p:nvPicPr>
        <p:blipFill>
          <a:blip r:embed="rId2"/>
          <a:stretch>
            <a:fillRect/>
          </a:stretch>
        </p:blipFill>
        <p:spPr>
          <a:xfrm>
            <a:off x="24145" y="1989301"/>
            <a:ext cx="4192924" cy="2269875"/>
          </a:xfrm>
          <a:prstGeom prst="rect">
            <a:avLst/>
          </a:prstGeom>
        </p:spPr>
      </p:pic>
      <p:sp>
        <p:nvSpPr>
          <p:cNvPr id="13" name="Content Placeholder 1">
            <a:extLst>
              <a:ext uri="{FF2B5EF4-FFF2-40B4-BE49-F238E27FC236}">
                <a16:creationId xmlns:a16="http://schemas.microsoft.com/office/drawing/2014/main" id="{EE5812DC-38C0-1EA9-EF26-8959BBE0E11C}"/>
              </a:ext>
            </a:extLst>
          </p:cNvPr>
          <p:cNvSpPr txBox="1">
            <a:spLocks/>
          </p:cNvSpPr>
          <p:nvPr/>
        </p:nvSpPr>
        <p:spPr>
          <a:xfrm>
            <a:off x="4572000" y="1891004"/>
            <a:ext cx="4192924" cy="21976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Wingdings" pitchFamily="2" charset="2"/>
              <a:buNone/>
            </a:pPr>
            <a:endParaRPr lang="en-US" sz="1000" dirty="0">
              <a:latin typeface="Segoe UI" panose="020B0502040204020203" pitchFamily="34" charset="0"/>
              <a:cs typeface="Segoe UI" panose="020B0502040204020203" pitchFamily="34" charset="0"/>
            </a:endParaRPr>
          </a:p>
        </p:txBody>
      </p:sp>
      <p:sp>
        <p:nvSpPr>
          <p:cNvPr id="14" name="Content Placeholder 1">
            <a:extLst>
              <a:ext uri="{FF2B5EF4-FFF2-40B4-BE49-F238E27FC236}">
                <a16:creationId xmlns:a16="http://schemas.microsoft.com/office/drawing/2014/main" id="{31B020C2-E0DE-2351-78DF-7824C4D7E154}"/>
              </a:ext>
            </a:extLst>
          </p:cNvPr>
          <p:cNvSpPr txBox="1">
            <a:spLocks/>
          </p:cNvSpPr>
          <p:nvPr/>
        </p:nvSpPr>
        <p:spPr>
          <a:xfrm>
            <a:off x="24145" y="4251238"/>
            <a:ext cx="4192924" cy="17525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1200" b="1" dirty="0">
                <a:solidFill>
                  <a:srgbClr val="FF0000"/>
                </a:solidFill>
                <a:latin typeface="Segoe UI" panose="020B0502040204020203" pitchFamily="34" charset="0"/>
                <a:cs typeface="Segoe UI" panose="020B0502040204020203" pitchFamily="34" charset="0"/>
              </a:rPr>
              <a:t>Important Note: </a:t>
            </a:r>
            <a:r>
              <a:rPr lang="en-US" sz="1200" dirty="0">
                <a:solidFill>
                  <a:srgbClr val="FF0000"/>
                </a:solidFill>
                <a:latin typeface="Segoe UI" panose="020B0502040204020203" pitchFamily="34" charset="0"/>
                <a:cs typeface="Segoe UI" panose="020B0502040204020203" pitchFamily="34" charset="0"/>
              </a:rPr>
              <a:t>All the files run as a part of this tutorial are contained in the </a:t>
            </a:r>
            <a:r>
              <a:rPr lang="en-US" sz="1200" b="1" dirty="0">
                <a:solidFill>
                  <a:srgbClr val="FF0000"/>
                </a:solidFill>
                <a:latin typeface="Segoe UI" panose="020B0502040204020203" pitchFamily="34" charset="0"/>
                <a:cs typeface="Segoe UI" panose="020B0502040204020203" pitchFamily="34" charset="0"/>
              </a:rPr>
              <a:t>DEMOS</a:t>
            </a:r>
            <a:r>
              <a:rPr lang="en-US" sz="1200" dirty="0">
                <a:solidFill>
                  <a:srgbClr val="FF0000"/>
                </a:solidFill>
                <a:latin typeface="Segoe UI" panose="020B0502040204020203" pitchFamily="34" charset="0"/>
                <a:cs typeface="Segoe UI" panose="020B0502040204020203" pitchFamily="34" charset="0"/>
              </a:rPr>
              <a:t> folder. Do not modify anything other than files in that folder without consulting Ridgetop staff</a:t>
            </a:r>
          </a:p>
          <a:p>
            <a:pPr algn="just">
              <a:buFont typeface="Wingdings" panose="05000000000000000000" pitchFamily="2" charset="2"/>
              <a:buChar char="v"/>
            </a:pPr>
            <a:r>
              <a:rPr lang="en-US" sz="1200" dirty="0">
                <a:latin typeface="Segoe UI" panose="020B0502040204020203" pitchFamily="34" charset="0"/>
                <a:cs typeface="Segoe UI" panose="020B0502040204020203" pitchFamily="34" charset="0"/>
              </a:rPr>
              <a:t>Now, run the following commands to move to the DEMOS directory and check its contents below. The folder structure should be as shown next comprising of DEMO1, DEMO2, and XFD1. More examples from the </a:t>
            </a:r>
            <a:r>
              <a:rPr lang="en-US" sz="1200" b="1" dirty="0">
                <a:latin typeface="Segoe UI" panose="020B0502040204020203" pitchFamily="34" charset="0"/>
                <a:cs typeface="Segoe UI" panose="020B0502040204020203" pitchFamily="34" charset="0"/>
              </a:rPr>
              <a:t>UG_ARULE_Rev1.7 </a:t>
            </a:r>
            <a:r>
              <a:rPr lang="en-US" sz="1200" dirty="0">
                <a:latin typeface="Segoe UI" panose="020B0502040204020203" pitchFamily="34" charset="0"/>
                <a:cs typeface="Segoe UI" panose="020B0502040204020203" pitchFamily="34" charset="0"/>
              </a:rPr>
              <a:t>shall be incorporated soon.</a:t>
            </a:r>
          </a:p>
          <a:p>
            <a:pPr marL="0" indent="0" algn="just">
              <a:buFont typeface="Wingdings" pitchFamily="2" charset="2"/>
              <a:buNone/>
            </a:pPr>
            <a:endParaRPr lang="en-US" sz="1000" dirty="0">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7870211D-D037-15EB-5401-9552EFC7ED52}"/>
              </a:ext>
            </a:extLst>
          </p:cNvPr>
          <p:cNvPicPr>
            <a:picLocks noChangeAspect="1"/>
          </p:cNvPicPr>
          <p:nvPr/>
        </p:nvPicPr>
        <p:blipFill>
          <a:blip r:embed="rId3"/>
          <a:stretch>
            <a:fillRect/>
          </a:stretch>
        </p:blipFill>
        <p:spPr>
          <a:xfrm>
            <a:off x="4241214" y="864354"/>
            <a:ext cx="4878641" cy="1999164"/>
          </a:xfrm>
          <a:prstGeom prst="rect">
            <a:avLst/>
          </a:prstGeom>
        </p:spPr>
      </p:pic>
      <p:sp>
        <p:nvSpPr>
          <p:cNvPr id="17" name="Content Placeholder 1">
            <a:extLst>
              <a:ext uri="{FF2B5EF4-FFF2-40B4-BE49-F238E27FC236}">
                <a16:creationId xmlns:a16="http://schemas.microsoft.com/office/drawing/2014/main" id="{7E9D7710-1DCA-10ED-2A71-D80FB511F477}"/>
              </a:ext>
            </a:extLst>
          </p:cNvPr>
          <p:cNvSpPr txBox="1">
            <a:spLocks/>
          </p:cNvSpPr>
          <p:nvPr/>
        </p:nvSpPr>
        <p:spPr>
          <a:xfrm>
            <a:off x="4241213" y="2881648"/>
            <a:ext cx="4878641" cy="15700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1200" b="1" dirty="0">
                <a:solidFill>
                  <a:srgbClr val="FF0000"/>
                </a:solidFill>
                <a:latin typeface="Segoe UI" panose="020B0502040204020203" pitchFamily="34" charset="0"/>
                <a:cs typeface="Segoe UI" panose="020B0502040204020203" pitchFamily="34" charset="0"/>
              </a:rPr>
              <a:t>Important Note: </a:t>
            </a:r>
            <a:r>
              <a:rPr lang="en-US" sz="1200" dirty="0">
                <a:solidFill>
                  <a:srgbClr val="FF0000"/>
                </a:solidFill>
                <a:latin typeface="Segoe UI" panose="020B0502040204020203" pitchFamily="34" charset="0"/>
                <a:cs typeface="Segoe UI" panose="020B0502040204020203" pitchFamily="34" charset="0"/>
              </a:rPr>
              <a:t>Most of this tutorial will focus on the DEMO1.py file that sets up one node with a .txt file to be processed by UD_ARULE. Other files follow examples in </a:t>
            </a:r>
            <a:r>
              <a:rPr lang="en-US" sz="1200" b="1" dirty="0">
                <a:solidFill>
                  <a:srgbClr val="FF0000"/>
                </a:solidFill>
                <a:latin typeface="Segoe UI" panose="020B0502040204020203" pitchFamily="34" charset="0"/>
                <a:cs typeface="Segoe UI" panose="020B0502040204020203" pitchFamily="34" charset="0"/>
              </a:rPr>
              <a:t>UG_ARULE_Rev1.7 </a:t>
            </a:r>
            <a:r>
              <a:rPr lang="en-US" sz="1200" dirty="0">
                <a:solidFill>
                  <a:srgbClr val="FF0000"/>
                </a:solidFill>
                <a:latin typeface="Segoe UI" panose="020B0502040204020203" pitchFamily="34" charset="0"/>
                <a:cs typeface="Segoe UI" panose="020B0502040204020203" pitchFamily="34" charset="0"/>
              </a:rPr>
              <a:t>and can be run to reproduce the same results.</a:t>
            </a:r>
            <a:r>
              <a:rPr lang="en-US" sz="1200" b="1" dirty="0">
                <a:solidFill>
                  <a:srgbClr val="FF0000"/>
                </a:solidFill>
                <a:latin typeface="Segoe UI" panose="020B0502040204020203" pitchFamily="34" charset="0"/>
                <a:cs typeface="Segoe UI" panose="020B0502040204020203" pitchFamily="34" charset="0"/>
              </a:rPr>
              <a:t> </a:t>
            </a:r>
          </a:p>
          <a:p>
            <a:pPr algn="just">
              <a:buFont typeface="Wingdings" panose="05000000000000000000" pitchFamily="2" charset="2"/>
              <a:buChar char="v"/>
            </a:pPr>
            <a:r>
              <a:rPr lang="en-US" sz="1200" dirty="0">
                <a:latin typeface="Segoe UI" panose="020B0502040204020203" pitchFamily="34" charset="0"/>
                <a:cs typeface="Segoe UI" panose="020B0502040204020203" pitchFamily="34" charset="0"/>
              </a:rPr>
              <a:t>Now, take a deeper look into the </a:t>
            </a:r>
            <a:r>
              <a:rPr lang="en-US" sz="1200" b="1" dirty="0">
                <a:latin typeface="Segoe UI" panose="020B0502040204020203" pitchFamily="34" charset="0"/>
                <a:cs typeface="Segoe UI" panose="020B0502040204020203" pitchFamily="34" charset="0"/>
              </a:rPr>
              <a:t>DEMO1.py </a:t>
            </a:r>
            <a:r>
              <a:rPr lang="en-US" sz="1200" dirty="0">
                <a:latin typeface="Segoe UI" panose="020B0502040204020203" pitchFamily="34" charset="0"/>
                <a:cs typeface="Segoe UI" panose="020B0502040204020203" pitchFamily="34" charset="0"/>
              </a:rPr>
              <a:t>file. Run the following command to open the file in a command line editor or open the file with a word editor such as Notepad++.</a:t>
            </a:r>
          </a:p>
          <a:p>
            <a:pPr marL="0" indent="0" algn="just">
              <a:buFont typeface="Wingdings" pitchFamily="2" charset="2"/>
              <a:buNone/>
            </a:pPr>
            <a:endParaRPr lang="en-US" sz="1000"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2360564A-ADFD-0AB6-3085-3CC2336610A2}"/>
              </a:ext>
            </a:extLst>
          </p:cNvPr>
          <p:cNvPicPr>
            <a:picLocks noChangeAspect="1"/>
          </p:cNvPicPr>
          <p:nvPr/>
        </p:nvPicPr>
        <p:blipFill>
          <a:blip r:embed="rId4"/>
          <a:stretch>
            <a:fillRect/>
          </a:stretch>
        </p:blipFill>
        <p:spPr>
          <a:xfrm>
            <a:off x="4241213" y="4469814"/>
            <a:ext cx="4878640" cy="156051"/>
          </a:xfrm>
          <a:prstGeom prst="rect">
            <a:avLst/>
          </a:prstGeom>
        </p:spPr>
      </p:pic>
      <p:sp>
        <p:nvSpPr>
          <p:cNvPr id="24" name="Content Placeholder 1">
            <a:extLst>
              <a:ext uri="{FF2B5EF4-FFF2-40B4-BE49-F238E27FC236}">
                <a16:creationId xmlns:a16="http://schemas.microsoft.com/office/drawing/2014/main" id="{29285D81-CDD1-F2B4-5ECA-B85EDF6ED475}"/>
              </a:ext>
            </a:extLst>
          </p:cNvPr>
          <p:cNvSpPr txBox="1">
            <a:spLocks/>
          </p:cNvSpPr>
          <p:nvPr/>
        </p:nvSpPr>
        <p:spPr>
          <a:xfrm>
            <a:off x="4241213" y="4643995"/>
            <a:ext cx="4878641" cy="13496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Wingdings" pitchFamily="2" charset="2"/>
              <a:buNone/>
            </a:pPr>
            <a:r>
              <a:rPr lang="en-US" sz="1000" dirty="0">
                <a:latin typeface="Segoe UI" panose="020B0502040204020203" pitchFamily="34" charset="0"/>
                <a:cs typeface="Segoe UI" panose="020B0502040204020203" pitchFamily="34" charset="0"/>
              </a:rPr>
              <a:t>The .</a:t>
            </a:r>
            <a:r>
              <a:rPr lang="en-US" sz="1000" dirty="0" err="1">
                <a:latin typeface="Segoe UI" panose="020B0502040204020203" pitchFamily="34" charset="0"/>
                <a:cs typeface="Segoe UI" panose="020B0502040204020203" pitchFamily="34" charset="0"/>
              </a:rPr>
              <a:t>py</a:t>
            </a:r>
            <a:r>
              <a:rPr lang="en-US" sz="1000" dirty="0">
                <a:latin typeface="Segoe UI" panose="020B0502040204020203" pitchFamily="34" charset="0"/>
                <a:cs typeface="Segoe UI" panose="020B0502040204020203" pitchFamily="34" charset="0"/>
              </a:rPr>
              <a:t> file for a particular demo/example basically carries out the following tasks.</a:t>
            </a:r>
          </a:p>
          <a:p>
            <a:pPr marL="228600" indent="-228600" algn="just">
              <a:buFont typeface="+mj-lt"/>
              <a:buAutoNum type="arabicPeriod"/>
            </a:pPr>
            <a:r>
              <a:rPr lang="en-US" sz="1000" dirty="0">
                <a:latin typeface="Segoe UI" panose="020B0502040204020203" pitchFamily="34" charset="0"/>
                <a:cs typeface="Segoe UI" panose="020B0502040204020203" pitchFamily="34" charset="0"/>
              </a:rPr>
              <a:t>Imports libraries/functions and checks file structure for the main ARULE directory</a:t>
            </a:r>
          </a:p>
          <a:p>
            <a:pPr marL="228600" indent="-228600" algn="just">
              <a:buFont typeface="+mj-lt"/>
              <a:buAutoNum type="arabicPeriod"/>
            </a:pPr>
            <a:r>
              <a:rPr lang="en-US" sz="1000" dirty="0">
                <a:latin typeface="Segoe UI" panose="020B0502040204020203" pitchFamily="34" charset="0"/>
                <a:cs typeface="Segoe UI" panose="020B0502040204020203" pitchFamily="34" charset="0"/>
              </a:rPr>
              <a:t>Creates SDEF &amp; NDEF to be used by UD_ARULE based on user inputs</a:t>
            </a:r>
          </a:p>
          <a:p>
            <a:pPr marL="228600" indent="-228600" algn="just">
              <a:buFont typeface="+mj-lt"/>
              <a:buAutoNum type="arabicPeriod"/>
            </a:pPr>
            <a:r>
              <a:rPr lang="en-US" sz="1000" dirty="0">
                <a:latin typeface="Segoe UI" panose="020B0502040204020203" pitchFamily="34" charset="0"/>
                <a:cs typeface="Segoe UI" panose="020B0502040204020203" pitchFamily="34" charset="0"/>
              </a:rPr>
              <a:t>Calls the executable (UD_ARULE.exe) using the </a:t>
            </a:r>
            <a:r>
              <a:rPr lang="en-US" sz="1000" b="1" dirty="0">
                <a:latin typeface="Segoe UI" panose="020B0502040204020203" pitchFamily="34" charset="0"/>
                <a:cs typeface="Segoe UI" panose="020B0502040204020203" pitchFamily="34" charset="0"/>
              </a:rPr>
              <a:t>subprocess</a:t>
            </a:r>
            <a:r>
              <a:rPr lang="en-US" sz="1000" dirty="0">
                <a:latin typeface="Segoe UI" panose="020B0502040204020203" pitchFamily="34" charset="0"/>
                <a:cs typeface="Segoe UI" panose="020B0502040204020203" pitchFamily="34" charset="0"/>
              </a:rPr>
              <a:t> module</a:t>
            </a:r>
          </a:p>
          <a:p>
            <a:pPr marL="228600" indent="-228600" algn="just">
              <a:buFont typeface="+mj-lt"/>
              <a:buAutoNum type="arabicPeriod"/>
            </a:pPr>
            <a:r>
              <a:rPr lang="en-US" sz="1000" dirty="0">
                <a:latin typeface="Segoe UI" panose="020B0502040204020203" pitchFamily="34" charset="0"/>
                <a:cs typeface="Segoe UI" panose="020B0502040204020203" pitchFamily="34" charset="0"/>
              </a:rPr>
              <a:t>Plots results of the UD_ARULE run (based on user input) and saves it to the </a:t>
            </a:r>
            <a:r>
              <a:rPr lang="en-US" sz="1000" b="1" dirty="0">
                <a:latin typeface="Segoe UI" panose="020B0502040204020203" pitchFamily="34" charset="0"/>
                <a:cs typeface="Segoe UI" panose="020B0502040204020203" pitchFamily="34" charset="0"/>
              </a:rPr>
              <a:t>PLOTS</a:t>
            </a:r>
            <a:r>
              <a:rPr lang="en-US" sz="1000" dirty="0">
                <a:latin typeface="Segoe UI" panose="020B0502040204020203" pitchFamily="34" charset="0"/>
                <a:cs typeface="Segoe UI" panose="020B0502040204020203" pitchFamily="34" charset="0"/>
              </a:rPr>
              <a:t> directory</a:t>
            </a:r>
          </a:p>
        </p:txBody>
      </p:sp>
    </p:spTree>
    <p:extLst>
      <p:ext uri="{BB962C8B-B14F-4D97-AF65-F5344CB8AC3E}">
        <p14:creationId xmlns:p14="http://schemas.microsoft.com/office/powerpoint/2010/main" val="171483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latin typeface="Segoe UI" panose="020B0502040204020203" pitchFamily="34" charset="0"/>
                <a:cs typeface="Segoe UI" panose="020B0502040204020203" pitchFamily="34" charset="0"/>
              </a:rPr>
              <a:t>ARULE4Python DEMO – User Inputs into .</a:t>
            </a:r>
            <a:r>
              <a:rPr lang="en-US" b="1" dirty="0" err="1">
                <a:latin typeface="Segoe UI" panose="020B0502040204020203" pitchFamily="34" charset="0"/>
                <a:cs typeface="Segoe UI" panose="020B0502040204020203" pitchFamily="34" charset="0"/>
              </a:rPr>
              <a:t>py</a:t>
            </a:r>
            <a:r>
              <a:rPr lang="en-US" b="1" dirty="0">
                <a:latin typeface="Segoe UI" panose="020B0502040204020203" pitchFamily="34" charset="0"/>
                <a:cs typeface="Segoe UI" panose="020B0502040204020203" pitchFamily="34" charset="0"/>
              </a:rPr>
              <a:t> FILE</a:t>
            </a:r>
          </a:p>
        </p:txBody>
      </p:sp>
      <p:sp>
        <p:nvSpPr>
          <p:cNvPr id="4" name="Slide Number Placeholder 3"/>
          <p:cNvSpPr>
            <a:spLocks noGrp="1"/>
          </p:cNvSpPr>
          <p:nvPr>
            <p:ph type="sldNum" sz="quarter" idx="4"/>
          </p:nvPr>
        </p:nvSpPr>
        <p:spPr/>
        <p:txBody>
          <a:bodyPr/>
          <a:lstStyle/>
          <a:p>
            <a:fld id="{E303F953-76B9-4C52-AAAB-FD5686F38F14}" type="slidenum">
              <a:rPr lang="en-US" smtClean="0"/>
              <a:pPr/>
              <a:t>11</a:t>
            </a:fld>
            <a:endParaRPr lang="en-US"/>
          </a:p>
        </p:txBody>
      </p:sp>
      <p:sp>
        <p:nvSpPr>
          <p:cNvPr id="13" name="Content Placeholder 1">
            <a:extLst>
              <a:ext uri="{FF2B5EF4-FFF2-40B4-BE49-F238E27FC236}">
                <a16:creationId xmlns:a16="http://schemas.microsoft.com/office/drawing/2014/main" id="{EE5812DC-38C0-1EA9-EF26-8959BBE0E11C}"/>
              </a:ext>
            </a:extLst>
          </p:cNvPr>
          <p:cNvSpPr txBox="1">
            <a:spLocks/>
          </p:cNvSpPr>
          <p:nvPr/>
        </p:nvSpPr>
        <p:spPr>
          <a:xfrm>
            <a:off x="4572000" y="1891004"/>
            <a:ext cx="4192924" cy="21976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Wingdings" pitchFamily="2" charset="2"/>
              <a:buNone/>
            </a:pPr>
            <a:endParaRPr lang="en-US" sz="1000" dirty="0">
              <a:latin typeface="Segoe UI" panose="020B0502040204020203" pitchFamily="34" charset="0"/>
              <a:cs typeface="Segoe UI" panose="020B0502040204020203" pitchFamily="34" charset="0"/>
            </a:endParaRPr>
          </a:p>
        </p:txBody>
      </p:sp>
      <p:pic>
        <p:nvPicPr>
          <p:cNvPr id="19" name="Picture 18">
            <a:extLst>
              <a:ext uri="{FF2B5EF4-FFF2-40B4-BE49-F238E27FC236}">
                <a16:creationId xmlns:a16="http://schemas.microsoft.com/office/drawing/2014/main" id="{72DF8813-F1A8-729D-9700-45AE8C88F70E}"/>
              </a:ext>
            </a:extLst>
          </p:cNvPr>
          <p:cNvPicPr>
            <a:picLocks noChangeAspect="1"/>
          </p:cNvPicPr>
          <p:nvPr/>
        </p:nvPicPr>
        <p:blipFill>
          <a:blip r:embed="rId2"/>
          <a:stretch>
            <a:fillRect/>
          </a:stretch>
        </p:blipFill>
        <p:spPr>
          <a:xfrm>
            <a:off x="10227" y="792162"/>
            <a:ext cx="6276273" cy="3443035"/>
          </a:xfrm>
          <a:prstGeom prst="rect">
            <a:avLst/>
          </a:prstGeom>
        </p:spPr>
      </p:pic>
      <p:sp>
        <p:nvSpPr>
          <p:cNvPr id="17" name="Content Placeholder 1">
            <a:extLst>
              <a:ext uri="{FF2B5EF4-FFF2-40B4-BE49-F238E27FC236}">
                <a16:creationId xmlns:a16="http://schemas.microsoft.com/office/drawing/2014/main" id="{7E9D7710-1DCA-10ED-2A71-D80FB511F477}"/>
              </a:ext>
            </a:extLst>
          </p:cNvPr>
          <p:cNvSpPr txBox="1">
            <a:spLocks/>
          </p:cNvSpPr>
          <p:nvPr/>
        </p:nvSpPr>
        <p:spPr>
          <a:xfrm>
            <a:off x="10227" y="4325741"/>
            <a:ext cx="9088525" cy="1334092"/>
          </a:xfrm>
          <a:prstGeom prst="rect">
            <a:avLst/>
          </a:prstGeom>
          <a:solidFill>
            <a:srgbClr val="92D050"/>
          </a:solidFill>
          <a:ln w="19050">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1200" b="1" dirty="0" err="1">
                <a:latin typeface="Segoe UI" panose="020B0502040204020203" pitchFamily="34" charset="0"/>
                <a:cs typeface="Segoe UI" panose="020B0502040204020203" pitchFamily="34" charset="0"/>
              </a:rPr>
              <a:t>node_params</a:t>
            </a:r>
            <a:endParaRPr lang="en-US" sz="1200" b="1" dirty="0">
              <a:latin typeface="Segoe UI" panose="020B0502040204020203" pitchFamily="34" charset="0"/>
              <a:cs typeface="Segoe UI" panose="020B0502040204020203" pitchFamily="34" charset="0"/>
            </a:endParaRPr>
          </a:p>
          <a:p>
            <a:pPr lvl="1" algn="just">
              <a:buFont typeface="Wingdings" panose="05000000000000000000" pitchFamily="2" charset="2"/>
              <a:buChar char="v"/>
            </a:pPr>
            <a:r>
              <a:rPr lang="en-US" sz="1100" dirty="0">
                <a:latin typeface="Segoe UI" panose="020B0502040204020203" pitchFamily="34" charset="0"/>
                <a:cs typeface="Segoe UI" panose="020B0502040204020203" pitchFamily="34" charset="0"/>
              </a:rPr>
              <a:t>Given as a list of node parameters – (FDC, FDZ, FDNM, FDCPTS, FDPTS, FDNV, FFPFAIL, PITTFF, PIFFSMOD, INFILE, INTYPE, OUTTYPE, ENDDEF)</a:t>
            </a:r>
          </a:p>
          <a:p>
            <a:pPr lvl="1" algn="just">
              <a:buFont typeface="Wingdings" panose="05000000000000000000" pitchFamily="2" charset="2"/>
              <a:buChar char="v"/>
            </a:pPr>
            <a:r>
              <a:rPr lang="en-US" sz="1100" dirty="0">
                <a:latin typeface="Segoe UI" panose="020B0502040204020203" pitchFamily="34" charset="0"/>
                <a:cs typeface="Segoe UI" panose="020B0502040204020203" pitchFamily="34" charset="0"/>
              </a:rPr>
              <a:t>For multiple nodes it is a list-of list: </a:t>
            </a:r>
          </a:p>
          <a:p>
            <a:pPr marL="857250" lvl="2" indent="0" algn="just">
              <a:buNone/>
            </a:pPr>
            <a:r>
              <a:rPr lang="en-US" sz="800" dirty="0">
                <a:latin typeface="Segoe UI" panose="020B0502040204020203" pitchFamily="34" charset="0"/>
                <a:cs typeface="Segoe UI" panose="020B0502040204020203" pitchFamily="34" charset="0"/>
              </a:rPr>
              <a:t>[(FDC</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FDZ</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FDNM</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FDCPTS</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FDPTS</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FDNV</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FFPFAIL</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PITTFF</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PIFFSMOD</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INFILE</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INTYPE</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OUTTYPE</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ENDDEF</a:t>
            </a:r>
            <a:r>
              <a:rPr lang="en-US" sz="800" baseline="-25000" dirty="0">
                <a:latin typeface="Segoe UI" panose="020B0502040204020203" pitchFamily="34" charset="0"/>
                <a:cs typeface="Segoe UI" panose="020B0502040204020203" pitchFamily="34" charset="0"/>
              </a:rPr>
              <a:t>ND1</a:t>
            </a:r>
            <a:r>
              <a:rPr lang="en-US" sz="800" dirty="0">
                <a:latin typeface="Segoe UI" panose="020B0502040204020203" pitchFamily="34" charset="0"/>
                <a:cs typeface="Segoe UI" panose="020B0502040204020203" pitchFamily="34" charset="0"/>
              </a:rPr>
              <a:t>), (FDC</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FDZ</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FDNM</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FDCPTS</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FDPTS</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FDNV</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FFPFAIL</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PITTFF</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PIFFSMOD</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INFILE</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INTYPE</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OUTTYPE</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ENDDEF</a:t>
            </a:r>
            <a:r>
              <a:rPr lang="en-US" sz="800" baseline="-25000" dirty="0">
                <a:latin typeface="Segoe UI" panose="020B0502040204020203" pitchFamily="34" charset="0"/>
                <a:cs typeface="Segoe UI" panose="020B0502040204020203" pitchFamily="34" charset="0"/>
              </a:rPr>
              <a:t>ND2</a:t>
            </a:r>
            <a:r>
              <a:rPr lang="en-US" sz="800" dirty="0">
                <a:latin typeface="Segoe UI" panose="020B0502040204020203" pitchFamily="34" charset="0"/>
                <a:cs typeface="Segoe UI" panose="020B0502040204020203" pitchFamily="34" charset="0"/>
              </a:rPr>
              <a:t>), ……..]</a:t>
            </a:r>
          </a:p>
          <a:p>
            <a:pPr lvl="1" algn="just">
              <a:buFont typeface="Wingdings" panose="05000000000000000000" pitchFamily="2" charset="2"/>
              <a:buChar char="v"/>
            </a:pPr>
            <a:r>
              <a:rPr lang="en-US" sz="1100" dirty="0">
                <a:latin typeface="Segoe UI" panose="020B0502040204020203" pitchFamily="34" charset="0"/>
                <a:cs typeface="Segoe UI" panose="020B0502040204020203" pitchFamily="34" charset="0"/>
              </a:rPr>
              <a:t>INFILE sets the input filename of the FD input file from </a:t>
            </a:r>
            <a:r>
              <a:rPr lang="en-US" sz="1100" b="1" dirty="0">
                <a:latin typeface="Segoe UI" panose="020B0502040204020203" pitchFamily="34" charset="0"/>
                <a:cs typeface="Segoe UI" panose="020B0502040204020203" pitchFamily="34" charset="0"/>
              </a:rPr>
              <a:t>ARULE/DINP </a:t>
            </a:r>
            <a:r>
              <a:rPr lang="en-US" sz="1100" dirty="0">
                <a:latin typeface="Segoe UI" panose="020B0502040204020203" pitchFamily="34" charset="0"/>
                <a:cs typeface="Segoe UI" panose="020B0502040204020203" pitchFamily="34" charset="0"/>
              </a:rPr>
              <a:t>and INTYPE sets its type</a:t>
            </a:r>
            <a:endParaRPr lang="en-US" sz="800" b="1" dirty="0">
              <a:latin typeface="Segoe UI" panose="020B0502040204020203" pitchFamily="34" charset="0"/>
              <a:cs typeface="Segoe UI" panose="020B0502040204020203" pitchFamily="34" charset="0"/>
            </a:endParaRPr>
          </a:p>
          <a:p>
            <a:pPr marL="857250" lvl="2" indent="0" algn="just">
              <a:buNone/>
            </a:pPr>
            <a:endParaRPr lang="en-US" sz="800" dirty="0">
              <a:latin typeface="Segoe UI" panose="020B0502040204020203" pitchFamily="34" charset="0"/>
              <a:cs typeface="Segoe UI" panose="020B0502040204020203" pitchFamily="34" charset="0"/>
            </a:endParaRPr>
          </a:p>
          <a:p>
            <a:pPr lvl="1" algn="just">
              <a:buFont typeface="Wingdings" panose="05000000000000000000" pitchFamily="2" charset="2"/>
              <a:buChar char="v"/>
            </a:pPr>
            <a:endParaRPr lang="en-US" sz="1100" dirty="0">
              <a:latin typeface="Segoe UI" panose="020B0502040204020203" pitchFamily="34" charset="0"/>
              <a:cs typeface="Segoe UI" panose="020B0502040204020203" pitchFamily="34" charset="0"/>
            </a:endParaRPr>
          </a:p>
          <a:p>
            <a:pPr marL="0" indent="0" algn="just">
              <a:buFont typeface="Wingdings" pitchFamily="2" charset="2"/>
              <a:buNone/>
            </a:pPr>
            <a:endParaRPr lang="en-US" sz="1000" dirty="0">
              <a:latin typeface="Segoe UI" panose="020B0502040204020203" pitchFamily="34" charset="0"/>
              <a:cs typeface="Segoe UI" panose="020B0502040204020203" pitchFamily="34" charset="0"/>
            </a:endParaRPr>
          </a:p>
        </p:txBody>
      </p:sp>
      <p:sp>
        <p:nvSpPr>
          <p:cNvPr id="10" name="Content Placeholder 1">
            <a:extLst>
              <a:ext uri="{FF2B5EF4-FFF2-40B4-BE49-F238E27FC236}">
                <a16:creationId xmlns:a16="http://schemas.microsoft.com/office/drawing/2014/main" id="{4A944E94-0A77-0432-0EA9-506369A14275}"/>
              </a:ext>
            </a:extLst>
          </p:cNvPr>
          <p:cNvSpPr txBox="1">
            <a:spLocks/>
          </p:cNvSpPr>
          <p:nvPr/>
        </p:nvSpPr>
        <p:spPr>
          <a:xfrm>
            <a:off x="6346657" y="841969"/>
            <a:ext cx="2752095" cy="2197682"/>
          </a:xfrm>
          <a:prstGeom prst="rect">
            <a:avLst/>
          </a:prstGeom>
          <a:solidFill>
            <a:srgbClr val="FFFF00"/>
          </a:solidFill>
          <a:ln w="19050">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1100" b="1" dirty="0" err="1">
                <a:latin typeface="Segoe UI" panose="020B0502040204020203" pitchFamily="34" charset="0"/>
                <a:cs typeface="Segoe UI" panose="020B0502040204020203" pitchFamily="34" charset="0"/>
              </a:rPr>
              <a:t>pre_packaged</a:t>
            </a:r>
            <a:r>
              <a:rPr lang="en-US" sz="1100" b="1" dirty="0">
                <a:latin typeface="Segoe UI" panose="020B0502040204020203" pitchFamily="34" charset="0"/>
                <a:cs typeface="Segoe UI" panose="020B0502040204020203" pitchFamily="34" charset="0"/>
              </a:rPr>
              <a:t> </a:t>
            </a:r>
          </a:p>
          <a:p>
            <a:pPr lvl="1" algn="just">
              <a:buFont typeface="Wingdings" panose="05000000000000000000" pitchFamily="2" charset="2"/>
              <a:buChar char="v"/>
            </a:pPr>
            <a:r>
              <a:rPr lang="en-US" sz="1100" dirty="0">
                <a:latin typeface="Segoe UI" panose="020B0502040204020203" pitchFamily="34" charset="0"/>
                <a:cs typeface="Segoe UI" panose="020B0502040204020203" pitchFamily="34" charset="0"/>
              </a:rPr>
              <a:t>If NDEF/SDEF files are taken from the ARULE GUI version and already exist within the ARULE/DEFS directory: </a:t>
            </a:r>
            <a:r>
              <a:rPr lang="en-US" sz="1100" b="1" dirty="0" err="1">
                <a:latin typeface="Segoe UI" panose="020B0502040204020203" pitchFamily="34" charset="0"/>
                <a:cs typeface="Segoe UI" panose="020B0502040204020203" pitchFamily="34" charset="0"/>
              </a:rPr>
              <a:t>pre_packaged</a:t>
            </a:r>
            <a:r>
              <a:rPr lang="en-US" sz="1100" b="1" dirty="0">
                <a:latin typeface="Segoe UI" panose="020B0502040204020203" pitchFamily="34" charset="0"/>
                <a:cs typeface="Segoe UI" panose="020B0502040204020203" pitchFamily="34" charset="0"/>
              </a:rPr>
              <a:t> = True</a:t>
            </a:r>
            <a:r>
              <a:rPr lang="en-US" sz="1100" dirty="0">
                <a:latin typeface="Segoe UI" panose="020B0502040204020203" pitchFamily="34" charset="0"/>
                <a:cs typeface="Segoe UI" panose="020B0502040204020203" pitchFamily="34" charset="0"/>
              </a:rPr>
              <a:t>. </a:t>
            </a:r>
            <a:endParaRPr lang="en-US" sz="1100" b="1" dirty="0">
              <a:latin typeface="Segoe UI" panose="020B0502040204020203" pitchFamily="34" charset="0"/>
              <a:cs typeface="Segoe UI" panose="020B0502040204020203" pitchFamily="34" charset="0"/>
            </a:endParaRPr>
          </a:p>
          <a:p>
            <a:pPr lvl="1" algn="just">
              <a:buFont typeface="Wingdings" panose="05000000000000000000" pitchFamily="2" charset="2"/>
              <a:buChar char="v"/>
            </a:pPr>
            <a:r>
              <a:rPr lang="en-US" sz="1100" dirty="0">
                <a:latin typeface="Segoe UI" panose="020B0502040204020203" pitchFamily="34" charset="0"/>
                <a:cs typeface="Segoe UI" panose="020B0502040204020203" pitchFamily="34" charset="0"/>
              </a:rPr>
              <a:t>If NDEF/SDEF files do not exist within the ARULE/DEFS directory and will be created: </a:t>
            </a:r>
            <a:r>
              <a:rPr lang="en-US" sz="1100" b="1" dirty="0" err="1">
                <a:latin typeface="Segoe UI" panose="020B0502040204020203" pitchFamily="34" charset="0"/>
                <a:cs typeface="Segoe UI" panose="020B0502040204020203" pitchFamily="34" charset="0"/>
              </a:rPr>
              <a:t>pre_packaged</a:t>
            </a:r>
            <a:r>
              <a:rPr lang="en-US" sz="1100" b="1" dirty="0">
                <a:latin typeface="Segoe UI" panose="020B0502040204020203" pitchFamily="34" charset="0"/>
                <a:cs typeface="Segoe UI" panose="020B0502040204020203" pitchFamily="34" charset="0"/>
              </a:rPr>
              <a:t> = False</a:t>
            </a:r>
          </a:p>
          <a:p>
            <a:pPr algn="just">
              <a:buFont typeface="Wingdings" panose="05000000000000000000" pitchFamily="2" charset="2"/>
              <a:buChar char="v"/>
            </a:pPr>
            <a:r>
              <a:rPr lang="en-US" sz="1100" b="1" dirty="0">
                <a:solidFill>
                  <a:srgbClr val="FF0000"/>
                </a:solidFill>
                <a:latin typeface="Segoe UI" panose="020B0502040204020203" pitchFamily="34" charset="0"/>
                <a:cs typeface="Segoe UI" panose="020B0502040204020203" pitchFamily="34" charset="0"/>
              </a:rPr>
              <a:t>Important Note: </a:t>
            </a:r>
            <a:r>
              <a:rPr lang="en-US" sz="1100" dirty="0">
                <a:solidFill>
                  <a:srgbClr val="FF0000"/>
                </a:solidFill>
                <a:latin typeface="Segoe UI" panose="020B0502040204020203" pitchFamily="34" charset="0"/>
                <a:cs typeface="Segoe UI" panose="020B0502040204020203" pitchFamily="34" charset="0"/>
              </a:rPr>
              <a:t>If </a:t>
            </a:r>
            <a:r>
              <a:rPr lang="en-US" sz="1100" dirty="0" err="1">
                <a:solidFill>
                  <a:srgbClr val="FF0000"/>
                </a:solidFill>
                <a:latin typeface="Segoe UI" panose="020B0502040204020203" pitchFamily="34" charset="0"/>
                <a:cs typeface="Segoe UI" panose="020B0502040204020203" pitchFamily="34" charset="0"/>
              </a:rPr>
              <a:t>pre_packaged</a:t>
            </a:r>
            <a:r>
              <a:rPr lang="en-US" sz="1100" dirty="0">
                <a:solidFill>
                  <a:srgbClr val="FF0000"/>
                </a:solidFill>
                <a:latin typeface="Segoe UI" panose="020B0502040204020203" pitchFamily="34" charset="0"/>
                <a:cs typeface="Segoe UI" panose="020B0502040204020203" pitchFamily="34" charset="0"/>
              </a:rPr>
              <a:t> = True, do not edit any lines below it.</a:t>
            </a:r>
          </a:p>
          <a:p>
            <a:pPr marL="0" indent="0" algn="just">
              <a:buFont typeface="Wingdings" pitchFamily="2" charset="2"/>
              <a:buNone/>
            </a:pPr>
            <a:endParaRPr lang="en-US" sz="1000" dirty="0">
              <a:latin typeface="Segoe UI" panose="020B0502040204020203" pitchFamily="34" charset="0"/>
              <a:cs typeface="Segoe UI" panose="020B0502040204020203" pitchFamily="34" charset="0"/>
            </a:endParaRPr>
          </a:p>
        </p:txBody>
      </p:sp>
      <p:sp>
        <p:nvSpPr>
          <p:cNvPr id="12" name="Arrow: Right 11">
            <a:extLst>
              <a:ext uri="{FF2B5EF4-FFF2-40B4-BE49-F238E27FC236}">
                <a16:creationId xmlns:a16="http://schemas.microsoft.com/office/drawing/2014/main" id="{713FABB0-F3E6-FCF0-3F02-112E2588B09A}"/>
              </a:ext>
            </a:extLst>
          </p:cNvPr>
          <p:cNvSpPr/>
          <p:nvPr/>
        </p:nvSpPr>
        <p:spPr>
          <a:xfrm rot="11186166">
            <a:off x="1460649" y="1341835"/>
            <a:ext cx="4899395" cy="184396"/>
          </a:xfrm>
          <a:prstGeom prst="right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B3CF6FA-3A8F-F80E-4B49-0CE383109DD9}"/>
              </a:ext>
            </a:extLst>
          </p:cNvPr>
          <p:cNvSpPr/>
          <p:nvPr/>
        </p:nvSpPr>
        <p:spPr>
          <a:xfrm>
            <a:off x="10227" y="1018010"/>
            <a:ext cx="1418523" cy="175791"/>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6805C4-A85E-119D-8017-6F05EA6AFEE1}"/>
              </a:ext>
            </a:extLst>
          </p:cNvPr>
          <p:cNvSpPr/>
          <p:nvPr/>
        </p:nvSpPr>
        <p:spPr>
          <a:xfrm>
            <a:off x="28728" y="1513310"/>
            <a:ext cx="2618219" cy="333537"/>
          </a:xfrm>
          <a:prstGeom prst="rect">
            <a:avLst/>
          </a:prstGeom>
          <a:noFill/>
          <a:ln w="19050">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1">
            <a:extLst>
              <a:ext uri="{FF2B5EF4-FFF2-40B4-BE49-F238E27FC236}">
                <a16:creationId xmlns:a16="http://schemas.microsoft.com/office/drawing/2014/main" id="{A8826DAF-2638-61C1-EFAD-4FEC3E718CD1}"/>
              </a:ext>
            </a:extLst>
          </p:cNvPr>
          <p:cNvSpPr txBox="1">
            <a:spLocks/>
          </p:cNvSpPr>
          <p:nvPr/>
        </p:nvSpPr>
        <p:spPr>
          <a:xfrm>
            <a:off x="6346657" y="3112351"/>
            <a:ext cx="2752095" cy="1154597"/>
          </a:xfrm>
          <a:prstGeom prst="rect">
            <a:avLst/>
          </a:prstGeom>
          <a:solidFill>
            <a:srgbClr val="F6882E"/>
          </a:solidFill>
          <a:ln w="19050">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1100" b="1" dirty="0" err="1">
                <a:latin typeface="Segoe UI" panose="020B0502040204020203" pitchFamily="34" charset="0"/>
                <a:cs typeface="Segoe UI" panose="020B0502040204020203" pitchFamily="34" charset="0"/>
              </a:rPr>
              <a:t>sysname</a:t>
            </a:r>
            <a:r>
              <a:rPr lang="en-US" sz="1100" b="1" dirty="0">
                <a:latin typeface="Segoe UI" panose="020B0502040204020203" pitchFamily="34" charset="0"/>
                <a:cs typeface="Segoe UI" panose="020B0502040204020203" pitchFamily="34" charset="0"/>
              </a:rPr>
              <a:t> : </a:t>
            </a:r>
            <a:r>
              <a:rPr lang="en-US" sz="1100" dirty="0">
                <a:latin typeface="Segoe UI" panose="020B0502040204020203" pitchFamily="34" charset="0"/>
                <a:cs typeface="Segoe UI" panose="020B0502040204020203" pitchFamily="34" charset="0"/>
              </a:rPr>
              <a:t>Name of the system being analyzed or simply the SDEF name</a:t>
            </a:r>
          </a:p>
          <a:p>
            <a:pPr algn="just">
              <a:buFont typeface="Wingdings" panose="05000000000000000000" pitchFamily="2" charset="2"/>
              <a:buChar char="v"/>
            </a:pPr>
            <a:r>
              <a:rPr lang="en-US" sz="1100" b="1" dirty="0" err="1">
                <a:latin typeface="Segoe UI" panose="020B0502040204020203" pitchFamily="34" charset="0"/>
                <a:cs typeface="Segoe UI" panose="020B0502040204020203" pitchFamily="34" charset="0"/>
              </a:rPr>
              <a:t>nodenames</a:t>
            </a:r>
            <a:r>
              <a:rPr lang="en-US" sz="1100" b="1" dirty="0">
                <a:latin typeface="Segoe UI" panose="020B0502040204020203" pitchFamily="34" charset="0"/>
                <a:cs typeface="Segoe UI" panose="020B0502040204020203" pitchFamily="34" charset="0"/>
              </a:rPr>
              <a:t>: </a:t>
            </a:r>
            <a:r>
              <a:rPr lang="en-US" sz="1100" dirty="0">
                <a:latin typeface="Segoe UI" panose="020B0502040204020203" pitchFamily="34" charset="0"/>
                <a:cs typeface="Segoe UI" panose="020B0502040204020203" pitchFamily="34" charset="0"/>
              </a:rPr>
              <a:t>List of node names corresponding to a system – </a:t>
            </a:r>
            <a:r>
              <a:rPr lang="en-US" sz="1100" b="1" dirty="0">
                <a:latin typeface="Segoe UI" panose="020B0502040204020203" pitchFamily="34" charset="0"/>
                <a:cs typeface="Segoe UI" panose="020B0502040204020203" pitchFamily="34" charset="0"/>
              </a:rPr>
              <a:t>[‘Node1’, ‘Node2’, ……., ‘</a:t>
            </a:r>
            <a:r>
              <a:rPr lang="en-US" sz="1100" b="1" dirty="0" err="1">
                <a:latin typeface="Segoe UI" panose="020B0502040204020203" pitchFamily="34" charset="0"/>
                <a:cs typeface="Segoe UI" panose="020B0502040204020203" pitchFamily="34" charset="0"/>
              </a:rPr>
              <a:t>NodeN</a:t>
            </a:r>
            <a:r>
              <a:rPr lang="en-US" sz="1100" b="1" dirty="0">
                <a:latin typeface="Segoe UI" panose="020B0502040204020203" pitchFamily="34" charset="0"/>
                <a:cs typeface="Segoe UI" panose="020B0502040204020203" pitchFamily="34" charset="0"/>
              </a:rPr>
              <a:t>’]</a:t>
            </a:r>
          </a:p>
        </p:txBody>
      </p:sp>
      <p:sp>
        <p:nvSpPr>
          <p:cNvPr id="23" name="Arrow: Right 22">
            <a:extLst>
              <a:ext uri="{FF2B5EF4-FFF2-40B4-BE49-F238E27FC236}">
                <a16:creationId xmlns:a16="http://schemas.microsoft.com/office/drawing/2014/main" id="{8CFA1C3F-9225-90B9-2AAF-9D3EF586EE87}"/>
              </a:ext>
            </a:extLst>
          </p:cNvPr>
          <p:cNvSpPr/>
          <p:nvPr/>
        </p:nvSpPr>
        <p:spPr>
          <a:xfrm rot="12096229">
            <a:off x="2529883" y="2322171"/>
            <a:ext cx="3937099" cy="184396"/>
          </a:xfrm>
          <a:prstGeom prst="right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5EF93D0-4843-DCE9-8076-CB1E334C8947}"/>
              </a:ext>
            </a:extLst>
          </p:cNvPr>
          <p:cNvSpPr/>
          <p:nvPr/>
        </p:nvSpPr>
        <p:spPr>
          <a:xfrm>
            <a:off x="28727" y="3224884"/>
            <a:ext cx="6229198" cy="505741"/>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8575309A-022C-C6B9-0CF6-06B083C1987B}"/>
              </a:ext>
            </a:extLst>
          </p:cNvPr>
          <p:cNvSpPr/>
          <p:nvPr/>
        </p:nvSpPr>
        <p:spPr>
          <a:xfrm rot="16200000">
            <a:off x="5130423" y="3951133"/>
            <a:ext cx="564819" cy="184396"/>
          </a:xfrm>
          <a:prstGeom prst="right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674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latin typeface="Segoe UI" panose="020B0502040204020203" pitchFamily="34" charset="0"/>
                <a:cs typeface="Segoe UI" panose="020B0502040204020203" pitchFamily="34" charset="0"/>
              </a:rPr>
              <a:t>ARULE4Python DEMO – User Inputs into .</a:t>
            </a:r>
            <a:r>
              <a:rPr lang="en-US" b="1" dirty="0" err="1">
                <a:latin typeface="Segoe UI" panose="020B0502040204020203" pitchFamily="34" charset="0"/>
                <a:cs typeface="Segoe UI" panose="020B0502040204020203" pitchFamily="34" charset="0"/>
              </a:rPr>
              <a:t>py</a:t>
            </a:r>
            <a:r>
              <a:rPr lang="en-US" b="1" dirty="0">
                <a:latin typeface="Segoe UI" panose="020B0502040204020203" pitchFamily="34" charset="0"/>
                <a:cs typeface="Segoe UI" panose="020B0502040204020203" pitchFamily="34" charset="0"/>
              </a:rPr>
              <a:t> FILE</a:t>
            </a:r>
          </a:p>
        </p:txBody>
      </p:sp>
      <p:sp>
        <p:nvSpPr>
          <p:cNvPr id="4" name="Slide Number Placeholder 3"/>
          <p:cNvSpPr>
            <a:spLocks noGrp="1"/>
          </p:cNvSpPr>
          <p:nvPr>
            <p:ph type="sldNum" sz="quarter" idx="4"/>
          </p:nvPr>
        </p:nvSpPr>
        <p:spPr/>
        <p:txBody>
          <a:bodyPr/>
          <a:lstStyle/>
          <a:p>
            <a:fld id="{E303F953-76B9-4C52-AAAB-FD5686F38F14}" type="slidenum">
              <a:rPr lang="en-US" smtClean="0"/>
              <a:pPr/>
              <a:t>12</a:t>
            </a:fld>
            <a:endParaRPr lang="en-US"/>
          </a:p>
        </p:txBody>
      </p:sp>
      <p:pic>
        <p:nvPicPr>
          <p:cNvPr id="28" name="Picture 27">
            <a:extLst>
              <a:ext uri="{FF2B5EF4-FFF2-40B4-BE49-F238E27FC236}">
                <a16:creationId xmlns:a16="http://schemas.microsoft.com/office/drawing/2014/main" id="{5C10DA6E-DA2A-A439-C4E6-2378ADDF45FE}"/>
              </a:ext>
            </a:extLst>
          </p:cNvPr>
          <p:cNvPicPr>
            <a:picLocks noChangeAspect="1"/>
          </p:cNvPicPr>
          <p:nvPr/>
        </p:nvPicPr>
        <p:blipFill>
          <a:blip r:embed="rId2"/>
          <a:stretch>
            <a:fillRect/>
          </a:stretch>
        </p:blipFill>
        <p:spPr>
          <a:xfrm>
            <a:off x="3496096" y="3502742"/>
            <a:ext cx="5041900" cy="2495868"/>
          </a:xfrm>
          <a:prstGeom prst="rect">
            <a:avLst/>
          </a:prstGeom>
        </p:spPr>
      </p:pic>
      <p:pic>
        <p:nvPicPr>
          <p:cNvPr id="5" name="Picture 4">
            <a:extLst>
              <a:ext uri="{FF2B5EF4-FFF2-40B4-BE49-F238E27FC236}">
                <a16:creationId xmlns:a16="http://schemas.microsoft.com/office/drawing/2014/main" id="{93CB60F1-4B4E-7F01-4F72-055A92A2AF78}"/>
              </a:ext>
            </a:extLst>
          </p:cNvPr>
          <p:cNvPicPr>
            <a:picLocks noChangeAspect="1"/>
          </p:cNvPicPr>
          <p:nvPr/>
        </p:nvPicPr>
        <p:blipFill>
          <a:blip r:embed="rId3"/>
          <a:stretch>
            <a:fillRect/>
          </a:stretch>
        </p:blipFill>
        <p:spPr>
          <a:xfrm>
            <a:off x="0" y="859390"/>
            <a:ext cx="9144000" cy="2383319"/>
          </a:xfrm>
          <a:prstGeom prst="rect">
            <a:avLst/>
          </a:prstGeom>
        </p:spPr>
      </p:pic>
      <p:sp>
        <p:nvSpPr>
          <p:cNvPr id="6" name="Content Placeholder 1">
            <a:extLst>
              <a:ext uri="{FF2B5EF4-FFF2-40B4-BE49-F238E27FC236}">
                <a16:creationId xmlns:a16="http://schemas.microsoft.com/office/drawing/2014/main" id="{AF27F0CB-4292-43CE-AE40-1AF39F255877}"/>
              </a:ext>
            </a:extLst>
          </p:cNvPr>
          <p:cNvSpPr txBox="1">
            <a:spLocks/>
          </p:cNvSpPr>
          <p:nvPr/>
        </p:nvSpPr>
        <p:spPr>
          <a:xfrm>
            <a:off x="0" y="3309937"/>
            <a:ext cx="2768601" cy="2688673"/>
          </a:xfrm>
          <a:prstGeom prst="rect">
            <a:avLst/>
          </a:prstGeom>
          <a:solidFill>
            <a:srgbClr val="DDE9EF"/>
          </a:solidFill>
          <a:ln w="19050">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1200" b="1" dirty="0">
                <a:latin typeface="Segoe UI" panose="020B0502040204020203" pitchFamily="34" charset="0"/>
                <a:cs typeface="Segoe UI" panose="020B0502040204020203" pitchFamily="34" charset="0"/>
              </a:rPr>
              <a:t>show </a:t>
            </a:r>
          </a:p>
          <a:p>
            <a:pPr lvl="1" algn="just">
              <a:buFont typeface="Wingdings" panose="05000000000000000000" pitchFamily="2" charset="2"/>
              <a:buChar char="v"/>
            </a:pPr>
            <a:r>
              <a:rPr lang="en-US" sz="1200" dirty="0">
                <a:latin typeface="Segoe UI" panose="020B0502040204020203" pitchFamily="34" charset="0"/>
                <a:cs typeface="Segoe UI" panose="020B0502040204020203" pitchFamily="34" charset="0"/>
              </a:rPr>
              <a:t>If the user does not want to display UD_ARULE outputs plots for all nodes once the run is complete, and rather just save them in the PLOTS directory: </a:t>
            </a:r>
            <a:r>
              <a:rPr lang="en-US" sz="1200" b="1" dirty="0">
                <a:latin typeface="Segoe UI" panose="020B0502040204020203" pitchFamily="34" charset="0"/>
                <a:cs typeface="Segoe UI" panose="020B0502040204020203" pitchFamily="34" charset="0"/>
              </a:rPr>
              <a:t>show = False</a:t>
            </a:r>
            <a:r>
              <a:rPr lang="en-US" sz="1200" dirty="0">
                <a:latin typeface="Segoe UI" panose="020B0502040204020203" pitchFamily="34" charset="0"/>
                <a:cs typeface="Segoe UI" panose="020B0502040204020203" pitchFamily="34" charset="0"/>
              </a:rPr>
              <a:t> </a:t>
            </a:r>
            <a:endParaRPr lang="en-US" sz="1200" b="1" dirty="0">
              <a:latin typeface="Segoe UI" panose="020B0502040204020203" pitchFamily="34" charset="0"/>
              <a:cs typeface="Segoe UI" panose="020B0502040204020203" pitchFamily="34" charset="0"/>
            </a:endParaRPr>
          </a:p>
          <a:p>
            <a:pPr lvl="1" algn="just">
              <a:buFont typeface="Wingdings" panose="05000000000000000000" pitchFamily="2" charset="2"/>
              <a:buChar char="v"/>
            </a:pPr>
            <a:r>
              <a:rPr lang="en-US" sz="1200" dirty="0">
                <a:latin typeface="Segoe UI" panose="020B0502040204020203" pitchFamily="34" charset="0"/>
                <a:cs typeface="Segoe UI" panose="020B0502040204020203" pitchFamily="34" charset="0"/>
              </a:rPr>
              <a:t>If the user wants to display UD_ARULE outputs plots for all nodes once the run is complete, and also save them in the PLOTS directory: </a:t>
            </a:r>
            <a:r>
              <a:rPr lang="en-US" sz="1200" b="1" dirty="0">
                <a:latin typeface="Segoe UI" panose="020B0502040204020203" pitchFamily="34" charset="0"/>
                <a:cs typeface="Segoe UI" panose="020B0502040204020203" pitchFamily="34" charset="0"/>
              </a:rPr>
              <a:t>show = True</a:t>
            </a:r>
            <a:endParaRPr lang="en-US" sz="1200" dirty="0">
              <a:solidFill>
                <a:srgbClr val="FF0000"/>
              </a:solidFill>
              <a:latin typeface="Segoe UI" panose="020B0502040204020203" pitchFamily="34" charset="0"/>
              <a:cs typeface="Segoe UI" panose="020B0502040204020203" pitchFamily="34" charset="0"/>
            </a:endParaRPr>
          </a:p>
          <a:p>
            <a:pPr marL="0" indent="0" algn="just">
              <a:buFont typeface="Wingdings" pitchFamily="2" charset="2"/>
              <a:buNone/>
            </a:pPr>
            <a:endParaRPr lang="en-US" sz="1000" dirty="0">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32928645-2B57-2947-BD72-53E0FCF2516F}"/>
              </a:ext>
            </a:extLst>
          </p:cNvPr>
          <p:cNvSpPr/>
          <p:nvPr/>
        </p:nvSpPr>
        <p:spPr>
          <a:xfrm>
            <a:off x="2984499" y="2793999"/>
            <a:ext cx="914401" cy="209551"/>
          </a:xfrm>
          <a:prstGeom prst="rect">
            <a:avLst/>
          </a:prstGeom>
          <a:noFill/>
          <a:ln w="19050">
            <a:solidFill>
              <a:srgbClr val="DDE9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54DBEF7-E97C-EF1B-033A-0335245C50B9}"/>
              </a:ext>
            </a:extLst>
          </p:cNvPr>
          <p:cNvSpPr/>
          <p:nvPr/>
        </p:nvSpPr>
        <p:spPr>
          <a:xfrm rot="18575030">
            <a:off x="2702673" y="3194617"/>
            <a:ext cx="624822" cy="184396"/>
          </a:xfrm>
          <a:prstGeom prst="right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25F2501-CE34-C8A5-4E98-CFB03AA5A5B3}"/>
              </a:ext>
            </a:extLst>
          </p:cNvPr>
          <p:cNvSpPr txBox="1"/>
          <p:nvPr/>
        </p:nvSpPr>
        <p:spPr>
          <a:xfrm>
            <a:off x="3496096" y="3271911"/>
            <a:ext cx="5041900" cy="230832"/>
          </a:xfrm>
          <a:prstGeom prst="rect">
            <a:avLst/>
          </a:prstGeom>
          <a:noFill/>
        </p:spPr>
        <p:txBody>
          <a:bodyPr wrap="square">
            <a:spAutoFit/>
          </a:bodyPr>
          <a:lstStyle/>
          <a:p>
            <a:pPr algn="ctr"/>
            <a:r>
              <a:rPr lang="en-US" sz="900" b="1" dirty="0">
                <a:effectLst/>
                <a:latin typeface="Segoe UI" panose="020B0502040204020203" pitchFamily="34" charset="0"/>
                <a:ea typeface="Calibri" panose="020F0502020204030204" pitchFamily="34" charset="0"/>
                <a:cs typeface="Segoe UI" panose="020B0502040204020203" pitchFamily="34" charset="0"/>
              </a:rPr>
              <a:t>Plotting Window when show = True</a:t>
            </a:r>
            <a:endParaRPr lang="en-US" sz="9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4868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44" y="792163"/>
            <a:ext cx="9119855" cy="1098841"/>
          </a:xfrm>
        </p:spPr>
        <p:txBody>
          <a:bodyPr>
            <a:noAutofit/>
          </a:bodyPr>
          <a:lstStyle/>
          <a:p>
            <a:pPr algn="just">
              <a:buFont typeface="Wingdings" panose="05000000000000000000" pitchFamily="2" charset="2"/>
              <a:buChar char="v"/>
            </a:pPr>
            <a:r>
              <a:rPr lang="en-US" sz="2000" dirty="0">
                <a:latin typeface="Segoe UI" panose="020B0502040204020203" pitchFamily="34" charset="0"/>
                <a:cs typeface="Segoe UI" panose="020B0502040204020203" pitchFamily="34" charset="0"/>
              </a:rPr>
              <a:t>Open Windows </a:t>
            </a:r>
            <a:r>
              <a:rPr lang="en-US" sz="2000" dirty="0" err="1">
                <a:latin typeface="Segoe UI" panose="020B0502040204020203" pitchFamily="34" charset="0"/>
                <a:cs typeface="Segoe UI" panose="020B0502040204020203" pitchFamily="34" charset="0"/>
              </a:rPr>
              <a:t>Powershell</a:t>
            </a:r>
            <a:endParaRPr lang="en-US" sz="2000" dirty="0">
              <a:latin typeface="Segoe UI" panose="020B0502040204020203" pitchFamily="34" charset="0"/>
              <a:cs typeface="Segoe UI" panose="020B0502040204020203" pitchFamily="34" charset="0"/>
            </a:endParaRPr>
          </a:p>
          <a:p>
            <a:pPr algn="just">
              <a:buFont typeface="Wingdings" panose="05000000000000000000" pitchFamily="2" charset="2"/>
              <a:buChar char="v"/>
            </a:pPr>
            <a:r>
              <a:rPr lang="en-US" sz="2000" dirty="0">
                <a:latin typeface="Segoe UI" panose="020B0502040204020203" pitchFamily="34" charset="0"/>
                <a:cs typeface="Segoe UI" panose="020B0502040204020203" pitchFamily="34" charset="0"/>
              </a:rPr>
              <a:t>Change directory to </a:t>
            </a:r>
            <a:r>
              <a:rPr lang="en-US" sz="2000" b="1" dirty="0">
                <a:latin typeface="Segoe UI" panose="020B0502040204020203" pitchFamily="34" charset="0"/>
                <a:cs typeface="Segoe UI" panose="020B0502040204020203" pitchFamily="34" charset="0"/>
              </a:rPr>
              <a:t>ARULE4Python/DEMOS </a:t>
            </a:r>
            <a:r>
              <a:rPr lang="en-US" sz="2000" dirty="0">
                <a:latin typeface="Segoe UI" panose="020B0502040204020203" pitchFamily="34" charset="0"/>
                <a:cs typeface="Segoe UI" panose="020B0502040204020203" pitchFamily="34" charset="0"/>
              </a:rPr>
              <a:t>and run the </a:t>
            </a:r>
            <a:r>
              <a:rPr lang="en-US" sz="2000" b="1" dirty="0">
                <a:latin typeface="Segoe UI" panose="020B0502040204020203" pitchFamily="34" charset="0"/>
                <a:cs typeface="Segoe UI" panose="020B0502040204020203" pitchFamily="34" charset="0"/>
              </a:rPr>
              <a:t>DEMO1.py </a:t>
            </a:r>
            <a:r>
              <a:rPr lang="en-US" sz="2000" dirty="0">
                <a:latin typeface="Segoe UI" panose="020B0502040204020203" pitchFamily="34" charset="0"/>
                <a:cs typeface="Segoe UI" panose="020B0502040204020203" pitchFamily="34" charset="0"/>
              </a:rPr>
              <a:t>file. Shown below is what the terminal output looks like.</a:t>
            </a:r>
          </a:p>
          <a:p>
            <a:pPr marL="0" indent="0" algn="just">
              <a:buNone/>
            </a:pPr>
            <a:endParaRPr lang="en-US" sz="1000" dirty="0">
              <a:latin typeface="Segoe UI" panose="020B0502040204020203" pitchFamily="34" charset="0"/>
              <a:cs typeface="Segoe UI" panose="020B0502040204020203" pitchFamily="34" charset="0"/>
            </a:endParaRPr>
          </a:p>
        </p:txBody>
      </p:sp>
      <p:sp>
        <p:nvSpPr>
          <p:cNvPr id="3" name="Title 2"/>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ARULE4Python DEMO</a:t>
            </a:r>
          </a:p>
        </p:txBody>
      </p:sp>
      <p:sp>
        <p:nvSpPr>
          <p:cNvPr id="4" name="Slide Number Placeholder 3"/>
          <p:cNvSpPr>
            <a:spLocks noGrp="1"/>
          </p:cNvSpPr>
          <p:nvPr>
            <p:ph type="sldNum" sz="quarter" idx="4"/>
          </p:nvPr>
        </p:nvSpPr>
        <p:spPr/>
        <p:txBody>
          <a:bodyPr/>
          <a:lstStyle/>
          <a:p>
            <a:fld id="{E303F953-76B9-4C52-AAAB-FD5686F38F14}" type="slidenum">
              <a:rPr lang="en-US" smtClean="0"/>
              <a:pPr/>
              <a:t>13</a:t>
            </a:fld>
            <a:endParaRPr lang="en-US"/>
          </a:p>
        </p:txBody>
      </p:sp>
      <p:sp>
        <p:nvSpPr>
          <p:cNvPr id="13" name="Content Placeholder 1">
            <a:extLst>
              <a:ext uri="{FF2B5EF4-FFF2-40B4-BE49-F238E27FC236}">
                <a16:creationId xmlns:a16="http://schemas.microsoft.com/office/drawing/2014/main" id="{EE5812DC-38C0-1EA9-EF26-8959BBE0E11C}"/>
              </a:ext>
            </a:extLst>
          </p:cNvPr>
          <p:cNvSpPr txBox="1">
            <a:spLocks/>
          </p:cNvSpPr>
          <p:nvPr/>
        </p:nvSpPr>
        <p:spPr>
          <a:xfrm>
            <a:off x="4572000" y="1891004"/>
            <a:ext cx="4192924" cy="21976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Wingdings" pitchFamily="2" charset="2"/>
              <a:buNone/>
            </a:pPr>
            <a:endParaRPr lang="en-US" sz="1000" dirty="0">
              <a:latin typeface="Segoe UI" panose="020B0502040204020203"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6B9EC36E-E792-9AD8-E867-4934C60244EE}"/>
              </a:ext>
            </a:extLst>
          </p:cNvPr>
          <p:cNvGrpSpPr/>
          <p:nvPr/>
        </p:nvGrpSpPr>
        <p:grpSpPr>
          <a:xfrm>
            <a:off x="309478" y="1891003"/>
            <a:ext cx="8455446" cy="4030429"/>
            <a:chOff x="309478" y="1891003"/>
            <a:chExt cx="8455446" cy="4030429"/>
          </a:xfrm>
        </p:grpSpPr>
        <p:pic>
          <p:nvPicPr>
            <p:cNvPr id="5" name="Picture 4">
              <a:extLst>
                <a:ext uri="{FF2B5EF4-FFF2-40B4-BE49-F238E27FC236}">
                  <a16:creationId xmlns:a16="http://schemas.microsoft.com/office/drawing/2014/main" id="{0D10D229-90FB-3070-D6A2-374D63CCAD38}"/>
                </a:ext>
              </a:extLst>
            </p:cNvPr>
            <p:cNvPicPr>
              <a:picLocks noChangeAspect="1"/>
            </p:cNvPicPr>
            <p:nvPr/>
          </p:nvPicPr>
          <p:blipFill>
            <a:blip r:embed="rId2"/>
            <a:stretch>
              <a:fillRect/>
            </a:stretch>
          </p:blipFill>
          <p:spPr>
            <a:xfrm>
              <a:off x="309478" y="1891003"/>
              <a:ext cx="8455446" cy="4030429"/>
            </a:xfrm>
            <a:prstGeom prst="rect">
              <a:avLst/>
            </a:prstGeom>
          </p:spPr>
        </p:pic>
        <p:sp>
          <p:nvSpPr>
            <p:cNvPr id="6" name="Rectangle 5">
              <a:extLst>
                <a:ext uri="{FF2B5EF4-FFF2-40B4-BE49-F238E27FC236}">
                  <a16:creationId xmlns:a16="http://schemas.microsoft.com/office/drawing/2014/main" id="{C0EBE00E-6C70-F99C-F80E-5B43AF10222C}"/>
                </a:ext>
              </a:extLst>
            </p:cNvPr>
            <p:cNvSpPr/>
            <p:nvPr/>
          </p:nvSpPr>
          <p:spPr>
            <a:xfrm>
              <a:off x="335756" y="3709367"/>
              <a:ext cx="868820" cy="196850"/>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524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44" y="792163"/>
            <a:ext cx="9119855" cy="1006157"/>
          </a:xfrm>
        </p:spPr>
        <p:txBody>
          <a:bodyPr>
            <a:noAutofit/>
          </a:bodyPr>
          <a:lstStyle/>
          <a:p>
            <a:pPr algn="just">
              <a:buFont typeface="Wingdings" panose="05000000000000000000" pitchFamily="2" charset="2"/>
              <a:buChar char="v"/>
            </a:pPr>
            <a:r>
              <a:rPr lang="en-US" sz="2000" dirty="0">
                <a:latin typeface="Segoe UI" panose="020B0502040204020203" pitchFamily="34" charset="0"/>
                <a:cs typeface="Segoe UI" panose="020B0502040204020203" pitchFamily="34" charset="0"/>
              </a:rPr>
              <a:t>UD_ARULE Output for key prognostic estimates such as RUL, PH, and </a:t>
            </a:r>
            <a:r>
              <a:rPr lang="en-US" sz="2000" dirty="0" err="1">
                <a:latin typeface="Segoe UI" panose="020B0502040204020203" pitchFamily="34" charset="0"/>
                <a:cs typeface="Segoe UI" panose="020B0502040204020203" pitchFamily="34" charset="0"/>
              </a:rPr>
              <a:t>SoH</a:t>
            </a:r>
            <a:r>
              <a:rPr lang="en-US" sz="2000" dirty="0">
                <a:latin typeface="Segoe UI" panose="020B0502040204020203" pitchFamily="34" charset="0"/>
                <a:cs typeface="Segoe UI" panose="020B0502040204020203" pitchFamily="34" charset="0"/>
              </a:rPr>
              <a:t> is saved to </a:t>
            </a:r>
            <a:r>
              <a:rPr lang="en-US" sz="2000" b="1" dirty="0">
                <a:latin typeface="Segoe UI" panose="020B0502040204020203" pitchFamily="34" charset="0"/>
                <a:cs typeface="Segoe UI" panose="020B0502040204020203" pitchFamily="34" charset="0"/>
              </a:rPr>
              <a:t>ARULE4Python/ARULE/DATA/DOUT </a:t>
            </a:r>
            <a:r>
              <a:rPr lang="en-US" sz="2000" dirty="0">
                <a:latin typeface="Segoe UI" panose="020B0502040204020203" pitchFamily="34" charset="0"/>
                <a:cs typeface="Segoe UI" panose="020B0502040204020203" pitchFamily="34" charset="0"/>
              </a:rPr>
              <a:t>as .csv/.txt file depending on what was chosen in the </a:t>
            </a:r>
            <a:r>
              <a:rPr lang="en-US" sz="2000" b="1" dirty="0" err="1">
                <a:latin typeface="Segoe UI" panose="020B0502040204020203" pitchFamily="34" charset="0"/>
                <a:cs typeface="Segoe UI" panose="020B0502040204020203" pitchFamily="34" charset="0"/>
              </a:rPr>
              <a:t>node_params</a:t>
            </a:r>
            <a:r>
              <a:rPr lang="en-US" sz="2000" b="1"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(node parameters).</a:t>
            </a:r>
          </a:p>
          <a:p>
            <a:pPr marL="0" indent="0" algn="just">
              <a:buNone/>
            </a:pPr>
            <a:endParaRPr lang="en-US" sz="1000" dirty="0">
              <a:latin typeface="Segoe UI" panose="020B0502040204020203" pitchFamily="34" charset="0"/>
              <a:cs typeface="Segoe UI" panose="020B0502040204020203" pitchFamily="34" charset="0"/>
            </a:endParaRPr>
          </a:p>
        </p:txBody>
      </p:sp>
      <p:sp>
        <p:nvSpPr>
          <p:cNvPr id="3" name="Title 2"/>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ARULE4Python DEMO</a:t>
            </a:r>
          </a:p>
        </p:txBody>
      </p:sp>
      <p:sp>
        <p:nvSpPr>
          <p:cNvPr id="4" name="Slide Number Placeholder 3"/>
          <p:cNvSpPr>
            <a:spLocks noGrp="1"/>
          </p:cNvSpPr>
          <p:nvPr>
            <p:ph type="sldNum" sz="quarter" idx="4"/>
          </p:nvPr>
        </p:nvSpPr>
        <p:spPr/>
        <p:txBody>
          <a:bodyPr/>
          <a:lstStyle/>
          <a:p>
            <a:fld id="{E303F953-76B9-4C52-AAAB-FD5686F38F14}" type="slidenum">
              <a:rPr lang="en-US" smtClean="0"/>
              <a:pPr/>
              <a:t>14</a:t>
            </a:fld>
            <a:endParaRPr lang="en-US"/>
          </a:p>
        </p:txBody>
      </p:sp>
      <p:sp>
        <p:nvSpPr>
          <p:cNvPr id="13" name="Content Placeholder 1">
            <a:extLst>
              <a:ext uri="{FF2B5EF4-FFF2-40B4-BE49-F238E27FC236}">
                <a16:creationId xmlns:a16="http://schemas.microsoft.com/office/drawing/2014/main" id="{EE5812DC-38C0-1EA9-EF26-8959BBE0E11C}"/>
              </a:ext>
            </a:extLst>
          </p:cNvPr>
          <p:cNvSpPr txBox="1">
            <a:spLocks/>
          </p:cNvSpPr>
          <p:nvPr/>
        </p:nvSpPr>
        <p:spPr>
          <a:xfrm>
            <a:off x="4572000" y="1891004"/>
            <a:ext cx="4192924" cy="21976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Wingdings" pitchFamily="2" charset="2"/>
              <a:buNone/>
            </a:pPr>
            <a:endParaRPr lang="en-US" sz="10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01DBFAB5-B5D6-65E0-B12C-34359CC3D782}"/>
              </a:ext>
            </a:extLst>
          </p:cNvPr>
          <p:cNvPicPr>
            <a:picLocks noChangeAspect="1"/>
          </p:cNvPicPr>
          <p:nvPr/>
        </p:nvPicPr>
        <p:blipFill rotWithShape="1">
          <a:blip r:embed="rId2"/>
          <a:srcRect l="2083" t="8153" r="20667" b="25447"/>
          <a:stretch/>
        </p:blipFill>
        <p:spPr>
          <a:xfrm>
            <a:off x="177696" y="1836420"/>
            <a:ext cx="8788607" cy="4076700"/>
          </a:xfrm>
          <a:prstGeom prst="rect">
            <a:avLst/>
          </a:prstGeom>
        </p:spPr>
      </p:pic>
    </p:spTree>
    <p:extLst>
      <p:ext uri="{BB962C8B-B14F-4D97-AF65-F5344CB8AC3E}">
        <p14:creationId xmlns:p14="http://schemas.microsoft.com/office/powerpoint/2010/main" val="52778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44" y="792163"/>
            <a:ext cx="9119855" cy="693737"/>
          </a:xfrm>
        </p:spPr>
        <p:txBody>
          <a:bodyPr>
            <a:noAutofit/>
          </a:bodyPr>
          <a:lstStyle/>
          <a:p>
            <a:pPr algn="just">
              <a:buFont typeface="Wingdings" panose="05000000000000000000" pitchFamily="2" charset="2"/>
              <a:buChar char="v"/>
            </a:pPr>
            <a:r>
              <a:rPr lang="en-US" sz="2400" dirty="0">
                <a:latin typeface="Segoe UI" panose="020B0502040204020203" pitchFamily="34" charset="0"/>
                <a:cs typeface="Segoe UI" panose="020B0502040204020203" pitchFamily="34" charset="0"/>
              </a:rPr>
              <a:t>UD_ARULE Output Plot for key prognostic estimates such as RUL, PH, and </a:t>
            </a:r>
            <a:r>
              <a:rPr lang="en-US" sz="2400" dirty="0" err="1">
                <a:latin typeface="Segoe UI" panose="020B0502040204020203" pitchFamily="34" charset="0"/>
                <a:cs typeface="Segoe UI" panose="020B0502040204020203" pitchFamily="34" charset="0"/>
              </a:rPr>
              <a:t>SoH</a:t>
            </a:r>
            <a:r>
              <a:rPr lang="en-US" sz="2400" dirty="0">
                <a:latin typeface="Segoe UI" panose="020B0502040204020203" pitchFamily="34" charset="0"/>
                <a:cs typeface="Segoe UI" panose="020B0502040204020203" pitchFamily="34" charset="0"/>
              </a:rPr>
              <a:t> is saved to ARULE4Python/PLOTS as .</a:t>
            </a:r>
            <a:r>
              <a:rPr lang="en-US" sz="2400" dirty="0" err="1">
                <a:latin typeface="Segoe UI" panose="020B0502040204020203" pitchFamily="34" charset="0"/>
                <a:cs typeface="Segoe UI" panose="020B0502040204020203" pitchFamily="34" charset="0"/>
              </a:rPr>
              <a:t>png</a:t>
            </a:r>
            <a:r>
              <a:rPr lang="en-US" sz="2400" dirty="0">
                <a:latin typeface="Segoe UI" panose="020B0502040204020203" pitchFamily="34" charset="0"/>
                <a:cs typeface="Segoe UI" panose="020B0502040204020203" pitchFamily="34" charset="0"/>
              </a:rPr>
              <a:t> file</a:t>
            </a:r>
          </a:p>
          <a:p>
            <a:pPr marL="0" indent="0" algn="just">
              <a:buNone/>
            </a:pPr>
            <a:endParaRPr lang="en-US" sz="1000" dirty="0">
              <a:latin typeface="Segoe UI" panose="020B0502040204020203" pitchFamily="34" charset="0"/>
              <a:cs typeface="Segoe UI" panose="020B0502040204020203" pitchFamily="34" charset="0"/>
            </a:endParaRPr>
          </a:p>
        </p:txBody>
      </p:sp>
      <p:sp>
        <p:nvSpPr>
          <p:cNvPr id="3" name="Title 2"/>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ARULE4Python DEMO</a:t>
            </a:r>
          </a:p>
        </p:txBody>
      </p:sp>
      <p:sp>
        <p:nvSpPr>
          <p:cNvPr id="4" name="Slide Number Placeholder 3"/>
          <p:cNvSpPr>
            <a:spLocks noGrp="1"/>
          </p:cNvSpPr>
          <p:nvPr>
            <p:ph type="sldNum" sz="quarter" idx="4"/>
          </p:nvPr>
        </p:nvSpPr>
        <p:spPr/>
        <p:txBody>
          <a:bodyPr/>
          <a:lstStyle/>
          <a:p>
            <a:fld id="{E303F953-76B9-4C52-AAAB-FD5686F38F14}" type="slidenum">
              <a:rPr lang="en-US" smtClean="0"/>
              <a:pPr/>
              <a:t>15</a:t>
            </a:fld>
            <a:endParaRPr lang="en-US"/>
          </a:p>
        </p:txBody>
      </p:sp>
      <p:sp>
        <p:nvSpPr>
          <p:cNvPr id="13" name="Content Placeholder 1">
            <a:extLst>
              <a:ext uri="{FF2B5EF4-FFF2-40B4-BE49-F238E27FC236}">
                <a16:creationId xmlns:a16="http://schemas.microsoft.com/office/drawing/2014/main" id="{EE5812DC-38C0-1EA9-EF26-8959BBE0E11C}"/>
              </a:ext>
            </a:extLst>
          </p:cNvPr>
          <p:cNvSpPr txBox="1">
            <a:spLocks/>
          </p:cNvSpPr>
          <p:nvPr/>
        </p:nvSpPr>
        <p:spPr>
          <a:xfrm>
            <a:off x="4572000" y="1891004"/>
            <a:ext cx="4192924" cy="21976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60000"/>
                  <a:lumOff val="40000"/>
                </a:schemeClr>
              </a:buClr>
              <a:buSzPct val="90000"/>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lumMod val="60000"/>
                  <a:lumOff val="40000"/>
                </a:schemeClr>
              </a:buClr>
              <a:buFont typeface="Symbol" pitchFamily="18"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lumMod val="60000"/>
                  <a:lumOff val="40000"/>
                </a:schemeClr>
              </a:buClr>
              <a:buSzPct val="85000"/>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lumMod val="60000"/>
                  <a:lumOff val="40000"/>
                </a:schemeClr>
              </a:buClr>
              <a:buSzPct val="80000"/>
              <a:buFont typeface="Courier New" pitchFamily="49" charset="0"/>
              <a:buChar char="o"/>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Wingdings" pitchFamily="2" charset="2"/>
              <a:buNone/>
            </a:pPr>
            <a:endParaRPr lang="en-US" sz="10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A0C00E74-6D15-A6E2-3C68-1033C74869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4" y="1684021"/>
            <a:ext cx="9095712" cy="4290058"/>
          </a:xfrm>
          <a:prstGeom prst="rect">
            <a:avLst/>
          </a:prstGeom>
        </p:spPr>
      </p:pic>
    </p:spTree>
    <p:extLst>
      <p:ext uri="{BB962C8B-B14F-4D97-AF65-F5344CB8AC3E}">
        <p14:creationId xmlns:p14="http://schemas.microsoft.com/office/powerpoint/2010/main" val="4115040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343D24-53FA-1456-64D1-2EEEC749ECD3}"/>
              </a:ext>
            </a:extLst>
          </p:cNvPr>
          <p:cNvSpPr>
            <a:spLocks noGrp="1"/>
          </p:cNvSpPr>
          <p:nvPr>
            <p:ph type="sldNum" sz="quarter" idx="4"/>
          </p:nvPr>
        </p:nvSpPr>
        <p:spPr/>
        <p:txBody>
          <a:bodyPr/>
          <a:lstStyle/>
          <a:p>
            <a:fld id="{E303F953-76B9-4C52-AAAB-FD5686F38F14}" type="slidenum">
              <a:rPr lang="en-US" smtClean="0"/>
              <a:pPr/>
              <a:t>16</a:t>
            </a:fld>
            <a:endParaRPr lang="en-US"/>
          </a:p>
        </p:txBody>
      </p:sp>
      <p:sp>
        <p:nvSpPr>
          <p:cNvPr id="8" name="TextBox 7">
            <a:extLst>
              <a:ext uri="{FF2B5EF4-FFF2-40B4-BE49-F238E27FC236}">
                <a16:creationId xmlns:a16="http://schemas.microsoft.com/office/drawing/2014/main" id="{D358E96E-D44C-A93E-3860-769BD219AA10}"/>
              </a:ext>
            </a:extLst>
          </p:cNvPr>
          <p:cNvSpPr txBox="1"/>
          <p:nvPr/>
        </p:nvSpPr>
        <p:spPr>
          <a:xfrm>
            <a:off x="0" y="839051"/>
            <a:ext cx="9144000" cy="954107"/>
          </a:xfrm>
          <a:prstGeom prst="rect">
            <a:avLst/>
          </a:prstGeom>
          <a:solidFill>
            <a:schemeClr val="bg1"/>
          </a:solidFill>
        </p:spPr>
        <p:txBody>
          <a:bodyPr wrap="square" rtlCol="0">
            <a:spAutoFit/>
          </a:bodyPr>
          <a:lstStyle/>
          <a:p>
            <a:pPr algn="ctr"/>
            <a:r>
              <a:rPr lang="en-US" sz="2800" b="1" dirty="0">
                <a:latin typeface="Segoe UI" panose="020B0502040204020203" pitchFamily="34" charset="0"/>
                <a:cs typeface="Segoe UI" panose="020B0502040204020203" pitchFamily="34" charset="0"/>
              </a:rPr>
              <a:t>Need help with embedding UD_ARULE within your system?</a:t>
            </a:r>
          </a:p>
        </p:txBody>
      </p:sp>
      <p:graphicFrame>
        <p:nvGraphicFramePr>
          <p:cNvPr id="9" name="Table 10">
            <a:extLst>
              <a:ext uri="{FF2B5EF4-FFF2-40B4-BE49-F238E27FC236}">
                <a16:creationId xmlns:a16="http://schemas.microsoft.com/office/drawing/2014/main" id="{7287CFA1-CB04-F8AB-36E8-F6396D73FCBF}"/>
              </a:ext>
            </a:extLst>
          </p:cNvPr>
          <p:cNvGraphicFramePr>
            <a:graphicFrameLocks noGrp="1"/>
          </p:cNvGraphicFramePr>
          <p:nvPr>
            <p:extLst>
              <p:ext uri="{D42A27DB-BD31-4B8C-83A1-F6EECF244321}">
                <p14:modId xmlns:p14="http://schemas.microsoft.com/office/powerpoint/2010/main" val="2428093164"/>
              </p:ext>
            </p:extLst>
          </p:nvPr>
        </p:nvGraphicFramePr>
        <p:xfrm>
          <a:off x="291765" y="3081754"/>
          <a:ext cx="8560469" cy="1647055"/>
        </p:xfrm>
        <a:graphic>
          <a:graphicData uri="http://schemas.openxmlformats.org/drawingml/2006/table">
            <a:tbl>
              <a:tblPr firstRow="1" bandRow="1">
                <a:tableStyleId>{85BE263C-DBD7-4A20-BB59-AAB30ACAA65A}</a:tableStyleId>
              </a:tblPr>
              <a:tblGrid>
                <a:gridCol w="2154736">
                  <a:extLst>
                    <a:ext uri="{9D8B030D-6E8A-4147-A177-3AD203B41FA5}">
                      <a16:colId xmlns:a16="http://schemas.microsoft.com/office/drawing/2014/main" val="283230104"/>
                    </a:ext>
                  </a:extLst>
                </a:gridCol>
                <a:gridCol w="1476699">
                  <a:extLst>
                    <a:ext uri="{9D8B030D-6E8A-4147-A177-3AD203B41FA5}">
                      <a16:colId xmlns:a16="http://schemas.microsoft.com/office/drawing/2014/main" val="3915825642"/>
                    </a:ext>
                  </a:extLst>
                </a:gridCol>
                <a:gridCol w="2196144">
                  <a:extLst>
                    <a:ext uri="{9D8B030D-6E8A-4147-A177-3AD203B41FA5}">
                      <a16:colId xmlns:a16="http://schemas.microsoft.com/office/drawing/2014/main" val="2481569240"/>
                    </a:ext>
                  </a:extLst>
                </a:gridCol>
                <a:gridCol w="2732890">
                  <a:extLst>
                    <a:ext uri="{9D8B030D-6E8A-4147-A177-3AD203B41FA5}">
                      <a16:colId xmlns:a16="http://schemas.microsoft.com/office/drawing/2014/main" val="2527845156"/>
                    </a:ext>
                  </a:extLst>
                </a:gridCol>
              </a:tblGrid>
              <a:tr h="397191">
                <a:tc>
                  <a:txBody>
                    <a:bodyPr/>
                    <a:lstStyle/>
                    <a:p>
                      <a:endParaRPr lang="en-US" sz="1400" dirty="0">
                        <a:latin typeface="Segoe UI" panose="020B0502040204020203" pitchFamily="34" charset="0"/>
                        <a:cs typeface="Segoe UI" panose="020B0502040204020203" pitchFamily="34" charset="0"/>
                      </a:endParaRPr>
                    </a:p>
                  </a:txBody>
                  <a:tcPr/>
                </a:tc>
                <a:tc>
                  <a:txBody>
                    <a:bodyPr/>
                    <a:lstStyle/>
                    <a:p>
                      <a:pPr algn="ctr"/>
                      <a:r>
                        <a:rPr lang="en-US" sz="2000" dirty="0">
                          <a:latin typeface="Segoe UI" panose="020B0502040204020203" pitchFamily="34" charset="0"/>
                          <a:cs typeface="Segoe UI" panose="020B0502040204020203" pitchFamily="34" charset="0"/>
                        </a:rPr>
                        <a:t>Contact</a:t>
                      </a:r>
                    </a:p>
                  </a:txBody>
                  <a:tcPr/>
                </a:tc>
                <a:tc>
                  <a:txBody>
                    <a:bodyPr/>
                    <a:lstStyle/>
                    <a:p>
                      <a:pPr algn="ctr"/>
                      <a:r>
                        <a:rPr lang="en-US" sz="2000" dirty="0">
                          <a:latin typeface="Segoe UI" panose="020B0502040204020203" pitchFamily="34" charset="0"/>
                          <a:cs typeface="Segoe UI" panose="020B0502040204020203" pitchFamily="34" charset="0"/>
                        </a:rPr>
                        <a:t>Organization</a:t>
                      </a:r>
                    </a:p>
                  </a:txBody>
                  <a:tcPr/>
                </a:tc>
                <a:tc>
                  <a:txBody>
                    <a:bodyPr/>
                    <a:lstStyle/>
                    <a:p>
                      <a:pPr algn="ctr"/>
                      <a:r>
                        <a:rPr lang="en-US" sz="2000" dirty="0">
                          <a:latin typeface="Segoe UI" panose="020B0502040204020203" pitchFamily="34" charset="0"/>
                          <a:cs typeface="Segoe UI" panose="020B0502040204020203" pitchFamily="34" charset="0"/>
                        </a:rPr>
                        <a:t>Email</a:t>
                      </a:r>
                    </a:p>
                  </a:txBody>
                  <a:tcPr/>
                </a:tc>
                <a:extLst>
                  <a:ext uri="{0D108BD9-81ED-4DB2-BD59-A6C34878D82A}">
                    <a16:rowId xmlns:a16="http://schemas.microsoft.com/office/drawing/2014/main" val="2123548961"/>
                  </a:ext>
                </a:extLst>
              </a:tr>
              <a:tr h="518344">
                <a:tc>
                  <a:txBody>
                    <a:bodyPr/>
                    <a:lstStyle/>
                    <a:p>
                      <a:pPr algn="ctr"/>
                      <a:r>
                        <a:rPr lang="en-US" sz="1400" b="1" dirty="0">
                          <a:latin typeface="Segoe UI" panose="020B0502040204020203" pitchFamily="34" charset="0"/>
                          <a:cs typeface="Segoe UI" panose="020B0502040204020203" pitchFamily="34" charset="0"/>
                        </a:rPr>
                        <a:t>Technical Support</a:t>
                      </a:r>
                    </a:p>
                  </a:txBody>
                  <a:tcPr/>
                </a:tc>
                <a:tc>
                  <a:txBody>
                    <a:bodyPr/>
                    <a:lstStyle/>
                    <a:p>
                      <a:pPr algn="ctr"/>
                      <a:r>
                        <a:rPr lang="en-US" sz="1400" dirty="0">
                          <a:latin typeface="Segoe UI" panose="020B0502040204020203" pitchFamily="34" charset="0"/>
                          <a:cs typeface="Segoe UI" panose="020B0502040204020203" pitchFamily="34" charset="0"/>
                        </a:rPr>
                        <a:t>Arsh Nadkarni</a:t>
                      </a:r>
                    </a:p>
                  </a:txBody>
                  <a:tcPr/>
                </a:tc>
                <a:tc>
                  <a:txBody>
                    <a:bodyPr/>
                    <a:lstStyle/>
                    <a:p>
                      <a:pPr algn="ctr"/>
                      <a:r>
                        <a:rPr lang="en-US" sz="1400" dirty="0">
                          <a:latin typeface="Segoe UI" panose="020B0502040204020203" pitchFamily="34" charset="0"/>
                          <a:cs typeface="Segoe UI" panose="020B0502040204020203" pitchFamily="34" charset="0"/>
                        </a:rPr>
                        <a:t>Ridgetop Group Inc.</a:t>
                      </a:r>
                    </a:p>
                  </a:txBody>
                  <a:tcPr/>
                </a:tc>
                <a:tc>
                  <a:txBody>
                    <a:bodyPr/>
                    <a:lstStyle/>
                    <a:p>
                      <a:pPr algn="ctr"/>
                      <a:r>
                        <a:rPr lang="en-US" sz="1400" dirty="0">
                          <a:latin typeface="Segoe UI" panose="020B0502040204020203" pitchFamily="34" charset="0"/>
                          <a:cs typeface="Segoe UI" panose="020B0502040204020203" pitchFamily="34" charset="0"/>
                          <a:hlinkClick r:id="rId2"/>
                        </a:rPr>
                        <a:t>anadkarni@ridgetopgroup.com</a:t>
                      </a:r>
                      <a:r>
                        <a:rPr lang="en-US" sz="1400" dirty="0">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1454660483"/>
                  </a:ext>
                </a:extLst>
              </a:tr>
              <a:tr h="725681">
                <a:tc>
                  <a:txBody>
                    <a:bodyPr/>
                    <a:lstStyle/>
                    <a:p>
                      <a:pPr algn="ctr"/>
                      <a:r>
                        <a:rPr lang="en-US" sz="1400" b="1" dirty="0">
                          <a:latin typeface="Segoe UI" panose="020B0502040204020203" pitchFamily="34" charset="0"/>
                          <a:cs typeface="Segoe UI" panose="020B0502040204020203" pitchFamily="34" charset="0"/>
                        </a:rPr>
                        <a:t>Business/Software Distribution &amp; Licensing</a:t>
                      </a:r>
                    </a:p>
                  </a:txBody>
                  <a:tcPr/>
                </a:tc>
                <a:tc>
                  <a:txBody>
                    <a:bodyPr/>
                    <a:lstStyle/>
                    <a:p>
                      <a:pPr algn="ctr"/>
                      <a:r>
                        <a:rPr lang="en-US" sz="1400" dirty="0">
                          <a:latin typeface="Segoe UI" panose="020B0502040204020203" pitchFamily="34" charset="0"/>
                          <a:cs typeface="Segoe UI" panose="020B0502040204020203" pitchFamily="34" charset="0"/>
                        </a:rPr>
                        <a:t>Wyatt Pena</a:t>
                      </a:r>
                    </a:p>
                  </a:txBody>
                  <a:tcPr/>
                </a:tc>
                <a:tc>
                  <a:txBody>
                    <a:bodyPr/>
                    <a:lstStyle/>
                    <a:p>
                      <a:pPr algn="ctr"/>
                      <a:r>
                        <a:rPr lang="en-US" sz="1400" dirty="0">
                          <a:latin typeface="Segoe UI" panose="020B0502040204020203" pitchFamily="34" charset="0"/>
                          <a:cs typeface="Segoe UI" panose="020B0502040204020203" pitchFamily="34" charset="0"/>
                        </a:rPr>
                        <a:t>Ridgetop Group Inc.</a:t>
                      </a:r>
                    </a:p>
                  </a:txBody>
                  <a:tcPr/>
                </a:tc>
                <a:tc>
                  <a:txBody>
                    <a:bodyPr/>
                    <a:lstStyle/>
                    <a:p>
                      <a:pPr algn="ctr"/>
                      <a:r>
                        <a:rPr lang="en-US" sz="1400" dirty="0">
                          <a:latin typeface="Segoe UI" panose="020B0502040204020203" pitchFamily="34" charset="0"/>
                          <a:cs typeface="Segoe UI" panose="020B0502040204020203" pitchFamily="34" charset="0"/>
                          <a:hlinkClick r:id="rId3"/>
                        </a:rPr>
                        <a:t>wpena@ridgetopgroup.com</a:t>
                      </a:r>
                      <a:r>
                        <a:rPr lang="en-US" sz="1400" dirty="0">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4015897373"/>
                  </a:ext>
                </a:extLst>
              </a:tr>
            </a:tbl>
          </a:graphicData>
        </a:graphic>
      </p:graphicFrame>
      <p:sp>
        <p:nvSpPr>
          <p:cNvPr id="11" name="TextBox 10">
            <a:extLst>
              <a:ext uri="{FF2B5EF4-FFF2-40B4-BE49-F238E27FC236}">
                <a16:creationId xmlns:a16="http://schemas.microsoft.com/office/drawing/2014/main" id="{10C3ABFA-F609-8B1D-AC77-CA2E6B6F4906}"/>
              </a:ext>
            </a:extLst>
          </p:cNvPr>
          <p:cNvSpPr txBox="1"/>
          <p:nvPr/>
        </p:nvSpPr>
        <p:spPr>
          <a:xfrm>
            <a:off x="0" y="4986591"/>
            <a:ext cx="9144000" cy="769441"/>
          </a:xfrm>
          <a:prstGeom prst="rect">
            <a:avLst/>
          </a:prstGeom>
          <a:solidFill>
            <a:schemeClr val="bg1"/>
          </a:solidFill>
        </p:spPr>
        <p:txBody>
          <a:bodyPr wrap="square" rtlCol="0">
            <a:spAutoFit/>
          </a:bodyPr>
          <a:lstStyle/>
          <a:p>
            <a:pPr algn="ctr"/>
            <a:r>
              <a:rPr lang="en-US" sz="4400" b="1" i="0" dirty="0">
                <a:solidFill>
                  <a:srgbClr val="FF0000"/>
                </a:solidFill>
                <a:effectLst/>
                <a:latin typeface="Segoe UI" panose="020B0502040204020203" pitchFamily="34" charset="0"/>
                <a:cs typeface="Segoe UI" panose="020B0502040204020203" pitchFamily="34" charset="0"/>
              </a:rPr>
              <a:t>© Ridgetop Group Inc., 2024</a:t>
            </a:r>
            <a:endParaRPr lang="en-US" sz="4400" b="1" dirty="0">
              <a:solidFill>
                <a:srgbClr val="FF0000"/>
              </a:solidFill>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251506D1-E4E7-E23E-DA6D-041423964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238" y="2019951"/>
            <a:ext cx="3809524" cy="723810"/>
          </a:xfrm>
          <a:prstGeom prst="rect">
            <a:avLst/>
          </a:prstGeom>
        </p:spPr>
      </p:pic>
      <p:sp>
        <p:nvSpPr>
          <p:cNvPr id="5" name="Title 4">
            <a:extLst>
              <a:ext uri="{FF2B5EF4-FFF2-40B4-BE49-F238E27FC236}">
                <a16:creationId xmlns:a16="http://schemas.microsoft.com/office/drawing/2014/main" id="{3847358C-9DA4-52B1-E25C-F3DE802D301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17543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07307" y="3673072"/>
            <a:ext cx="4760493" cy="2317974"/>
          </a:xfrm>
        </p:spPr>
        <p:txBody>
          <a:bodyPr vert="horz" lIns="91440" tIns="45720" rIns="91440" bIns="45720" rtlCol="0" anchor="t">
            <a:noAutofit/>
          </a:bodyPr>
          <a:lstStyle/>
          <a:p>
            <a:pPr algn="just">
              <a:buFont typeface="Wingdings" panose="05000000000000000000" pitchFamily="2" charset="2"/>
              <a:buChar char="v"/>
            </a:pPr>
            <a:r>
              <a:rPr lang="en-US" sz="1300" dirty="0">
                <a:latin typeface="Segoe UI"/>
                <a:cs typeface="Segoe UI"/>
              </a:rPr>
              <a:t>UD_ARULE is an executable program that uses ARULE 2.0 (an object module). The processing and control of UD_ARULE and ARULE is driven by tables created from definition files: the tables are kept in work files - program (PW), data (DW), and ARULE (AW).</a:t>
            </a:r>
          </a:p>
          <a:p>
            <a:pPr algn="just">
              <a:buFont typeface="Wingdings" panose="05000000000000000000" pitchFamily="2" charset="2"/>
              <a:buChar char="v"/>
            </a:pPr>
            <a:r>
              <a:rPr lang="en-US" sz="1300" dirty="0">
                <a:effectLst/>
                <a:latin typeface="Segoe UI" panose="020B0502040204020203" pitchFamily="34" charset="0"/>
                <a:ea typeface="Calibri" panose="020F0502020204030204" pitchFamily="34" charset="0"/>
              </a:rPr>
              <a:t>The underlying Adaptive Predictive Kernel (APK) within ARULE is a command-line interface (CLI) program that can be embedded or called by an “External Program” such as a custom GUI. UD_ARULE utilizes a flexible API, and Ridgetop offers engineering services to create customized installations for real–time system health monitoring. </a:t>
            </a:r>
          </a:p>
          <a:p>
            <a:pPr algn="just"/>
            <a:endParaRPr lang="en-US" sz="1300" dirty="0">
              <a:latin typeface="Segoe UI"/>
              <a:cs typeface="Segoe UI"/>
            </a:endParaRPr>
          </a:p>
        </p:txBody>
      </p:sp>
      <p:sp>
        <p:nvSpPr>
          <p:cNvPr id="3" name="Title 2"/>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UD_ARULE Description</a:t>
            </a:r>
          </a:p>
        </p:txBody>
      </p:sp>
      <p:sp>
        <p:nvSpPr>
          <p:cNvPr id="4" name="Slide Number Placeholder 3"/>
          <p:cNvSpPr>
            <a:spLocks noGrp="1"/>
          </p:cNvSpPr>
          <p:nvPr>
            <p:ph type="sldNum" sz="quarter" idx="4"/>
          </p:nvPr>
        </p:nvSpPr>
        <p:spPr/>
        <p:txBody>
          <a:bodyPr/>
          <a:lstStyle/>
          <a:p>
            <a:fld id="{E303F953-76B9-4C52-AAAB-FD5686F38F14}" type="slidenum">
              <a:rPr lang="en-US" smtClean="0"/>
              <a:pPr/>
              <a:t>2</a:t>
            </a:fld>
            <a:endParaRPr lang="en-US"/>
          </a:p>
        </p:txBody>
      </p:sp>
      <p:pic>
        <p:nvPicPr>
          <p:cNvPr id="5" name="Picture 4">
            <a:extLst>
              <a:ext uri="{FF2B5EF4-FFF2-40B4-BE49-F238E27FC236}">
                <a16:creationId xmlns:a16="http://schemas.microsoft.com/office/drawing/2014/main" id="{43D8BA40-3E16-40B5-BA91-CA1E26EBA9E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99" y="866954"/>
            <a:ext cx="4182980" cy="2565486"/>
          </a:xfrm>
          <a:prstGeom prst="rect">
            <a:avLst/>
          </a:prstGeom>
          <a:noFill/>
          <a:ln w="12700">
            <a:solidFill>
              <a:schemeClr val="tx1"/>
            </a:solidFill>
          </a:ln>
        </p:spPr>
      </p:pic>
      <p:pic>
        <p:nvPicPr>
          <p:cNvPr id="9" name="Picture 8">
            <a:extLst>
              <a:ext uri="{FF2B5EF4-FFF2-40B4-BE49-F238E27FC236}">
                <a16:creationId xmlns:a16="http://schemas.microsoft.com/office/drawing/2014/main" id="{C30AB390-7E6B-6BDD-14BB-DA30F96022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7307" y="866954"/>
            <a:ext cx="4760494" cy="2562046"/>
          </a:xfrm>
          <a:prstGeom prst="rect">
            <a:avLst/>
          </a:prstGeom>
          <a:noFill/>
          <a:ln w="12700">
            <a:solidFill>
              <a:schemeClr val="tx1"/>
            </a:solidFill>
          </a:ln>
        </p:spPr>
      </p:pic>
      <p:pic>
        <p:nvPicPr>
          <p:cNvPr id="10" name="Picture 9">
            <a:extLst>
              <a:ext uri="{FF2B5EF4-FFF2-40B4-BE49-F238E27FC236}">
                <a16:creationId xmlns:a16="http://schemas.microsoft.com/office/drawing/2014/main" id="{7C9E82CA-A4F6-C78E-796D-2C759DA9165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3673072"/>
            <a:ext cx="4182980" cy="2096070"/>
          </a:xfrm>
          <a:prstGeom prst="rect">
            <a:avLst/>
          </a:prstGeom>
          <a:noFill/>
          <a:ln w="12700">
            <a:solidFill>
              <a:schemeClr val="tx1"/>
            </a:solidFill>
          </a:ln>
        </p:spPr>
      </p:pic>
      <p:sp>
        <p:nvSpPr>
          <p:cNvPr id="12" name="TextBox 11">
            <a:extLst>
              <a:ext uri="{FF2B5EF4-FFF2-40B4-BE49-F238E27FC236}">
                <a16:creationId xmlns:a16="http://schemas.microsoft.com/office/drawing/2014/main" id="{A4F07445-8D31-4BA5-64BE-FA53082EADA0}"/>
              </a:ext>
            </a:extLst>
          </p:cNvPr>
          <p:cNvSpPr txBox="1"/>
          <p:nvPr/>
        </p:nvSpPr>
        <p:spPr>
          <a:xfrm>
            <a:off x="76199" y="3424676"/>
            <a:ext cx="4182980" cy="230832"/>
          </a:xfrm>
          <a:prstGeom prst="rect">
            <a:avLst/>
          </a:prstGeom>
          <a:noFill/>
        </p:spPr>
        <p:txBody>
          <a:bodyPr wrap="square">
            <a:spAutoFit/>
          </a:bodyPr>
          <a:lstStyle/>
          <a:p>
            <a:pPr algn="ctr"/>
            <a:r>
              <a:rPr lang="en-US" sz="900" b="1" dirty="0">
                <a:effectLst/>
                <a:latin typeface="Segoe UI" panose="020B0502040204020203" pitchFamily="34" charset="0"/>
                <a:ea typeface="Calibri" panose="020F0502020204030204" pitchFamily="34" charset="0"/>
                <a:cs typeface="Segoe UI" panose="020B0502040204020203" pitchFamily="34" charset="0"/>
              </a:rPr>
              <a:t>Block Diagram of UD_ARULE and ARULE showing Control &amp; Data Flow</a:t>
            </a:r>
            <a:endParaRPr lang="en-US" sz="900" b="1"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2EAD3FC0-53BC-ED6D-4250-B8B1A000A0EC}"/>
              </a:ext>
            </a:extLst>
          </p:cNvPr>
          <p:cNvSpPr txBox="1"/>
          <p:nvPr/>
        </p:nvSpPr>
        <p:spPr>
          <a:xfrm>
            <a:off x="76197" y="5790403"/>
            <a:ext cx="4182981" cy="230832"/>
          </a:xfrm>
          <a:prstGeom prst="rect">
            <a:avLst/>
          </a:prstGeom>
          <a:noFill/>
        </p:spPr>
        <p:txBody>
          <a:bodyPr wrap="square">
            <a:spAutoFit/>
          </a:bodyPr>
          <a:lstStyle/>
          <a:p>
            <a:pPr algn="ctr"/>
            <a:r>
              <a:rPr lang="en-US" sz="900" b="1" dirty="0">
                <a:effectLst/>
                <a:latin typeface="Segoe UI" panose="020B0502040204020203" pitchFamily="34" charset="0"/>
                <a:ea typeface="Calibri" panose="020F0502020204030204" pitchFamily="34" charset="0"/>
                <a:cs typeface="Segoe UI" panose="020B0502040204020203" pitchFamily="34" charset="0"/>
              </a:rPr>
              <a:t>Feature Vector and Prediction Frameworks combined into ARULE 2.0</a:t>
            </a:r>
            <a:endParaRPr lang="en-US" sz="900" b="1" dirty="0">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997203B-0FDE-4E15-6D8E-7339DBDA033B}"/>
              </a:ext>
            </a:extLst>
          </p:cNvPr>
          <p:cNvSpPr txBox="1"/>
          <p:nvPr/>
        </p:nvSpPr>
        <p:spPr>
          <a:xfrm>
            <a:off x="4307306" y="3437203"/>
            <a:ext cx="4760494" cy="230832"/>
          </a:xfrm>
          <a:prstGeom prst="rect">
            <a:avLst/>
          </a:prstGeom>
          <a:noFill/>
        </p:spPr>
        <p:txBody>
          <a:bodyPr wrap="square">
            <a:spAutoFit/>
          </a:bodyPr>
          <a:lstStyle/>
          <a:p>
            <a:pPr algn="ctr"/>
            <a:r>
              <a:rPr lang="en-US" sz="900" b="1" dirty="0">
                <a:effectLst/>
                <a:latin typeface="Segoe UI" panose="020B0502040204020203" pitchFamily="34" charset="0"/>
                <a:ea typeface="Calibri" panose="020F0502020204030204" pitchFamily="34" charset="0"/>
                <a:cs typeface="Segoe UI" panose="020B0502040204020203" pitchFamily="34" charset="0"/>
              </a:rPr>
              <a:t>UD_ARULE: A framework for run-time operation</a:t>
            </a:r>
            <a:endParaRPr lang="en-US" sz="9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42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45" y="792163"/>
            <a:ext cx="4052556" cy="2490788"/>
          </a:xfrm>
        </p:spPr>
        <p:txBody>
          <a:bodyPr>
            <a:noAutofit/>
          </a:bodyPr>
          <a:lstStyle/>
          <a:p>
            <a:pPr algn="just">
              <a:buFont typeface="Wingdings" panose="05000000000000000000" pitchFamily="2" charset="2"/>
              <a:buChar char="v"/>
            </a:pPr>
            <a:r>
              <a:rPr lang="en-US" sz="1200" dirty="0">
                <a:latin typeface="Segoe UI" panose="020B0502040204020203" pitchFamily="34" charset="0"/>
                <a:cs typeface="Segoe UI" panose="020B0502040204020203" pitchFamily="34" charset="0"/>
              </a:rPr>
              <a:t>UD_ARULE is primarily a table-driven application in which the tables are specified as editable files instead of programmed tables. There are 2 types of editable files (called definition files):</a:t>
            </a:r>
          </a:p>
          <a:p>
            <a:pPr lvl="1" algn="just">
              <a:buFont typeface="Wingdings" panose="05000000000000000000" pitchFamily="2" charset="2"/>
              <a:buChar char="Ø"/>
            </a:pPr>
            <a:r>
              <a:rPr lang="en-US" sz="1000" b="1" dirty="0">
                <a:latin typeface="Segoe UI" panose="020B0502040204020203" pitchFamily="34" charset="0"/>
                <a:cs typeface="Segoe UI" panose="020B0502040204020203" pitchFamily="34" charset="0"/>
              </a:rPr>
              <a:t>System Definition (SDEF) File:</a:t>
            </a:r>
          </a:p>
          <a:p>
            <a:pPr lvl="2" algn="just">
              <a:buFont typeface="Wingdings" panose="05000000000000000000" pitchFamily="2" charset="2"/>
              <a:buChar char="Ø"/>
            </a:pPr>
            <a:r>
              <a:rPr lang="en-US" sz="1000" dirty="0">
                <a:latin typeface="Segoe UI" panose="020B0502040204020203" pitchFamily="34" charset="0"/>
                <a:cs typeface="Segoe UI" panose="020B0502040204020203" pitchFamily="34" charset="0"/>
              </a:rPr>
              <a:t>Defines the number of sensor nodes in the system</a:t>
            </a:r>
          </a:p>
          <a:p>
            <a:pPr lvl="1" algn="just">
              <a:buFont typeface="Wingdings" panose="05000000000000000000" pitchFamily="2" charset="2"/>
              <a:buChar char="Ø"/>
            </a:pPr>
            <a:r>
              <a:rPr lang="en-US" sz="1000" b="1" dirty="0">
                <a:latin typeface="Segoe UI" panose="020B0502040204020203" pitchFamily="34" charset="0"/>
                <a:cs typeface="Segoe UI" panose="020B0502040204020203" pitchFamily="34" charset="0"/>
              </a:rPr>
              <a:t>Node Definition (NDEF) File</a:t>
            </a:r>
            <a:r>
              <a:rPr lang="en-US" sz="1000" dirty="0">
                <a:latin typeface="Segoe UI" panose="020B0502040204020203" pitchFamily="34" charset="0"/>
                <a:cs typeface="Segoe UI" panose="020B0502040204020203" pitchFamily="34" charset="0"/>
              </a:rPr>
              <a:t>:</a:t>
            </a:r>
          </a:p>
          <a:p>
            <a:pPr lvl="2" algn="just">
              <a:buFont typeface="Wingdings" panose="05000000000000000000" pitchFamily="2" charset="2"/>
              <a:buChar char="Ø"/>
            </a:pPr>
            <a:r>
              <a:rPr lang="en-US" sz="1000" dirty="0">
                <a:latin typeface="Segoe UI" panose="020B0502040204020203" pitchFamily="34" charset="0"/>
                <a:cs typeface="Segoe UI" panose="020B0502040204020203" pitchFamily="34" charset="0"/>
              </a:rPr>
              <a:t>Defines the name of the file containing input data from the sensor node</a:t>
            </a:r>
          </a:p>
          <a:p>
            <a:pPr lvl="2" algn="just">
              <a:buFont typeface="Wingdings" panose="05000000000000000000" pitchFamily="2" charset="2"/>
              <a:buChar char="Ø"/>
            </a:pPr>
            <a:r>
              <a:rPr lang="en-US" sz="1000" dirty="0">
                <a:latin typeface="Segoe UI" panose="020B0502040204020203" pitchFamily="34" charset="0"/>
                <a:cs typeface="Segoe UI" panose="020B0502040204020203" pitchFamily="34" charset="0"/>
              </a:rPr>
              <a:t>Defines the parameters and values to create a node-specific Application Programming Interface (API) structure for interfacing with ARULE 2.0</a:t>
            </a:r>
          </a:p>
          <a:p>
            <a:pPr lvl="2" algn="just">
              <a:buFont typeface="Wingdings" panose="05000000000000000000" pitchFamily="2" charset="2"/>
              <a:buChar char="Ø"/>
            </a:pPr>
            <a:r>
              <a:rPr lang="en-US" sz="1000" dirty="0">
                <a:latin typeface="Segoe UI" panose="020B0502040204020203" pitchFamily="34" charset="0"/>
                <a:cs typeface="Segoe UI" panose="020B0502040204020203" pitchFamily="34" charset="0"/>
              </a:rPr>
              <a:t>Creates filenames for an output file, a log file, and system files to support checkpoint/restart and recovery from unexpected end-of- of program events: those names are derived from the SDEF and NDEF filenames</a:t>
            </a:r>
          </a:p>
          <a:p>
            <a:pPr algn="just">
              <a:buFont typeface="Wingdings" panose="05000000000000000000" pitchFamily="2" charset="2"/>
              <a:buChar char="Ø"/>
            </a:pPr>
            <a:r>
              <a:rPr lang="en-US" sz="1200" dirty="0">
                <a:latin typeface="Segoe UI" panose="020B0502040204020203" pitchFamily="34" charset="0"/>
                <a:cs typeface="Segoe UI" panose="020B0502040204020203" pitchFamily="34" charset="0"/>
              </a:rPr>
              <a:t>Definition files, input data files, output data files, and special checkpoint (CPT) files are kept in subdirectories of a root directory. </a:t>
            </a:r>
          </a:p>
          <a:p>
            <a:pPr marL="0" indent="0" algn="just">
              <a:buNone/>
            </a:pPr>
            <a:endParaRPr lang="en-US" sz="1200" dirty="0">
              <a:latin typeface="Segoe UI" panose="020B0502040204020203" pitchFamily="34" charset="0"/>
              <a:cs typeface="Segoe UI" panose="020B0502040204020203" pitchFamily="34" charset="0"/>
            </a:endParaRPr>
          </a:p>
          <a:p>
            <a:pPr marL="0" indent="0" algn="just">
              <a:buNone/>
            </a:pPr>
            <a:endParaRPr lang="en-US" sz="1000" dirty="0">
              <a:latin typeface="Segoe UI" panose="020B0502040204020203" pitchFamily="34" charset="0"/>
              <a:cs typeface="Segoe UI" panose="020B0502040204020203" pitchFamily="34" charset="0"/>
            </a:endParaRPr>
          </a:p>
        </p:txBody>
      </p:sp>
      <p:sp>
        <p:nvSpPr>
          <p:cNvPr id="3" name="Title 2"/>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Definition Files and File Structure</a:t>
            </a:r>
          </a:p>
        </p:txBody>
      </p:sp>
      <p:sp>
        <p:nvSpPr>
          <p:cNvPr id="4" name="Slide Number Placeholder 3"/>
          <p:cNvSpPr>
            <a:spLocks noGrp="1"/>
          </p:cNvSpPr>
          <p:nvPr>
            <p:ph type="sldNum" sz="quarter" idx="4"/>
          </p:nvPr>
        </p:nvSpPr>
        <p:spPr/>
        <p:txBody>
          <a:bodyPr/>
          <a:lstStyle/>
          <a:p>
            <a:fld id="{E303F953-76B9-4C52-AAAB-FD5686F38F14}" type="slidenum">
              <a:rPr lang="en-US" smtClean="0"/>
              <a:pPr/>
              <a:t>3</a:t>
            </a:fld>
            <a:endParaRPr lang="en-US"/>
          </a:p>
        </p:txBody>
      </p:sp>
      <p:pic>
        <p:nvPicPr>
          <p:cNvPr id="6" name="Picture 5">
            <a:extLst>
              <a:ext uri="{FF2B5EF4-FFF2-40B4-BE49-F238E27FC236}">
                <a16:creationId xmlns:a16="http://schemas.microsoft.com/office/drawing/2014/main" id="{F020C8C6-37D9-789E-E2C2-50C0172C3FEE}"/>
              </a:ext>
            </a:extLst>
          </p:cNvPr>
          <p:cNvPicPr>
            <a:picLocks noChangeAspect="1"/>
          </p:cNvPicPr>
          <p:nvPr/>
        </p:nvPicPr>
        <p:blipFill rotWithShape="1">
          <a:blip r:embed="rId2"/>
          <a:srcRect r="19971" b="7068"/>
          <a:stretch/>
        </p:blipFill>
        <p:spPr>
          <a:xfrm>
            <a:off x="478415" y="4688047"/>
            <a:ext cx="3528435" cy="1304132"/>
          </a:xfrm>
          <a:prstGeom prst="rect">
            <a:avLst/>
          </a:prstGeom>
        </p:spPr>
      </p:pic>
      <p:grpSp>
        <p:nvGrpSpPr>
          <p:cNvPr id="13" name="Group 12">
            <a:extLst>
              <a:ext uri="{FF2B5EF4-FFF2-40B4-BE49-F238E27FC236}">
                <a16:creationId xmlns:a16="http://schemas.microsoft.com/office/drawing/2014/main" id="{5AA37731-AF2A-D2AB-CA36-929B996BFCF9}"/>
              </a:ext>
            </a:extLst>
          </p:cNvPr>
          <p:cNvGrpSpPr/>
          <p:nvPr/>
        </p:nvGrpSpPr>
        <p:grpSpPr>
          <a:xfrm>
            <a:off x="4127231" y="1125455"/>
            <a:ext cx="5016769" cy="2200043"/>
            <a:chOff x="4127230" y="903205"/>
            <a:chExt cx="5061219" cy="2214975"/>
          </a:xfrm>
        </p:grpSpPr>
        <p:pic>
          <p:nvPicPr>
            <p:cNvPr id="7" name="Picture 6">
              <a:extLst>
                <a:ext uri="{FF2B5EF4-FFF2-40B4-BE49-F238E27FC236}">
                  <a16:creationId xmlns:a16="http://schemas.microsoft.com/office/drawing/2014/main" id="{D896E2F4-B519-9E5F-6128-01891A08F163}"/>
                </a:ext>
              </a:extLst>
            </p:cNvPr>
            <p:cNvPicPr>
              <a:picLocks noChangeAspect="1"/>
            </p:cNvPicPr>
            <p:nvPr/>
          </p:nvPicPr>
          <p:blipFill>
            <a:blip r:embed="rId3"/>
            <a:stretch>
              <a:fillRect/>
            </a:stretch>
          </p:blipFill>
          <p:spPr>
            <a:xfrm>
              <a:off x="4127230" y="903205"/>
              <a:ext cx="5061219" cy="1988516"/>
            </a:xfrm>
            <a:prstGeom prst="rect">
              <a:avLst/>
            </a:prstGeom>
          </p:spPr>
        </p:pic>
        <p:sp>
          <p:nvSpPr>
            <p:cNvPr id="9" name="TextBox 8">
              <a:extLst>
                <a:ext uri="{FF2B5EF4-FFF2-40B4-BE49-F238E27FC236}">
                  <a16:creationId xmlns:a16="http://schemas.microsoft.com/office/drawing/2014/main" id="{CD1EA36F-594D-24B0-F828-186DDADEE10A}"/>
                </a:ext>
              </a:extLst>
            </p:cNvPr>
            <p:cNvSpPr txBox="1"/>
            <p:nvPr/>
          </p:nvSpPr>
          <p:spPr>
            <a:xfrm>
              <a:off x="4127231" y="2887348"/>
              <a:ext cx="5061218" cy="230832"/>
            </a:xfrm>
            <a:prstGeom prst="rect">
              <a:avLst/>
            </a:prstGeom>
            <a:noFill/>
          </p:spPr>
          <p:txBody>
            <a:bodyPr wrap="square">
              <a:spAutoFit/>
            </a:bodyPr>
            <a:lstStyle/>
            <a:p>
              <a:pPr algn="ctr"/>
              <a:r>
                <a:rPr lang="en-US" sz="900" b="1" dirty="0">
                  <a:effectLst/>
                  <a:latin typeface="Segoe UI" panose="020B0502040204020203" pitchFamily="34" charset="0"/>
                  <a:ea typeface="Calibri" panose="020F0502020204030204" pitchFamily="34" charset="0"/>
                  <a:cs typeface="Segoe UI" panose="020B0502040204020203" pitchFamily="34" charset="0"/>
                </a:rPr>
                <a:t>Example of SDEF File.</a:t>
              </a:r>
              <a:endParaRPr lang="en-US" sz="900" b="1" dirty="0">
                <a:latin typeface="Segoe UI" panose="020B0502040204020203" pitchFamily="34" charset="0"/>
                <a:cs typeface="Segoe UI" panose="020B0502040204020203" pitchFamily="34" charset="0"/>
              </a:endParaRPr>
            </a:p>
          </p:txBody>
        </p:sp>
      </p:grpSp>
      <p:grpSp>
        <p:nvGrpSpPr>
          <p:cNvPr id="11" name="Group 10">
            <a:extLst>
              <a:ext uri="{FF2B5EF4-FFF2-40B4-BE49-F238E27FC236}">
                <a16:creationId xmlns:a16="http://schemas.microsoft.com/office/drawing/2014/main" id="{3909E27B-D330-EDD2-EB7A-FC012E366520}"/>
              </a:ext>
            </a:extLst>
          </p:cNvPr>
          <p:cNvGrpSpPr/>
          <p:nvPr/>
        </p:nvGrpSpPr>
        <p:grpSpPr>
          <a:xfrm>
            <a:off x="4121642" y="3556330"/>
            <a:ext cx="5003801" cy="2281552"/>
            <a:chOff x="4121642" y="3118180"/>
            <a:chExt cx="5003801" cy="2281552"/>
          </a:xfrm>
        </p:grpSpPr>
        <p:pic>
          <p:nvPicPr>
            <p:cNvPr id="8" name="Picture 7">
              <a:extLst>
                <a:ext uri="{FF2B5EF4-FFF2-40B4-BE49-F238E27FC236}">
                  <a16:creationId xmlns:a16="http://schemas.microsoft.com/office/drawing/2014/main" id="{6688300C-E913-94C9-7FB0-BCB3A9D269EE}"/>
                </a:ext>
              </a:extLst>
            </p:cNvPr>
            <p:cNvPicPr>
              <a:picLocks noChangeAspect="1"/>
            </p:cNvPicPr>
            <p:nvPr/>
          </p:nvPicPr>
          <p:blipFill>
            <a:blip r:embed="rId4"/>
            <a:stretch>
              <a:fillRect/>
            </a:stretch>
          </p:blipFill>
          <p:spPr>
            <a:xfrm>
              <a:off x="4121642" y="3118180"/>
              <a:ext cx="5003801" cy="2050720"/>
            </a:xfrm>
            <a:prstGeom prst="rect">
              <a:avLst/>
            </a:prstGeom>
          </p:spPr>
        </p:pic>
        <p:sp>
          <p:nvSpPr>
            <p:cNvPr id="10" name="TextBox 9">
              <a:extLst>
                <a:ext uri="{FF2B5EF4-FFF2-40B4-BE49-F238E27FC236}">
                  <a16:creationId xmlns:a16="http://schemas.microsoft.com/office/drawing/2014/main" id="{5EDB2744-E9DA-5D7A-9FF2-3D75D7510382}"/>
                </a:ext>
              </a:extLst>
            </p:cNvPr>
            <p:cNvSpPr txBox="1"/>
            <p:nvPr/>
          </p:nvSpPr>
          <p:spPr>
            <a:xfrm>
              <a:off x="4121642" y="5168900"/>
              <a:ext cx="4992624" cy="230832"/>
            </a:xfrm>
            <a:prstGeom prst="rect">
              <a:avLst/>
            </a:prstGeom>
            <a:noFill/>
          </p:spPr>
          <p:txBody>
            <a:bodyPr wrap="square">
              <a:spAutoFit/>
            </a:bodyPr>
            <a:lstStyle/>
            <a:p>
              <a:pPr algn="ctr"/>
              <a:r>
                <a:rPr lang="en-US" sz="900" b="1" dirty="0">
                  <a:effectLst/>
                  <a:latin typeface="Segoe UI" panose="020B0502040204020203" pitchFamily="34" charset="0"/>
                  <a:ea typeface="Calibri" panose="020F0502020204030204" pitchFamily="34" charset="0"/>
                  <a:cs typeface="Segoe UI" panose="020B0502040204020203" pitchFamily="34" charset="0"/>
                </a:rPr>
                <a:t>Example of NDEF File.</a:t>
              </a:r>
              <a:endParaRPr lang="en-US" sz="900" b="1"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2318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44" y="792163"/>
            <a:ext cx="9119855" cy="2490788"/>
          </a:xfrm>
        </p:spPr>
        <p:txBody>
          <a:bodyPr>
            <a:noAutofit/>
          </a:bodyPr>
          <a:lstStyle/>
          <a:p>
            <a:pPr algn="just">
              <a:buFont typeface="Wingdings" panose="05000000000000000000" pitchFamily="2" charset="2"/>
              <a:buChar char="v"/>
            </a:pPr>
            <a:r>
              <a:rPr lang="en-US" sz="1700" dirty="0">
                <a:latin typeface="Segoe UI" panose="020B0502040204020203" pitchFamily="34" charset="0"/>
                <a:cs typeface="Segoe UI" panose="020B0502040204020203" pitchFamily="34" charset="0"/>
              </a:rPr>
              <a:t>A System Definition (SDEF) defines the nodes of a system and the name of an SDEF file is an input argument to UD_ARULE</a:t>
            </a:r>
          </a:p>
          <a:p>
            <a:pPr algn="just">
              <a:buFont typeface="Wingdings" panose="05000000000000000000" pitchFamily="2" charset="2"/>
              <a:buChar char="v"/>
            </a:pPr>
            <a:r>
              <a:rPr lang="en-US" sz="1700" b="1" dirty="0">
                <a:solidFill>
                  <a:srgbClr val="FF0000"/>
                </a:solidFill>
                <a:latin typeface="Segoe UI" panose="020B0502040204020203" pitchFamily="34" charset="0"/>
                <a:cs typeface="Segoe UI" panose="020B0502040204020203" pitchFamily="34" charset="0"/>
              </a:rPr>
              <a:t>Important Note: </a:t>
            </a:r>
            <a:r>
              <a:rPr lang="en-US" sz="1700" dirty="0">
                <a:solidFill>
                  <a:srgbClr val="FF0000"/>
                </a:solidFill>
                <a:latin typeface="Segoe UI" panose="020B0502040204020203" pitchFamily="34" charset="0"/>
                <a:cs typeface="Segoe UI" panose="020B0502040204020203" pitchFamily="34" charset="0"/>
              </a:rPr>
              <a:t>There is no requirement that a specified NDNUMID have any correlation to its relative position (1st, 2nd, … nth) position in an SDEF file; nor is there any requirement that NDNUMID be a number. The default SDEF filename is ‘DEMO1’</a:t>
            </a:r>
          </a:p>
          <a:p>
            <a:pPr algn="just">
              <a:buFont typeface="Wingdings" panose="05000000000000000000" pitchFamily="2" charset="2"/>
              <a:buChar char="v"/>
            </a:pPr>
            <a:r>
              <a:rPr lang="en-US" sz="1700" dirty="0">
                <a:latin typeface="Segoe UI" panose="020B0502040204020203" pitchFamily="34" charset="0"/>
                <a:cs typeface="Segoe UI" panose="020B0502040204020203" pitchFamily="34" charset="0"/>
              </a:rPr>
              <a:t>UD_ARULE supports up to 25 system nodes in any SDEF file, which could be increased/decreased upon request on an application basis.</a:t>
            </a:r>
          </a:p>
          <a:p>
            <a:pPr marL="0" indent="0" algn="just">
              <a:buNone/>
            </a:pPr>
            <a:endParaRPr lang="en-US" sz="1200" dirty="0">
              <a:latin typeface="Segoe UI" panose="020B0502040204020203" pitchFamily="34" charset="0"/>
              <a:cs typeface="Segoe UI" panose="020B0502040204020203" pitchFamily="34" charset="0"/>
            </a:endParaRPr>
          </a:p>
          <a:p>
            <a:pPr marL="0" indent="0" algn="just">
              <a:buNone/>
            </a:pPr>
            <a:endParaRPr lang="en-US" sz="1000" dirty="0">
              <a:latin typeface="Segoe UI" panose="020B0502040204020203" pitchFamily="34" charset="0"/>
              <a:cs typeface="Segoe UI" panose="020B0502040204020203" pitchFamily="34" charset="0"/>
            </a:endParaRPr>
          </a:p>
        </p:txBody>
      </p:sp>
      <p:sp>
        <p:nvSpPr>
          <p:cNvPr id="3" name="Title 2"/>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System Definition (SDEF) Files</a:t>
            </a:r>
          </a:p>
        </p:txBody>
      </p:sp>
      <p:sp>
        <p:nvSpPr>
          <p:cNvPr id="4" name="Slide Number Placeholder 3"/>
          <p:cNvSpPr>
            <a:spLocks noGrp="1"/>
          </p:cNvSpPr>
          <p:nvPr>
            <p:ph type="sldNum" sz="quarter" idx="4"/>
          </p:nvPr>
        </p:nvSpPr>
        <p:spPr/>
        <p:txBody>
          <a:bodyPr/>
          <a:lstStyle/>
          <a:p>
            <a:fld id="{E303F953-76B9-4C52-AAAB-FD5686F38F14}" type="slidenum">
              <a:rPr lang="en-US" smtClean="0"/>
              <a:pPr/>
              <a:t>4</a:t>
            </a:fld>
            <a:endParaRPr lang="en-US"/>
          </a:p>
        </p:txBody>
      </p:sp>
      <p:pic>
        <p:nvPicPr>
          <p:cNvPr id="7" name="Picture 6">
            <a:extLst>
              <a:ext uri="{FF2B5EF4-FFF2-40B4-BE49-F238E27FC236}">
                <a16:creationId xmlns:a16="http://schemas.microsoft.com/office/drawing/2014/main" id="{D896E2F4-B519-9E5F-6128-01891A08F163}"/>
              </a:ext>
            </a:extLst>
          </p:cNvPr>
          <p:cNvPicPr>
            <a:picLocks noChangeAspect="1"/>
          </p:cNvPicPr>
          <p:nvPr/>
        </p:nvPicPr>
        <p:blipFill>
          <a:blip r:embed="rId2"/>
          <a:stretch>
            <a:fillRect/>
          </a:stretch>
        </p:blipFill>
        <p:spPr>
          <a:xfrm>
            <a:off x="3524251" y="3036993"/>
            <a:ext cx="5643892" cy="2490788"/>
          </a:xfrm>
          <a:prstGeom prst="rect">
            <a:avLst/>
          </a:prstGeom>
        </p:spPr>
      </p:pic>
      <p:pic>
        <p:nvPicPr>
          <p:cNvPr id="22" name="Picture 21">
            <a:extLst>
              <a:ext uri="{FF2B5EF4-FFF2-40B4-BE49-F238E27FC236}">
                <a16:creationId xmlns:a16="http://schemas.microsoft.com/office/drawing/2014/main" id="{F4E17B39-051F-779C-3F58-8D687DA1DC0A}"/>
              </a:ext>
            </a:extLst>
          </p:cNvPr>
          <p:cNvPicPr>
            <a:picLocks noChangeAspect="1"/>
          </p:cNvPicPr>
          <p:nvPr/>
        </p:nvPicPr>
        <p:blipFill rotWithShape="1">
          <a:blip r:embed="rId3"/>
          <a:srcRect r="36759" b="20091"/>
          <a:stretch/>
        </p:blipFill>
        <p:spPr>
          <a:xfrm>
            <a:off x="74182" y="3771907"/>
            <a:ext cx="3400030" cy="1020960"/>
          </a:xfrm>
          <a:prstGeom prst="rect">
            <a:avLst/>
          </a:prstGeom>
        </p:spPr>
      </p:pic>
    </p:spTree>
    <p:extLst>
      <p:ext uri="{BB962C8B-B14F-4D97-AF65-F5344CB8AC3E}">
        <p14:creationId xmlns:p14="http://schemas.microsoft.com/office/powerpoint/2010/main" val="108279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44" y="792163"/>
            <a:ext cx="9119855" cy="941387"/>
          </a:xfrm>
        </p:spPr>
        <p:txBody>
          <a:bodyPr>
            <a:noAutofit/>
          </a:bodyPr>
          <a:lstStyle/>
          <a:p>
            <a:pPr algn="just">
              <a:buFont typeface="Wingdings" panose="05000000000000000000" pitchFamily="2" charset="2"/>
              <a:buChar char="v"/>
            </a:pPr>
            <a:r>
              <a:rPr lang="en-US" sz="1700" dirty="0">
                <a:latin typeface="Segoe UI" panose="020B0502040204020203" pitchFamily="34" charset="0"/>
                <a:cs typeface="Segoe UI" panose="020B0502040204020203" pitchFamily="34" charset="0"/>
              </a:rPr>
              <a:t>A Node Definition (NDEF) defines values for all keywords in node definitions and you only need to specify those keywords specific to your application.</a:t>
            </a:r>
          </a:p>
          <a:p>
            <a:pPr algn="just">
              <a:buFont typeface="Wingdings" panose="05000000000000000000" pitchFamily="2" charset="2"/>
              <a:buChar char="v"/>
            </a:pPr>
            <a:r>
              <a:rPr lang="en-US" sz="1700" dirty="0">
                <a:latin typeface="Segoe UI" panose="020B0502040204020203" pitchFamily="34" charset="0"/>
                <a:cs typeface="Segoe UI" panose="020B0502040204020203" pitchFamily="34" charset="0"/>
              </a:rPr>
              <a:t>There are two types of keywords and values: Data-dependent and File-dependent</a:t>
            </a:r>
          </a:p>
          <a:p>
            <a:pPr marL="0" indent="0" algn="just">
              <a:buNone/>
            </a:pPr>
            <a:endParaRPr lang="en-US" sz="1200" dirty="0">
              <a:latin typeface="Segoe UI" panose="020B0502040204020203" pitchFamily="34" charset="0"/>
              <a:cs typeface="Segoe UI" panose="020B0502040204020203" pitchFamily="34" charset="0"/>
            </a:endParaRPr>
          </a:p>
          <a:p>
            <a:pPr marL="0" indent="0" algn="just">
              <a:buNone/>
            </a:pPr>
            <a:endParaRPr lang="en-US" sz="1000" dirty="0">
              <a:latin typeface="Segoe UI" panose="020B0502040204020203" pitchFamily="34" charset="0"/>
              <a:cs typeface="Segoe UI" panose="020B0502040204020203" pitchFamily="34" charset="0"/>
            </a:endParaRPr>
          </a:p>
        </p:txBody>
      </p:sp>
      <p:sp>
        <p:nvSpPr>
          <p:cNvPr id="3" name="Title 2"/>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Node Definition (NDEF) Files</a:t>
            </a:r>
          </a:p>
        </p:txBody>
      </p:sp>
      <p:sp>
        <p:nvSpPr>
          <p:cNvPr id="4" name="Slide Number Placeholder 3"/>
          <p:cNvSpPr>
            <a:spLocks noGrp="1"/>
          </p:cNvSpPr>
          <p:nvPr>
            <p:ph type="sldNum" sz="quarter" idx="4"/>
          </p:nvPr>
        </p:nvSpPr>
        <p:spPr/>
        <p:txBody>
          <a:bodyPr/>
          <a:lstStyle/>
          <a:p>
            <a:fld id="{E303F953-76B9-4C52-AAAB-FD5686F38F14}" type="slidenum">
              <a:rPr lang="en-US" smtClean="0"/>
              <a:pPr/>
              <a:t>5</a:t>
            </a:fld>
            <a:endParaRPr lang="en-US"/>
          </a:p>
        </p:txBody>
      </p:sp>
      <p:grpSp>
        <p:nvGrpSpPr>
          <p:cNvPr id="11" name="Group 10">
            <a:extLst>
              <a:ext uri="{FF2B5EF4-FFF2-40B4-BE49-F238E27FC236}">
                <a16:creationId xmlns:a16="http://schemas.microsoft.com/office/drawing/2014/main" id="{F845B41A-364D-04A7-A6C3-C0E75BAB212F}"/>
              </a:ext>
            </a:extLst>
          </p:cNvPr>
          <p:cNvGrpSpPr/>
          <p:nvPr/>
        </p:nvGrpSpPr>
        <p:grpSpPr>
          <a:xfrm>
            <a:off x="5187697" y="1733548"/>
            <a:ext cx="3932160" cy="4246627"/>
            <a:chOff x="24144" y="1869086"/>
            <a:chExt cx="3826297" cy="4086718"/>
          </a:xfrm>
        </p:grpSpPr>
        <p:pic>
          <p:nvPicPr>
            <p:cNvPr id="9" name="Picture 8">
              <a:extLst>
                <a:ext uri="{FF2B5EF4-FFF2-40B4-BE49-F238E27FC236}">
                  <a16:creationId xmlns:a16="http://schemas.microsoft.com/office/drawing/2014/main" id="{A98ACED1-4908-F5F4-D654-A6418B9571F2}"/>
                </a:ext>
              </a:extLst>
            </p:cNvPr>
            <p:cNvPicPr>
              <a:picLocks noChangeAspect="1"/>
            </p:cNvPicPr>
            <p:nvPr/>
          </p:nvPicPr>
          <p:blipFill>
            <a:blip r:embed="rId2"/>
            <a:stretch>
              <a:fillRect/>
            </a:stretch>
          </p:blipFill>
          <p:spPr>
            <a:xfrm>
              <a:off x="24144" y="2051050"/>
              <a:ext cx="3826297" cy="3904754"/>
            </a:xfrm>
            <a:prstGeom prst="rect">
              <a:avLst/>
            </a:prstGeom>
          </p:spPr>
        </p:pic>
        <p:sp>
          <p:nvSpPr>
            <p:cNvPr id="10" name="TextBox 9">
              <a:extLst>
                <a:ext uri="{FF2B5EF4-FFF2-40B4-BE49-F238E27FC236}">
                  <a16:creationId xmlns:a16="http://schemas.microsoft.com/office/drawing/2014/main" id="{8691A5C2-1BBB-4690-D1D3-8B28822D433B}"/>
                </a:ext>
              </a:extLst>
            </p:cNvPr>
            <p:cNvSpPr txBox="1"/>
            <p:nvPr/>
          </p:nvSpPr>
          <p:spPr>
            <a:xfrm>
              <a:off x="59531" y="1869086"/>
              <a:ext cx="3752850" cy="229276"/>
            </a:xfrm>
            <a:prstGeom prst="rect">
              <a:avLst/>
            </a:prstGeom>
            <a:noFill/>
          </p:spPr>
          <p:txBody>
            <a:bodyPr wrap="square">
              <a:spAutoFit/>
            </a:bodyPr>
            <a:lstStyle/>
            <a:p>
              <a:pPr algn="ctr"/>
              <a:r>
                <a:rPr lang="en-US" sz="900" b="1" dirty="0">
                  <a:solidFill>
                    <a:srgbClr val="35729B"/>
                  </a:solidFill>
                  <a:effectLst/>
                  <a:latin typeface="Segoe UI" panose="020B0502040204020203" pitchFamily="34" charset="0"/>
                  <a:ea typeface="Calibri" panose="020F0502020204030204" pitchFamily="34" charset="0"/>
                  <a:cs typeface="Segoe UI" panose="020B0502040204020203" pitchFamily="34" charset="0"/>
                </a:rPr>
                <a:t>Data-dependent Keywords and Values</a:t>
              </a:r>
              <a:endParaRPr lang="en-US" sz="900" b="1" dirty="0">
                <a:solidFill>
                  <a:srgbClr val="35729B"/>
                </a:solidFill>
                <a:latin typeface="Segoe UI" panose="020B0502040204020203" pitchFamily="34" charset="0"/>
                <a:cs typeface="Segoe UI" panose="020B0502040204020203" pitchFamily="34" charset="0"/>
              </a:endParaRPr>
            </a:p>
          </p:txBody>
        </p:sp>
      </p:grpSp>
      <p:pic>
        <p:nvPicPr>
          <p:cNvPr id="15" name="Picture 14">
            <a:extLst>
              <a:ext uri="{FF2B5EF4-FFF2-40B4-BE49-F238E27FC236}">
                <a16:creationId xmlns:a16="http://schemas.microsoft.com/office/drawing/2014/main" id="{BB336C02-FE45-83C3-1A07-FCB9F21CC3A3}"/>
              </a:ext>
            </a:extLst>
          </p:cNvPr>
          <p:cNvPicPr>
            <a:picLocks noChangeAspect="1"/>
          </p:cNvPicPr>
          <p:nvPr/>
        </p:nvPicPr>
        <p:blipFill>
          <a:blip r:embed="rId3"/>
          <a:stretch>
            <a:fillRect/>
          </a:stretch>
        </p:blipFill>
        <p:spPr>
          <a:xfrm>
            <a:off x="73152" y="1959102"/>
            <a:ext cx="5142625" cy="2143506"/>
          </a:xfrm>
          <a:prstGeom prst="rect">
            <a:avLst/>
          </a:prstGeom>
        </p:spPr>
      </p:pic>
      <p:pic>
        <p:nvPicPr>
          <p:cNvPr id="18" name="Picture 17">
            <a:extLst>
              <a:ext uri="{FF2B5EF4-FFF2-40B4-BE49-F238E27FC236}">
                <a16:creationId xmlns:a16="http://schemas.microsoft.com/office/drawing/2014/main" id="{190B8FC2-129C-73E1-094F-17D7B8668958}"/>
              </a:ext>
            </a:extLst>
          </p:cNvPr>
          <p:cNvPicPr>
            <a:picLocks noChangeAspect="1"/>
          </p:cNvPicPr>
          <p:nvPr/>
        </p:nvPicPr>
        <p:blipFill>
          <a:blip r:embed="rId4"/>
          <a:stretch>
            <a:fillRect/>
          </a:stretch>
        </p:blipFill>
        <p:spPr>
          <a:xfrm>
            <a:off x="0" y="4425139"/>
            <a:ext cx="5163554" cy="1591506"/>
          </a:xfrm>
          <a:prstGeom prst="rect">
            <a:avLst/>
          </a:prstGeom>
        </p:spPr>
      </p:pic>
      <p:sp>
        <p:nvSpPr>
          <p:cNvPr id="19" name="TextBox 18">
            <a:extLst>
              <a:ext uri="{FF2B5EF4-FFF2-40B4-BE49-F238E27FC236}">
                <a16:creationId xmlns:a16="http://schemas.microsoft.com/office/drawing/2014/main" id="{DD698E92-95B0-FC8C-58B3-AF35BDE2E713}"/>
              </a:ext>
            </a:extLst>
          </p:cNvPr>
          <p:cNvSpPr txBox="1"/>
          <p:nvPr/>
        </p:nvSpPr>
        <p:spPr>
          <a:xfrm>
            <a:off x="73152" y="4257292"/>
            <a:ext cx="5023103" cy="238247"/>
          </a:xfrm>
          <a:prstGeom prst="rect">
            <a:avLst/>
          </a:prstGeom>
          <a:noFill/>
        </p:spPr>
        <p:txBody>
          <a:bodyPr wrap="square">
            <a:spAutoFit/>
          </a:bodyPr>
          <a:lstStyle/>
          <a:p>
            <a:pPr algn="ctr"/>
            <a:r>
              <a:rPr lang="en-US" sz="900" b="1" dirty="0">
                <a:solidFill>
                  <a:schemeClr val="accent6">
                    <a:lumMod val="75000"/>
                  </a:schemeClr>
                </a:solidFill>
                <a:effectLst/>
                <a:latin typeface="Segoe UI" panose="020B0502040204020203" pitchFamily="34" charset="0"/>
                <a:ea typeface="Calibri" panose="020F0502020204030204" pitchFamily="34" charset="0"/>
                <a:cs typeface="Segoe UI" panose="020B0502040204020203" pitchFamily="34" charset="0"/>
              </a:rPr>
              <a:t>File-dependent Keywords and Values</a:t>
            </a:r>
            <a:endParaRPr lang="en-US" sz="900" b="1" dirty="0">
              <a:solidFill>
                <a:schemeClr val="accent6">
                  <a:lumMod val="75000"/>
                </a:schemeClr>
              </a:solidFill>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8BB56DCC-C4DC-191D-03CE-6F494AA8C636}"/>
              </a:ext>
            </a:extLst>
          </p:cNvPr>
          <p:cNvSpPr/>
          <p:nvPr/>
        </p:nvSpPr>
        <p:spPr>
          <a:xfrm>
            <a:off x="47625" y="2274094"/>
            <a:ext cx="5115929" cy="1185862"/>
          </a:xfrm>
          <a:prstGeom prst="rect">
            <a:avLst/>
          </a:prstGeom>
          <a:noFill/>
          <a:ln w="28575">
            <a:solidFill>
              <a:srgbClr val="3572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39255C-A1D4-4253-FBBF-DD21C04DD97D}"/>
              </a:ext>
            </a:extLst>
          </p:cNvPr>
          <p:cNvSpPr/>
          <p:nvPr/>
        </p:nvSpPr>
        <p:spPr>
          <a:xfrm flipV="1">
            <a:off x="47625" y="3483747"/>
            <a:ext cx="5115929" cy="49293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64717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44" y="792163"/>
            <a:ext cx="9119855" cy="2384174"/>
          </a:xfrm>
        </p:spPr>
        <p:txBody>
          <a:bodyPr>
            <a:noAutofit/>
          </a:bodyPr>
          <a:lstStyle/>
          <a:p>
            <a:pPr algn="just">
              <a:buFont typeface="Wingdings" panose="05000000000000000000" pitchFamily="2" charset="2"/>
              <a:buChar char="v"/>
            </a:pPr>
            <a:r>
              <a:rPr lang="en-US" sz="1700" dirty="0">
                <a:latin typeface="Segoe UI" panose="020B0502040204020203" pitchFamily="34" charset="0"/>
                <a:cs typeface="Segoe UI" panose="020B0502040204020203" pitchFamily="34" charset="0"/>
              </a:rPr>
              <a:t>UD_ARULE can be run on a Linux/Windows machine as an executable file on the Command-Line Interface (CLI). </a:t>
            </a:r>
          </a:p>
          <a:p>
            <a:pPr algn="just">
              <a:buFont typeface="Wingdings" panose="05000000000000000000" pitchFamily="2" charset="2"/>
              <a:buChar char="v"/>
            </a:pPr>
            <a:r>
              <a:rPr lang="en-US" sz="1700" dirty="0">
                <a:latin typeface="Segoe UI" panose="020B0502040204020203" pitchFamily="34" charset="0"/>
                <a:cs typeface="Segoe UI" panose="020B0502040204020203" pitchFamily="34" charset="0"/>
              </a:rPr>
              <a:t>Linux-based CLI = </a:t>
            </a:r>
            <a:r>
              <a:rPr lang="en-US" sz="1700" dirty="0" err="1">
                <a:latin typeface="Segoe UI" panose="020B0502040204020203" pitchFamily="34" charset="0"/>
                <a:cs typeface="Segoe UI" panose="020B0502040204020203" pitchFamily="34" charset="0"/>
              </a:rPr>
              <a:t>UD_ARULE.out</a:t>
            </a:r>
            <a:r>
              <a:rPr lang="en-US" sz="1700" dirty="0">
                <a:latin typeface="Segoe UI" panose="020B0502040204020203" pitchFamily="34" charset="0"/>
                <a:cs typeface="Segoe UI" panose="020B0502040204020203" pitchFamily="34" charset="0"/>
              </a:rPr>
              <a:t> and Windows-based CLI = UD_ARULE.exe. </a:t>
            </a:r>
          </a:p>
          <a:p>
            <a:pPr algn="just">
              <a:buFont typeface="Wingdings" panose="05000000000000000000" pitchFamily="2" charset="2"/>
              <a:buChar char="v"/>
            </a:pPr>
            <a:r>
              <a:rPr lang="en-US" sz="1700" dirty="0">
                <a:latin typeface="Segoe UI" panose="020B0502040204020203" pitchFamily="34" charset="0"/>
                <a:cs typeface="Segoe UI" panose="020B0502040204020203" pitchFamily="34" charset="0"/>
              </a:rPr>
              <a:t>UD_ARULE accepts five input arguments: </a:t>
            </a:r>
          </a:p>
          <a:p>
            <a:pPr lvl="1" algn="just">
              <a:buFont typeface="Wingdings" panose="05000000000000000000" pitchFamily="2" charset="2"/>
              <a:buChar char="v"/>
            </a:pPr>
            <a:r>
              <a:rPr lang="en-US" sz="1300" dirty="0">
                <a:latin typeface="Segoe UI" panose="020B0502040204020203" pitchFamily="34" charset="0"/>
                <a:cs typeface="Segoe UI" panose="020B0502040204020203" pitchFamily="34" charset="0"/>
              </a:rPr>
              <a:t>SDEF Filename</a:t>
            </a:r>
          </a:p>
          <a:p>
            <a:pPr lvl="1" algn="just">
              <a:buFont typeface="Wingdings" panose="05000000000000000000" pitchFamily="2" charset="2"/>
              <a:buChar char="v"/>
            </a:pPr>
            <a:r>
              <a:rPr lang="en-US" sz="1300" dirty="0">
                <a:latin typeface="Segoe UI" panose="020B0502040204020203" pitchFamily="34" charset="0"/>
                <a:cs typeface="Segoe UI" panose="020B0502040204020203" pitchFamily="34" charset="0"/>
              </a:rPr>
              <a:t>LOG Messages</a:t>
            </a:r>
          </a:p>
          <a:p>
            <a:pPr lvl="1" algn="just">
              <a:buFont typeface="Wingdings" panose="05000000000000000000" pitchFamily="2" charset="2"/>
              <a:buChar char="v"/>
            </a:pPr>
            <a:r>
              <a:rPr lang="en-US" sz="1300" dirty="0">
                <a:latin typeface="Segoe UI" panose="020B0502040204020203" pitchFamily="34" charset="0"/>
                <a:cs typeface="Segoe UI" panose="020B0502040204020203" pitchFamily="34" charset="0"/>
              </a:rPr>
              <a:t>Checkpoint (CPT) &amp; Restart Operation</a:t>
            </a:r>
          </a:p>
          <a:p>
            <a:pPr lvl="1" algn="just">
              <a:buFont typeface="Wingdings" panose="05000000000000000000" pitchFamily="2" charset="2"/>
              <a:buChar char="v"/>
            </a:pPr>
            <a:r>
              <a:rPr lang="en-US" sz="1300" dirty="0">
                <a:latin typeface="Segoe UI" panose="020B0502040204020203" pitchFamily="34" charset="0"/>
                <a:cs typeface="Segoe UI" panose="020B0502040204020203" pitchFamily="34" charset="0"/>
              </a:rPr>
              <a:t>BUILD new CPT Files</a:t>
            </a:r>
          </a:p>
          <a:p>
            <a:pPr lvl="1" algn="just">
              <a:buFont typeface="Wingdings" panose="05000000000000000000" pitchFamily="2" charset="2"/>
              <a:buChar char="v"/>
            </a:pPr>
            <a:r>
              <a:rPr lang="en-US" sz="1300" dirty="0">
                <a:latin typeface="Segoe UI" panose="020B0502040204020203" pitchFamily="34" charset="0"/>
                <a:cs typeface="Segoe UI" panose="020B0502040204020203" pitchFamily="34" charset="0"/>
              </a:rPr>
              <a:t>Main ARULE Directory  </a:t>
            </a:r>
          </a:p>
          <a:p>
            <a:pPr lvl="1" algn="just">
              <a:buFont typeface="Wingdings" panose="05000000000000000000" pitchFamily="2" charset="2"/>
              <a:buChar char="v"/>
            </a:pPr>
            <a:endParaRPr lang="en-US" sz="1000" dirty="0">
              <a:latin typeface="Segoe UI" panose="020B0502040204020203" pitchFamily="34" charset="0"/>
              <a:cs typeface="Segoe UI" panose="020B0502040204020203" pitchFamily="34" charset="0"/>
            </a:endParaRPr>
          </a:p>
        </p:txBody>
      </p:sp>
      <p:sp>
        <p:nvSpPr>
          <p:cNvPr id="3" name="Title 2"/>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Using UD_ARULE</a:t>
            </a:r>
          </a:p>
        </p:txBody>
      </p:sp>
      <p:sp>
        <p:nvSpPr>
          <p:cNvPr id="4" name="Slide Number Placeholder 3"/>
          <p:cNvSpPr>
            <a:spLocks noGrp="1"/>
          </p:cNvSpPr>
          <p:nvPr>
            <p:ph type="sldNum" sz="quarter" idx="4"/>
          </p:nvPr>
        </p:nvSpPr>
        <p:spPr/>
        <p:txBody>
          <a:bodyPr/>
          <a:lstStyle/>
          <a:p>
            <a:fld id="{E303F953-76B9-4C52-AAAB-FD5686F38F14}" type="slidenum">
              <a:rPr lang="en-US" smtClean="0"/>
              <a:pPr/>
              <a:t>6</a:t>
            </a:fld>
            <a:endParaRPr lang="en-US"/>
          </a:p>
        </p:txBody>
      </p:sp>
      <p:grpSp>
        <p:nvGrpSpPr>
          <p:cNvPr id="22" name="Group 21">
            <a:extLst>
              <a:ext uri="{FF2B5EF4-FFF2-40B4-BE49-F238E27FC236}">
                <a16:creationId xmlns:a16="http://schemas.microsoft.com/office/drawing/2014/main" id="{FC69681D-2F80-3C7E-63A4-E27FDEAE067A}"/>
              </a:ext>
            </a:extLst>
          </p:cNvPr>
          <p:cNvGrpSpPr/>
          <p:nvPr/>
        </p:nvGrpSpPr>
        <p:grpSpPr>
          <a:xfrm>
            <a:off x="24144" y="3271911"/>
            <a:ext cx="4693996" cy="866950"/>
            <a:chOff x="24144" y="3199724"/>
            <a:chExt cx="4693996" cy="866950"/>
          </a:xfrm>
        </p:grpSpPr>
        <p:pic>
          <p:nvPicPr>
            <p:cNvPr id="16" name="Picture 15">
              <a:extLst>
                <a:ext uri="{FF2B5EF4-FFF2-40B4-BE49-F238E27FC236}">
                  <a16:creationId xmlns:a16="http://schemas.microsoft.com/office/drawing/2014/main" id="{AAD91C86-ECD1-03B8-0500-0FD54AD96635}"/>
                </a:ext>
              </a:extLst>
            </p:cNvPr>
            <p:cNvPicPr>
              <a:picLocks noChangeAspect="1"/>
            </p:cNvPicPr>
            <p:nvPr/>
          </p:nvPicPr>
          <p:blipFill>
            <a:blip r:embed="rId2"/>
            <a:stretch>
              <a:fillRect/>
            </a:stretch>
          </p:blipFill>
          <p:spPr>
            <a:xfrm>
              <a:off x="24144" y="3429000"/>
              <a:ext cx="4693996" cy="637674"/>
            </a:xfrm>
            <a:prstGeom prst="rect">
              <a:avLst/>
            </a:prstGeom>
            <a:ln w="12700">
              <a:solidFill>
                <a:schemeClr val="tx1"/>
              </a:solidFill>
            </a:ln>
          </p:spPr>
        </p:pic>
        <p:sp>
          <p:nvSpPr>
            <p:cNvPr id="17" name="TextBox 16">
              <a:extLst>
                <a:ext uri="{FF2B5EF4-FFF2-40B4-BE49-F238E27FC236}">
                  <a16:creationId xmlns:a16="http://schemas.microsoft.com/office/drawing/2014/main" id="{37197FE6-8FCF-C761-7A67-46DF7C416836}"/>
                </a:ext>
              </a:extLst>
            </p:cNvPr>
            <p:cNvSpPr txBox="1"/>
            <p:nvPr/>
          </p:nvSpPr>
          <p:spPr>
            <a:xfrm>
              <a:off x="24144" y="3199724"/>
              <a:ext cx="4693996" cy="229276"/>
            </a:xfrm>
            <a:prstGeom prst="rect">
              <a:avLst/>
            </a:prstGeom>
            <a:noFill/>
          </p:spPr>
          <p:txBody>
            <a:bodyPr wrap="square">
              <a:spAutoFit/>
            </a:bodyPr>
            <a:lstStyle/>
            <a:p>
              <a:pPr algn="ctr"/>
              <a:r>
                <a:rPr lang="en-US" sz="900" b="1" dirty="0">
                  <a:effectLst/>
                  <a:latin typeface="Segoe UI" panose="020B0502040204020203" pitchFamily="34" charset="0"/>
                  <a:ea typeface="Calibri" panose="020F0502020204030204" pitchFamily="34" charset="0"/>
                  <a:cs typeface="Segoe UI" panose="020B0502040204020203" pitchFamily="34" charset="0"/>
                </a:rPr>
                <a:t>GENERAL COMMAND TO CALL UD_ARULE </a:t>
              </a:r>
              <a:endParaRPr lang="en-US" sz="900" b="1" dirty="0">
                <a:latin typeface="Segoe UI" panose="020B0502040204020203" pitchFamily="34" charset="0"/>
                <a:cs typeface="Segoe UI" panose="020B0502040204020203" pitchFamily="34" charset="0"/>
              </a:endParaRPr>
            </a:p>
          </p:txBody>
        </p:sp>
      </p:grpSp>
      <p:pic>
        <p:nvPicPr>
          <p:cNvPr id="24" name="Picture 23">
            <a:extLst>
              <a:ext uri="{FF2B5EF4-FFF2-40B4-BE49-F238E27FC236}">
                <a16:creationId xmlns:a16="http://schemas.microsoft.com/office/drawing/2014/main" id="{E3159248-F129-3B03-A195-CDC7287FA667}"/>
              </a:ext>
            </a:extLst>
          </p:cNvPr>
          <p:cNvPicPr>
            <a:picLocks noChangeAspect="1"/>
          </p:cNvPicPr>
          <p:nvPr/>
        </p:nvPicPr>
        <p:blipFill>
          <a:blip r:embed="rId3"/>
          <a:stretch>
            <a:fillRect/>
          </a:stretch>
        </p:blipFill>
        <p:spPr>
          <a:xfrm>
            <a:off x="0" y="4219898"/>
            <a:ext cx="4718140" cy="447925"/>
          </a:xfrm>
          <a:prstGeom prst="rect">
            <a:avLst/>
          </a:prstGeom>
        </p:spPr>
      </p:pic>
      <p:pic>
        <p:nvPicPr>
          <p:cNvPr id="26" name="Picture 25">
            <a:extLst>
              <a:ext uri="{FF2B5EF4-FFF2-40B4-BE49-F238E27FC236}">
                <a16:creationId xmlns:a16="http://schemas.microsoft.com/office/drawing/2014/main" id="{836F15F2-3F5A-3B9B-DE1B-BD2EAAE321E5}"/>
              </a:ext>
            </a:extLst>
          </p:cNvPr>
          <p:cNvPicPr>
            <a:picLocks noChangeAspect="1"/>
          </p:cNvPicPr>
          <p:nvPr/>
        </p:nvPicPr>
        <p:blipFill>
          <a:blip r:embed="rId4"/>
          <a:stretch>
            <a:fillRect/>
          </a:stretch>
        </p:blipFill>
        <p:spPr>
          <a:xfrm>
            <a:off x="24144" y="4655788"/>
            <a:ext cx="4668171" cy="1313793"/>
          </a:xfrm>
          <a:prstGeom prst="rect">
            <a:avLst/>
          </a:prstGeom>
        </p:spPr>
      </p:pic>
      <p:sp>
        <p:nvSpPr>
          <p:cNvPr id="30" name="TextBox 29">
            <a:extLst>
              <a:ext uri="{FF2B5EF4-FFF2-40B4-BE49-F238E27FC236}">
                <a16:creationId xmlns:a16="http://schemas.microsoft.com/office/drawing/2014/main" id="{C5199510-7394-F230-9E4F-1FBAEF22B3A6}"/>
              </a:ext>
            </a:extLst>
          </p:cNvPr>
          <p:cNvSpPr txBox="1"/>
          <p:nvPr/>
        </p:nvSpPr>
        <p:spPr>
          <a:xfrm>
            <a:off x="4742285" y="1697918"/>
            <a:ext cx="4401715" cy="4270400"/>
          </a:xfrm>
          <a:prstGeom prst="rect">
            <a:avLst/>
          </a:prstGeom>
          <a:noFill/>
        </p:spPr>
        <p:txBody>
          <a:bodyPr wrap="square">
            <a:spAutoFit/>
          </a:bodyPr>
          <a:lstStyle/>
          <a:p>
            <a:pPr marL="342900" marR="0" lvl="0" indent="-342900" algn="just">
              <a:spcBef>
                <a:spcPts val="0"/>
              </a:spcBef>
              <a:spcAft>
                <a:spcPts val="0"/>
              </a:spcAft>
              <a:buFont typeface="Wingdings" panose="05000000000000000000" pitchFamily="2" charset="2"/>
              <a:buChar char=""/>
            </a:pPr>
            <a:r>
              <a:rPr lang="en-US" sz="1050" b="1" dirty="0">
                <a:effectLst/>
                <a:latin typeface="Segoe UI" panose="020B0502040204020203" pitchFamily="34" charset="0"/>
                <a:ea typeface="Calibri" panose="020F0502020204030204" pitchFamily="34" charset="0"/>
              </a:rPr>
              <a:t>SDEF Filename (SDEFFN): </a:t>
            </a:r>
            <a:r>
              <a:rPr lang="en-US" sz="1050" dirty="0">
                <a:effectLst/>
                <a:latin typeface="Segoe UI" panose="020B0502040204020203" pitchFamily="34" charset="0"/>
                <a:ea typeface="Calibri" panose="020F0502020204030204" pitchFamily="34" charset="0"/>
              </a:rPr>
              <a:t>Name of dataset containing a System Node Definition (SDEF) in the ARULE\DEFS\SDEF directory. </a:t>
            </a:r>
          </a:p>
          <a:p>
            <a:pPr marL="742950" marR="0" lvl="1" indent="-285750" algn="just">
              <a:spcBef>
                <a:spcPts val="0"/>
              </a:spcBef>
              <a:spcAft>
                <a:spcPts val="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.txt is the default type </a:t>
            </a:r>
          </a:p>
          <a:p>
            <a:pPr marL="742950" marR="0" lvl="1" indent="-285750" algn="just">
              <a:spcBef>
                <a:spcPts val="0"/>
              </a:spcBef>
              <a:spcAft>
                <a:spcPts val="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All SDEFFN files are read as sequential text </a:t>
            </a:r>
          </a:p>
          <a:p>
            <a:pPr marL="742950" marR="0" lvl="1" indent="-285750" algn="just">
              <a:spcBef>
                <a:spcPts val="0"/>
              </a:spcBef>
              <a:spcAft>
                <a:spcPts val="120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Default is 'DEMO1'</a:t>
            </a:r>
          </a:p>
          <a:p>
            <a:pPr marL="342900" marR="0" lvl="0" indent="-342900" algn="just">
              <a:spcBef>
                <a:spcPts val="0"/>
              </a:spcBef>
              <a:spcAft>
                <a:spcPts val="0"/>
              </a:spcAft>
              <a:buFont typeface="Wingdings" panose="05000000000000000000" pitchFamily="2" charset="2"/>
              <a:buChar char=""/>
            </a:pPr>
            <a:r>
              <a:rPr lang="en-US" sz="1050" b="1" dirty="0">
                <a:effectLst/>
                <a:latin typeface="Segoe UI" panose="020B0502040204020203" pitchFamily="34" charset="0"/>
                <a:ea typeface="Calibri" panose="020F0502020204030204" pitchFamily="34" charset="0"/>
              </a:rPr>
              <a:t>LOG:</a:t>
            </a:r>
            <a:r>
              <a:rPr lang="en-US" sz="1050" dirty="0">
                <a:effectLst/>
                <a:latin typeface="Segoe UI" panose="020B0502040204020203" pitchFamily="34" charset="0"/>
                <a:ea typeface="Calibri" panose="020F0502020204030204" pitchFamily="34" charset="0"/>
              </a:rPr>
              <a:t> Enable/disable logging and displaying that log file.</a:t>
            </a:r>
          </a:p>
          <a:p>
            <a:pPr marL="742950" marR="0" lvl="1" indent="-285750" algn="just">
              <a:spcBef>
                <a:spcPts val="0"/>
              </a:spcBef>
              <a:spcAft>
                <a:spcPts val="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0 = Does not write to LOGDSN (UD_ARULE_LOG), but displays log messages</a:t>
            </a:r>
          </a:p>
          <a:p>
            <a:pPr marL="742950" marR="0" lvl="1" indent="-285750" algn="just">
              <a:spcBef>
                <a:spcPts val="0"/>
              </a:spcBef>
              <a:spcAft>
                <a:spcPts val="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1 = Writes to LOGDSN, but does not display log messages</a:t>
            </a:r>
          </a:p>
          <a:p>
            <a:pPr marL="742950" marR="0" lvl="1" indent="-285750" algn="just">
              <a:spcBef>
                <a:spcPts val="0"/>
              </a:spcBef>
              <a:spcAft>
                <a:spcPts val="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2 = Writes to LOGDSN and displays log messages</a:t>
            </a:r>
          </a:p>
          <a:p>
            <a:pPr marL="742950" marR="0" lvl="1" indent="-285750" algn="just">
              <a:spcBef>
                <a:spcPts val="0"/>
              </a:spcBef>
              <a:spcAft>
                <a:spcPts val="120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Default is 1</a:t>
            </a:r>
          </a:p>
          <a:p>
            <a:pPr marL="342900" marR="0" lvl="0" indent="-342900" algn="just">
              <a:spcBef>
                <a:spcPts val="0"/>
              </a:spcBef>
              <a:spcAft>
                <a:spcPts val="0"/>
              </a:spcAft>
              <a:buFont typeface="Wingdings" panose="05000000000000000000" pitchFamily="2" charset="2"/>
              <a:buChar char=""/>
            </a:pPr>
            <a:r>
              <a:rPr lang="en-US" sz="1050" b="1" dirty="0">
                <a:effectLst/>
                <a:latin typeface="Segoe UI" panose="020B0502040204020203" pitchFamily="34" charset="0"/>
                <a:ea typeface="Calibri" panose="020F0502020204030204" pitchFamily="34" charset="0"/>
              </a:rPr>
              <a:t>CPT MODE:</a:t>
            </a:r>
            <a:r>
              <a:rPr lang="en-US" sz="1050" dirty="0">
                <a:effectLst/>
                <a:latin typeface="Segoe UI" panose="020B0502040204020203" pitchFamily="34" charset="0"/>
                <a:ea typeface="Calibri" panose="020F0502020204030204" pitchFamily="34" charset="0"/>
              </a:rPr>
              <a:t> Enable/disable CPT.</a:t>
            </a:r>
          </a:p>
          <a:p>
            <a:pPr marL="742950" marR="0" lvl="1" indent="-285750" algn="just">
              <a:spcBef>
                <a:spcPts val="0"/>
              </a:spcBef>
              <a:spcAft>
                <a:spcPts val="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0 = Does not perform CPT (Builds new SDEF if not built. Runs all datasets until EOD. If node is at EOD, attempts to resume node.)</a:t>
            </a:r>
          </a:p>
          <a:p>
            <a:pPr marL="742950" marR="0" lvl="1" indent="-285750" algn="just">
              <a:spcBef>
                <a:spcPts val="0"/>
              </a:spcBef>
              <a:spcAft>
                <a:spcPts val="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N = Perform CPT (Process N data points, checkpoint, exit. Restart from last CPT)</a:t>
            </a:r>
          </a:p>
          <a:p>
            <a:pPr marL="742950" marR="0" lvl="1" indent="-285750" algn="just">
              <a:spcBef>
                <a:spcPts val="0"/>
              </a:spcBef>
              <a:spcAft>
                <a:spcPts val="120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Default is 0, whenever N is not numeric   </a:t>
            </a:r>
          </a:p>
          <a:p>
            <a:pPr marL="342900" marR="0" lvl="0" indent="-342900" algn="just">
              <a:spcBef>
                <a:spcPts val="0"/>
              </a:spcBef>
              <a:spcAft>
                <a:spcPts val="0"/>
              </a:spcAft>
              <a:buFont typeface="Wingdings" panose="05000000000000000000" pitchFamily="2" charset="2"/>
              <a:buChar char=""/>
            </a:pPr>
            <a:r>
              <a:rPr lang="en-US" sz="1050" b="1" dirty="0">
                <a:effectLst/>
                <a:latin typeface="Segoe UI" panose="020B0502040204020203" pitchFamily="34" charset="0"/>
                <a:ea typeface="Calibri" panose="020F0502020204030204" pitchFamily="34" charset="0"/>
              </a:rPr>
              <a:t>BUILD:</a:t>
            </a:r>
            <a:r>
              <a:rPr lang="en-US" sz="1050" dirty="0">
                <a:effectLst/>
                <a:latin typeface="Segoe UI" panose="020B0502040204020203" pitchFamily="34" charset="0"/>
                <a:ea typeface="Calibri" panose="020F0502020204030204" pitchFamily="34" charset="0"/>
              </a:rPr>
              <a:t> Enable/disable building new .</a:t>
            </a:r>
            <a:r>
              <a:rPr lang="en-US" sz="1050" dirty="0" err="1">
                <a:effectLst/>
                <a:latin typeface="Segoe UI" panose="020B0502040204020203" pitchFamily="34" charset="0"/>
                <a:ea typeface="Calibri" panose="020F0502020204030204" pitchFamily="34" charset="0"/>
              </a:rPr>
              <a:t>cpt</a:t>
            </a:r>
            <a:r>
              <a:rPr lang="en-US" sz="1050" dirty="0">
                <a:effectLst/>
                <a:latin typeface="Segoe UI" panose="020B0502040204020203" pitchFamily="34" charset="0"/>
                <a:ea typeface="Calibri" panose="020F0502020204030204" pitchFamily="34" charset="0"/>
              </a:rPr>
              <a:t> files - SDEF, PW, DW, AW.</a:t>
            </a:r>
          </a:p>
          <a:p>
            <a:pPr marL="742950" marR="0" lvl="1" indent="-285750" algn="just">
              <a:spcBef>
                <a:spcPts val="0"/>
              </a:spcBef>
              <a:spcAft>
                <a:spcPts val="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0 = Use existing .</a:t>
            </a:r>
            <a:r>
              <a:rPr lang="en-US" sz="1050" dirty="0" err="1">
                <a:effectLst/>
                <a:latin typeface="Segoe UI" panose="020B0502040204020203" pitchFamily="34" charset="0"/>
                <a:ea typeface="Calibri" panose="020F0502020204030204" pitchFamily="34" charset="0"/>
              </a:rPr>
              <a:t>cpt</a:t>
            </a:r>
            <a:r>
              <a:rPr lang="en-US" sz="1050" dirty="0">
                <a:effectLst/>
                <a:latin typeface="Segoe UI" panose="020B0502040204020203" pitchFamily="34" charset="0"/>
                <a:ea typeface="Calibri" panose="020F0502020204030204" pitchFamily="34" charset="0"/>
              </a:rPr>
              <a:t> files, else build new files</a:t>
            </a:r>
          </a:p>
          <a:p>
            <a:pPr marL="742950" marR="0" lvl="1" indent="-285750" algn="just">
              <a:spcBef>
                <a:spcPts val="0"/>
              </a:spcBef>
              <a:spcAft>
                <a:spcPts val="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1 = Build new .</a:t>
            </a:r>
            <a:r>
              <a:rPr lang="en-US" sz="1050" dirty="0" err="1">
                <a:effectLst/>
                <a:latin typeface="Segoe UI" panose="020B0502040204020203" pitchFamily="34" charset="0"/>
                <a:ea typeface="Calibri" panose="020F0502020204030204" pitchFamily="34" charset="0"/>
              </a:rPr>
              <a:t>cpt</a:t>
            </a:r>
            <a:r>
              <a:rPr lang="en-US" sz="1050" dirty="0">
                <a:effectLst/>
                <a:latin typeface="Segoe UI" panose="020B0502040204020203" pitchFamily="34" charset="0"/>
                <a:ea typeface="Calibri" panose="020F0502020204030204" pitchFamily="34" charset="0"/>
              </a:rPr>
              <a:t> files</a:t>
            </a:r>
          </a:p>
          <a:p>
            <a:pPr marL="742950" marR="0" lvl="1" indent="-285750" algn="just">
              <a:spcBef>
                <a:spcPts val="0"/>
              </a:spcBef>
              <a:spcAft>
                <a:spcPts val="1200"/>
              </a:spcAft>
              <a:buFont typeface="Wingdings" panose="05000000000000000000" pitchFamily="2" charset="2"/>
              <a:buChar char=""/>
            </a:pPr>
            <a:r>
              <a:rPr lang="en-US" sz="1050" dirty="0">
                <a:effectLst/>
                <a:latin typeface="Segoe UI" panose="020B0502040204020203" pitchFamily="34" charset="0"/>
                <a:ea typeface="Calibri" panose="020F0502020204030204" pitchFamily="34" charset="0"/>
              </a:rPr>
              <a:t>Default is 1</a:t>
            </a:r>
          </a:p>
        </p:txBody>
      </p:sp>
    </p:spTree>
    <p:extLst>
      <p:ext uri="{BB962C8B-B14F-4D97-AF65-F5344CB8AC3E}">
        <p14:creationId xmlns:p14="http://schemas.microsoft.com/office/powerpoint/2010/main" val="316127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44" y="792163"/>
            <a:ext cx="9119855" cy="1999163"/>
          </a:xfrm>
        </p:spPr>
        <p:txBody>
          <a:bodyPr>
            <a:noAutofit/>
          </a:bodyPr>
          <a:lstStyle/>
          <a:p>
            <a:pPr algn="just">
              <a:buFont typeface="Wingdings" panose="05000000000000000000" pitchFamily="2" charset="2"/>
              <a:buChar char="v"/>
            </a:pPr>
            <a:r>
              <a:rPr lang="en-US" sz="1700" dirty="0">
                <a:latin typeface="Segoe UI" panose="020B0502040204020203" pitchFamily="34" charset="0"/>
                <a:cs typeface="Segoe UI" panose="020B0502040204020203" pitchFamily="34" charset="0"/>
              </a:rPr>
              <a:t>Another way to execute the UD_ARULE.exe CLI executable could be from within a Python script. </a:t>
            </a:r>
          </a:p>
          <a:p>
            <a:pPr algn="just">
              <a:buFont typeface="Wingdings" panose="05000000000000000000" pitchFamily="2" charset="2"/>
              <a:buChar char="v"/>
            </a:pPr>
            <a:r>
              <a:rPr lang="en-US" sz="1700" dirty="0">
                <a:latin typeface="Segoe UI" panose="020B0502040204020203" pitchFamily="34" charset="0"/>
                <a:cs typeface="Segoe UI" panose="020B0502040204020203" pitchFamily="34" charset="0"/>
              </a:rPr>
              <a:t>The method described below using the </a:t>
            </a:r>
            <a:r>
              <a:rPr lang="en-US" sz="1700" b="1" dirty="0">
                <a:latin typeface="Segoe UI" panose="020B0502040204020203" pitchFamily="34" charset="0"/>
                <a:cs typeface="Segoe UI" panose="020B0502040204020203" pitchFamily="34" charset="0"/>
              </a:rPr>
              <a:t>subprocess</a:t>
            </a:r>
            <a:r>
              <a:rPr lang="en-US" sz="1700" dirty="0">
                <a:latin typeface="Segoe UI" panose="020B0502040204020203" pitchFamily="34" charset="0"/>
                <a:cs typeface="Segoe UI" panose="020B0502040204020203" pitchFamily="34" charset="0"/>
              </a:rPr>
              <a:t> library is a structured way to invoke the executable with specific parameters and handle any potential errors that may occur during execution.</a:t>
            </a:r>
          </a:p>
          <a:p>
            <a:pPr algn="just">
              <a:buFont typeface="Wingdings" panose="05000000000000000000" pitchFamily="2" charset="2"/>
              <a:buChar char="v"/>
            </a:pPr>
            <a:r>
              <a:rPr lang="en-US" sz="1700" b="1" dirty="0">
                <a:solidFill>
                  <a:srgbClr val="FF0000"/>
                </a:solidFill>
                <a:latin typeface="Segoe UI" panose="020B0502040204020203" pitchFamily="34" charset="0"/>
                <a:cs typeface="Segoe UI" panose="020B0502040204020203" pitchFamily="34" charset="0"/>
              </a:rPr>
              <a:t>Important Note: </a:t>
            </a:r>
            <a:r>
              <a:rPr lang="en-US" sz="1700" dirty="0">
                <a:solidFill>
                  <a:srgbClr val="FF0000"/>
                </a:solidFill>
                <a:latin typeface="Segoe UI" panose="020B0502040204020203" pitchFamily="34" charset="0"/>
                <a:cs typeface="Segoe UI" panose="020B0502040204020203" pitchFamily="34" charset="0"/>
              </a:rPr>
              <a:t>This is the method used in most of this tutorial’s examples – DEMO1, DEMO2, XFD1 and XFDXX</a:t>
            </a:r>
          </a:p>
          <a:p>
            <a:pPr marL="0" indent="0" algn="just">
              <a:buNone/>
            </a:pPr>
            <a:endParaRPr lang="en-US" sz="1000" dirty="0">
              <a:latin typeface="Segoe UI" panose="020B0502040204020203" pitchFamily="34" charset="0"/>
              <a:cs typeface="Segoe UI" panose="020B0502040204020203" pitchFamily="34" charset="0"/>
            </a:endParaRPr>
          </a:p>
        </p:txBody>
      </p:sp>
      <p:sp>
        <p:nvSpPr>
          <p:cNvPr id="3" name="Title 2"/>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Using UD_ARULE within Python</a:t>
            </a:r>
          </a:p>
        </p:txBody>
      </p:sp>
      <p:sp>
        <p:nvSpPr>
          <p:cNvPr id="4" name="Slide Number Placeholder 3"/>
          <p:cNvSpPr>
            <a:spLocks noGrp="1"/>
          </p:cNvSpPr>
          <p:nvPr>
            <p:ph type="sldNum" sz="quarter" idx="4"/>
          </p:nvPr>
        </p:nvSpPr>
        <p:spPr/>
        <p:txBody>
          <a:bodyPr/>
          <a:lstStyle/>
          <a:p>
            <a:fld id="{E303F953-76B9-4C52-AAAB-FD5686F38F14}" type="slidenum">
              <a:rPr lang="en-US" smtClean="0"/>
              <a:pPr/>
              <a:t>7</a:t>
            </a:fld>
            <a:endParaRPr lang="en-US"/>
          </a:p>
        </p:txBody>
      </p:sp>
      <p:grpSp>
        <p:nvGrpSpPr>
          <p:cNvPr id="8" name="Group 7">
            <a:extLst>
              <a:ext uri="{FF2B5EF4-FFF2-40B4-BE49-F238E27FC236}">
                <a16:creationId xmlns:a16="http://schemas.microsoft.com/office/drawing/2014/main" id="{E6EB14D7-A344-8EF6-DA10-438C5B54191F}"/>
              </a:ext>
            </a:extLst>
          </p:cNvPr>
          <p:cNvGrpSpPr/>
          <p:nvPr/>
        </p:nvGrpSpPr>
        <p:grpSpPr>
          <a:xfrm>
            <a:off x="13651" y="2791327"/>
            <a:ext cx="9116697" cy="1380952"/>
            <a:chOff x="13651" y="2261938"/>
            <a:chExt cx="9116697" cy="1380952"/>
          </a:xfrm>
        </p:grpSpPr>
        <p:pic>
          <p:nvPicPr>
            <p:cNvPr id="6" name="Picture 5">
              <a:extLst>
                <a:ext uri="{FF2B5EF4-FFF2-40B4-BE49-F238E27FC236}">
                  <a16:creationId xmlns:a16="http://schemas.microsoft.com/office/drawing/2014/main" id="{43BDFF96-3559-020C-14F9-6F3271DB4FDC}"/>
                </a:ext>
              </a:extLst>
            </p:cNvPr>
            <p:cNvPicPr>
              <a:picLocks noChangeAspect="1"/>
            </p:cNvPicPr>
            <p:nvPr/>
          </p:nvPicPr>
          <p:blipFill>
            <a:blip r:embed="rId2"/>
            <a:stretch>
              <a:fillRect/>
            </a:stretch>
          </p:blipFill>
          <p:spPr>
            <a:xfrm>
              <a:off x="13651" y="2433046"/>
              <a:ext cx="9116697" cy="1209844"/>
            </a:xfrm>
            <a:prstGeom prst="rect">
              <a:avLst/>
            </a:prstGeom>
          </p:spPr>
        </p:pic>
        <p:sp>
          <p:nvSpPr>
            <p:cNvPr id="7" name="TextBox 6">
              <a:extLst>
                <a:ext uri="{FF2B5EF4-FFF2-40B4-BE49-F238E27FC236}">
                  <a16:creationId xmlns:a16="http://schemas.microsoft.com/office/drawing/2014/main" id="{0111D813-B8B6-D8D4-E47D-93E3E5F50A00}"/>
                </a:ext>
              </a:extLst>
            </p:cNvPr>
            <p:cNvSpPr txBox="1"/>
            <p:nvPr/>
          </p:nvSpPr>
          <p:spPr>
            <a:xfrm>
              <a:off x="84221" y="2261938"/>
              <a:ext cx="8963526" cy="229276"/>
            </a:xfrm>
            <a:prstGeom prst="rect">
              <a:avLst/>
            </a:prstGeom>
            <a:noFill/>
          </p:spPr>
          <p:txBody>
            <a:bodyPr wrap="square">
              <a:spAutoFit/>
            </a:bodyPr>
            <a:lstStyle/>
            <a:p>
              <a:pPr algn="ctr"/>
              <a:r>
                <a:rPr lang="en-US" sz="900" b="1" dirty="0">
                  <a:effectLst/>
                  <a:latin typeface="Segoe UI" panose="020B0502040204020203" pitchFamily="34" charset="0"/>
                  <a:ea typeface="Calibri" panose="020F0502020204030204" pitchFamily="34" charset="0"/>
                  <a:cs typeface="Segoe UI" panose="020B0502040204020203" pitchFamily="34" charset="0"/>
                </a:rPr>
                <a:t>GENERAL COMMAND TO CALL UD_ARULE WITHIN PYTHON </a:t>
              </a:r>
              <a:endParaRPr lang="en-US" sz="900" b="1" dirty="0">
                <a:latin typeface="Segoe UI" panose="020B0502040204020203" pitchFamily="34" charset="0"/>
                <a:cs typeface="Segoe UI" panose="020B0502040204020203" pitchFamily="34" charset="0"/>
              </a:endParaRPr>
            </a:p>
          </p:txBody>
        </p:sp>
      </p:grpSp>
      <p:sp>
        <p:nvSpPr>
          <p:cNvPr id="10" name="TextBox 9">
            <a:extLst>
              <a:ext uri="{FF2B5EF4-FFF2-40B4-BE49-F238E27FC236}">
                <a16:creationId xmlns:a16="http://schemas.microsoft.com/office/drawing/2014/main" id="{0FDE431E-D1A2-D5F5-A51D-B50DAA7E17D8}"/>
              </a:ext>
            </a:extLst>
          </p:cNvPr>
          <p:cNvSpPr txBox="1"/>
          <p:nvPr/>
        </p:nvSpPr>
        <p:spPr>
          <a:xfrm>
            <a:off x="84221" y="4222626"/>
            <a:ext cx="8963526" cy="1384995"/>
          </a:xfrm>
          <a:prstGeom prst="rect">
            <a:avLst/>
          </a:prstGeom>
          <a:noFill/>
        </p:spPr>
        <p:txBody>
          <a:bodyPr wrap="square">
            <a:spAutoFit/>
          </a:bodyPr>
          <a:lstStyle/>
          <a:p>
            <a:pPr marL="0" marR="0" algn="just">
              <a:spcBef>
                <a:spcPts val="0"/>
              </a:spcBef>
              <a:spcAft>
                <a:spcPts val="0"/>
              </a:spcAft>
            </a:pPr>
            <a:r>
              <a:rPr lang="en-US" sz="1200" dirty="0">
                <a:effectLst/>
                <a:latin typeface="Segoe UI" panose="020B0502040204020203" pitchFamily="34" charset="0"/>
                <a:ea typeface="Calibri" panose="020F0502020204030204" pitchFamily="34" charset="0"/>
              </a:rPr>
              <a:t>This does the following:</a:t>
            </a:r>
          </a:p>
          <a:p>
            <a:pPr marL="342900" marR="0" lvl="0" indent="-342900" algn="just">
              <a:spcBef>
                <a:spcPts val="0"/>
              </a:spcBef>
              <a:spcAft>
                <a:spcPts val="0"/>
              </a:spcAft>
              <a:buFont typeface="Wingdings" panose="05000000000000000000" pitchFamily="2" charset="2"/>
              <a:buChar char=""/>
            </a:pPr>
            <a:r>
              <a:rPr lang="en-US" sz="1200" dirty="0">
                <a:effectLst/>
                <a:latin typeface="Segoe UI" panose="020B0502040204020203" pitchFamily="34" charset="0"/>
                <a:ea typeface="Calibri" panose="020F0502020204030204" pitchFamily="34" charset="0"/>
              </a:rPr>
              <a:t>The </a:t>
            </a:r>
            <a:r>
              <a:rPr lang="en-US" sz="1200" b="1" dirty="0">
                <a:effectLst/>
                <a:latin typeface="Segoe UI" panose="020B0502040204020203" pitchFamily="34" charset="0"/>
                <a:ea typeface="Calibri" panose="020F0502020204030204" pitchFamily="34" charset="0"/>
              </a:rPr>
              <a:t>subprocess</a:t>
            </a:r>
            <a:r>
              <a:rPr lang="en-US" sz="1200" dirty="0">
                <a:effectLst/>
                <a:latin typeface="Segoe UI" panose="020B0502040204020203" pitchFamily="34" charset="0"/>
                <a:ea typeface="Calibri" panose="020F0502020204030204" pitchFamily="34" charset="0"/>
              </a:rPr>
              <a:t> module allows you to spawn new processes, connect to their input/output/error pipes, and obtain their return codes</a:t>
            </a:r>
          </a:p>
          <a:p>
            <a:pPr marL="342900" marR="0" lvl="0" indent="-342900" algn="just">
              <a:spcBef>
                <a:spcPts val="0"/>
              </a:spcBef>
              <a:spcAft>
                <a:spcPts val="0"/>
              </a:spcAft>
              <a:buFont typeface="Wingdings" panose="05000000000000000000" pitchFamily="2" charset="2"/>
              <a:buChar char=""/>
            </a:pPr>
            <a:r>
              <a:rPr lang="en-US" sz="1200" b="1" dirty="0">
                <a:effectLst/>
                <a:latin typeface="Segoe UI" panose="020B0502040204020203" pitchFamily="34" charset="0"/>
                <a:ea typeface="Calibri" panose="020F0502020204030204" pitchFamily="34" charset="0"/>
              </a:rPr>
              <a:t>command</a:t>
            </a:r>
            <a:r>
              <a:rPr lang="en-US" sz="1200" dirty="0">
                <a:effectLst/>
                <a:latin typeface="Segoe UI" panose="020B0502040204020203" pitchFamily="34" charset="0"/>
                <a:ea typeface="Calibri" panose="020F0502020204030204" pitchFamily="34" charset="0"/>
              </a:rPr>
              <a:t> is a list that contains the executable name (UD_ARULE.exe) followed by its run arguments</a:t>
            </a:r>
          </a:p>
          <a:p>
            <a:pPr marL="342900" marR="0" lvl="0" indent="-342900" algn="just">
              <a:spcBef>
                <a:spcPts val="0"/>
              </a:spcBef>
              <a:spcAft>
                <a:spcPts val="0"/>
              </a:spcAft>
              <a:buFont typeface="Wingdings" panose="05000000000000000000" pitchFamily="2" charset="2"/>
              <a:buChar char=""/>
            </a:pPr>
            <a:r>
              <a:rPr lang="en-US" sz="1200" dirty="0">
                <a:effectLst/>
                <a:latin typeface="Segoe UI" panose="020B0502040204020203" pitchFamily="34" charset="0"/>
                <a:ea typeface="Calibri" panose="020F0502020204030204" pitchFamily="34" charset="0"/>
              </a:rPr>
              <a:t>Then, the </a:t>
            </a:r>
            <a:r>
              <a:rPr lang="en-US" sz="1200" b="1" dirty="0" err="1">
                <a:effectLst/>
                <a:latin typeface="Segoe UI" panose="020B0502040204020203" pitchFamily="34" charset="0"/>
                <a:ea typeface="Calibri" panose="020F0502020204030204" pitchFamily="34" charset="0"/>
              </a:rPr>
              <a:t>subprocess.run</a:t>
            </a:r>
            <a:r>
              <a:rPr lang="en-US" sz="1200" b="1" dirty="0">
                <a:effectLst/>
                <a:latin typeface="Segoe UI" panose="020B0502040204020203" pitchFamily="34" charset="0"/>
                <a:ea typeface="Calibri" panose="020F0502020204030204" pitchFamily="34" charset="0"/>
              </a:rPr>
              <a:t>()</a:t>
            </a:r>
            <a:r>
              <a:rPr lang="en-US" sz="1200" dirty="0">
                <a:effectLst/>
                <a:latin typeface="Segoe UI" panose="020B0502040204020203" pitchFamily="34" charset="0"/>
                <a:ea typeface="Calibri" panose="020F0502020204030204" pitchFamily="34" charset="0"/>
              </a:rPr>
              <a:t> function is called with the command list as an argument. This function runs the specified command with the given run arguments. The </a:t>
            </a:r>
            <a:r>
              <a:rPr lang="en-US" sz="1200" b="1" dirty="0">
                <a:effectLst/>
                <a:latin typeface="Segoe UI" panose="020B0502040204020203" pitchFamily="34" charset="0"/>
                <a:ea typeface="Calibri" panose="020F0502020204030204" pitchFamily="34" charset="0"/>
              </a:rPr>
              <a:t>check=True</a:t>
            </a:r>
            <a:r>
              <a:rPr lang="en-US" sz="1200" dirty="0">
                <a:effectLst/>
                <a:latin typeface="Segoe UI" panose="020B0502040204020203" pitchFamily="34" charset="0"/>
                <a:ea typeface="Calibri" panose="020F0502020204030204" pitchFamily="34" charset="0"/>
              </a:rPr>
              <a:t> parameter ensures that if the command returns a non-zero exit status (indicating an error), a </a:t>
            </a:r>
            <a:r>
              <a:rPr lang="en-US" sz="1200" b="1" dirty="0" err="1">
                <a:effectLst/>
                <a:latin typeface="Segoe UI" panose="020B0502040204020203" pitchFamily="34" charset="0"/>
                <a:ea typeface="Calibri" panose="020F0502020204030204" pitchFamily="34" charset="0"/>
              </a:rPr>
              <a:t>subprocess.CalledProcessError</a:t>
            </a:r>
            <a:r>
              <a:rPr lang="en-US" sz="1200" dirty="0">
                <a:effectLst/>
                <a:latin typeface="Segoe UI" panose="020B0502040204020203" pitchFamily="34" charset="0"/>
                <a:ea typeface="Calibri" panose="020F0502020204030204" pitchFamily="34" charset="0"/>
              </a:rPr>
              <a:t> exception will be raised.</a:t>
            </a:r>
          </a:p>
        </p:txBody>
      </p:sp>
    </p:spTree>
    <p:extLst>
      <p:ext uri="{BB962C8B-B14F-4D97-AF65-F5344CB8AC3E}">
        <p14:creationId xmlns:p14="http://schemas.microsoft.com/office/powerpoint/2010/main" val="404100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83D608-DA9D-6A3C-1FD4-13A51828686A}"/>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Install Python on Windows</a:t>
            </a:r>
          </a:p>
        </p:txBody>
      </p:sp>
      <p:sp>
        <p:nvSpPr>
          <p:cNvPr id="4" name="Slide Number Placeholder 3">
            <a:extLst>
              <a:ext uri="{FF2B5EF4-FFF2-40B4-BE49-F238E27FC236}">
                <a16:creationId xmlns:a16="http://schemas.microsoft.com/office/drawing/2014/main" id="{58CFF14D-B360-8313-42E0-53FA48134696}"/>
              </a:ext>
            </a:extLst>
          </p:cNvPr>
          <p:cNvSpPr>
            <a:spLocks noGrp="1"/>
          </p:cNvSpPr>
          <p:nvPr>
            <p:ph type="sldNum" sz="quarter" idx="4"/>
          </p:nvPr>
        </p:nvSpPr>
        <p:spPr/>
        <p:txBody>
          <a:bodyPr/>
          <a:lstStyle/>
          <a:p>
            <a:fld id="{E303F953-76B9-4C52-AAAB-FD5686F38F14}" type="slidenum">
              <a:rPr lang="en-US" smtClean="0"/>
              <a:pPr/>
              <a:t>8</a:t>
            </a:fld>
            <a:endParaRPr lang="en-US"/>
          </a:p>
        </p:txBody>
      </p:sp>
      <p:sp>
        <p:nvSpPr>
          <p:cNvPr id="5" name="TextBox 4">
            <a:extLst>
              <a:ext uri="{FF2B5EF4-FFF2-40B4-BE49-F238E27FC236}">
                <a16:creationId xmlns:a16="http://schemas.microsoft.com/office/drawing/2014/main" id="{866E4B68-E675-A6AB-2E5D-51DBD9558489}"/>
              </a:ext>
            </a:extLst>
          </p:cNvPr>
          <p:cNvSpPr txBox="1"/>
          <p:nvPr/>
        </p:nvSpPr>
        <p:spPr>
          <a:xfrm>
            <a:off x="-1" y="772685"/>
            <a:ext cx="5059280" cy="3170099"/>
          </a:xfrm>
          <a:prstGeom prst="rect">
            <a:avLst/>
          </a:prstGeom>
          <a:noFill/>
        </p:spPr>
        <p:txBody>
          <a:bodyPr wrap="square">
            <a:spAutoFit/>
          </a:bodyPr>
          <a:lstStyle/>
          <a:p>
            <a:r>
              <a:rPr lang="en-US" sz="1600" b="1" dirty="0">
                <a:latin typeface="Segoe UI" panose="020B0502040204020203" pitchFamily="34" charset="0"/>
                <a:cs typeface="Segoe UI" panose="020B0502040204020203" pitchFamily="34" charset="0"/>
              </a:rPr>
              <a:t>Step 1 – Download the Python Installer</a:t>
            </a:r>
          </a:p>
          <a:p>
            <a:pPr marL="228600" indent="-228600" algn="just">
              <a:buFont typeface="+mj-lt"/>
              <a:buAutoNum type="arabicPeriod"/>
            </a:pPr>
            <a:r>
              <a:rPr lang="en-US" sz="1100" dirty="0">
                <a:latin typeface="Segoe UI" panose="020B0502040204020203" pitchFamily="34" charset="0"/>
                <a:cs typeface="Segoe UI" panose="020B0502040204020203" pitchFamily="34" charset="0"/>
              </a:rPr>
              <a:t>Go to </a:t>
            </a:r>
            <a:r>
              <a:rPr lang="en-US" sz="1100" dirty="0">
                <a:latin typeface="Segoe UI" panose="020B0502040204020203" pitchFamily="34" charset="0"/>
                <a:cs typeface="Segoe UI" panose="020B0502040204020203" pitchFamily="34" charset="0"/>
                <a:hlinkClick r:id="rId2"/>
              </a:rPr>
              <a:t>Python Releases for Windows | Python.org</a:t>
            </a:r>
            <a:endParaRPr lang="en-US" sz="1100" dirty="0">
              <a:latin typeface="Segoe UI" panose="020B0502040204020203" pitchFamily="34" charset="0"/>
              <a:cs typeface="Segoe UI" panose="020B0502040204020203" pitchFamily="34" charset="0"/>
            </a:endParaRPr>
          </a:p>
          <a:p>
            <a:pPr marL="228600" indent="-228600" algn="just">
              <a:buFont typeface="+mj-lt"/>
              <a:buAutoNum type="arabicPeriod"/>
            </a:pPr>
            <a:r>
              <a:rPr lang="en-US" sz="1100" dirty="0">
                <a:latin typeface="Segoe UI" panose="020B0502040204020203" pitchFamily="34" charset="0"/>
                <a:cs typeface="Segoe UI" panose="020B0502040204020203" pitchFamily="34" charset="0"/>
              </a:rPr>
              <a:t>Find a stable Python 3 release. This tutorial was tested with Python version 3.12.3</a:t>
            </a:r>
          </a:p>
          <a:p>
            <a:pPr marL="228600" indent="-228600" algn="just">
              <a:buFont typeface="+mj-lt"/>
              <a:buAutoNum type="arabicPeriod"/>
            </a:pPr>
            <a:r>
              <a:rPr lang="en-US" sz="1100" dirty="0">
                <a:latin typeface="Segoe UI" panose="020B0502040204020203" pitchFamily="34" charset="0"/>
                <a:cs typeface="Segoe UI" panose="020B0502040204020203" pitchFamily="34" charset="0"/>
              </a:rPr>
              <a:t>Click the appropriate link for your system to download the executable file: Windows installer (64-bit) or Windows installer (32-bit)</a:t>
            </a:r>
          </a:p>
          <a:p>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Step 2 – Running the .exe Installer</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After the installer is downloaded, double-click the .exe file, for example python-3.10.10-amd64.exe, to run the Python installer</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Select the </a:t>
            </a:r>
            <a:r>
              <a:rPr kumimoji="0" lang="en-US" sz="11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admin privileges when installing py.exe </a:t>
            </a:r>
            <a:r>
              <a:rPr kumimoji="0" lang="en-US" sz="110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checkbox, which enables all users of the computer to access the Python launcher application</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Select the </a:t>
            </a:r>
            <a:r>
              <a:rPr kumimoji="0" lang="en-US" sz="11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 python.exe to PATH </a:t>
            </a:r>
            <a:r>
              <a:rPr kumimoji="0" lang="en-US" sz="110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checkbox, which enables users to launch Python from the command line</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lang="en-US" sz="1100" dirty="0">
                <a:solidFill>
                  <a:prstClr val="black"/>
                </a:solidFill>
                <a:latin typeface="Segoe UI" panose="020B0502040204020203" pitchFamily="34" charset="0"/>
                <a:cs typeface="Segoe UI" panose="020B0502040204020203" pitchFamily="34" charset="0"/>
              </a:rPr>
              <a:t>C</a:t>
            </a:r>
            <a:r>
              <a:rPr kumimoji="0" lang="en-US" sz="110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lick </a:t>
            </a:r>
            <a:r>
              <a:rPr kumimoji="0" lang="en-US" sz="11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Install Now</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lang="en-US" sz="1200" dirty="0">
                <a:latin typeface="Segoe UI" panose="020B0502040204020203" pitchFamily="34" charset="0"/>
                <a:cs typeface="Segoe UI" panose="020B0502040204020203" pitchFamily="34" charset="0"/>
              </a:rPr>
              <a:t>After the installation is complete, a </a:t>
            </a:r>
            <a:r>
              <a:rPr lang="en-US" sz="1200" b="1" dirty="0">
                <a:latin typeface="Segoe UI" panose="020B0502040204020203" pitchFamily="34" charset="0"/>
                <a:cs typeface="Segoe UI" panose="020B0502040204020203" pitchFamily="34" charset="0"/>
              </a:rPr>
              <a:t>Setup was successful </a:t>
            </a:r>
            <a:r>
              <a:rPr lang="en-US" sz="1200" dirty="0">
                <a:latin typeface="Segoe UI" panose="020B0502040204020203" pitchFamily="34" charset="0"/>
                <a:cs typeface="Segoe UI" panose="020B0502040204020203" pitchFamily="34" charset="0"/>
              </a:rPr>
              <a:t>message displays.</a:t>
            </a:r>
          </a:p>
        </p:txBody>
      </p:sp>
      <p:pic>
        <p:nvPicPr>
          <p:cNvPr id="11" name="Picture 10">
            <a:extLst>
              <a:ext uri="{FF2B5EF4-FFF2-40B4-BE49-F238E27FC236}">
                <a16:creationId xmlns:a16="http://schemas.microsoft.com/office/drawing/2014/main" id="{92008931-C165-1DA2-D3D5-56F2FDA5AF55}"/>
              </a:ext>
            </a:extLst>
          </p:cNvPr>
          <p:cNvPicPr>
            <a:picLocks noChangeAspect="1"/>
          </p:cNvPicPr>
          <p:nvPr/>
        </p:nvPicPr>
        <p:blipFill>
          <a:blip r:embed="rId3"/>
          <a:stretch>
            <a:fillRect/>
          </a:stretch>
        </p:blipFill>
        <p:spPr>
          <a:xfrm>
            <a:off x="5112841" y="904715"/>
            <a:ext cx="3898812" cy="2394216"/>
          </a:xfrm>
          <a:prstGeom prst="rect">
            <a:avLst/>
          </a:prstGeom>
        </p:spPr>
      </p:pic>
      <p:pic>
        <p:nvPicPr>
          <p:cNvPr id="16" name="Picture 15">
            <a:extLst>
              <a:ext uri="{FF2B5EF4-FFF2-40B4-BE49-F238E27FC236}">
                <a16:creationId xmlns:a16="http://schemas.microsoft.com/office/drawing/2014/main" id="{88C813DB-0DB7-6579-3D4C-001B9679AF4C}"/>
              </a:ext>
            </a:extLst>
          </p:cNvPr>
          <p:cNvPicPr>
            <a:picLocks noChangeAspect="1"/>
          </p:cNvPicPr>
          <p:nvPr/>
        </p:nvPicPr>
        <p:blipFill>
          <a:blip r:embed="rId4"/>
          <a:stretch>
            <a:fillRect/>
          </a:stretch>
        </p:blipFill>
        <p:spPr>
          <a:xfrm>
            <a:off x="803107" y="3942784"/>
            <a:ext cx="3453064" cy="2059468"/>
          </a:xfrm>
          <a:prstGeom prst="rect">
            <a:avLst/>
          </a:prstGeom>
        </p:spPr>
      </p:pic>
      <p:sp>
        <p:nvSpPr>
          <p:cNvPr id="22" name="TextBox 21">
            <a:extLst>
              <a:ext uri="{FF2B5EF4-FFF2-40B4-BE49-F238E27FC236}">
                <a16:creationId xmlns:a16="http://schemas.microsoft.com/office/drawing/2014/main" id="{C63B3058-7F0E-399B-3EF2-C6994BDA2E5C}"/>
              </a:ext>
            </a:extLst>
          </p:cNvPr>
          <p:cNvSpPr txBox="1"/>
          <p:nvPr/>
        </p:nvSpPr>
        <p:spPr>
          <a:xfrm>
            <a:off x="5059279" y="3411484"/>
            <a:ext cx="4084720" cy="2200602"/>
          </a:xfrm>
          <a:prstGeom prst="rect">
            <a:avLst/>
          </a:prstGeom>
          <a:noFill/>
        </p:spPr>
        <p:txBody>
          <a:bodyPr wrap="square">
            <a:spAutoFit/>
          </a:bodyPr>
          <a:lstStyle/>
          <a:p>
            <a:r>
              <a:rPr lang="en-US" sz="1600" b="1" dirty="0">
                <a:latin typeface="Segoe UI" panose="020B0502040204020203" pitchFamily="34" charset="0"/>
                <a:cs typeface="Segoe UI" panose="020B0502040204020203" pitchFamily="34" charset="0"/>
              </a:rPr>
              <a:t>Step 3 – Verify the Python Installation</a:t>
            </a:r>
          </a:p>
          <a:p>
            <a:pPr marL="228600" indent="-228600" algn="just">
              <a:buFont typeface="+mj-lt"/>
              <a:buAutoNum type="arabicPeriod"/>
            </a:pPr>
            <a:r>
              <a:rPr lang="en-US" sz="1100" dirty="0">
                <a:latin typeface="Segoe UI" panose="020B0502040204020203" pitchFamily="34" charset="0"/>
                <a:cs typeface="Segoe UI" panose="020B0502040204020203" pitchFamily="34" charset="0"/>
              </a:rPr>
              <a:t>You can verify whether the Python installation is successful either through the command line or through the Integrated Development Environment (IDLE) application, if you chose to install it.</a:t>
            </a:r>
          </a:p>
          <a:p>
            <a:pPr marL="228600" indent="-228600" algn="just">
              <a:buFont typeface="+mj-lt"/>
              <a:buAutoNum type="arabicPeriod"/>
            </a:pPr>
            <a:r>
              <a:rPr lang="en-US" sz="1100" dirty="0">
                <a:latin typeface="Segoe UI" panose="020B0502040204020203" pitchFamily="34" charset="0"/>
                <a:cs typeface="Segoe UI" panose="020B0502040204020203" pitchFamily="34" charset="0"/>
              </a:rPr>
              <a:t>Open </a:t>
            </a:r>
            <a:r>
              <a:rPr lang="en-US" sz="1100" b="1" dirty="0">
                <a:latin typeface="Segoe UI" panose="020B0502040204020203" pitchFamily="34" charset="0"/>
                <a:cs typeface="Segoe UI" panose="020B0502040204020203" pitchFamily="34" charset="0"/>
              </a:rPr>
              <a:t>Windows </a:t>
            </a:r>
            <a:r>
              <a:rPr lang="en-US" sz="1100" b="1" dirty="0" err="1">
                <a:latin typeface="Segoe UI" panose="020B0502040204020203" pitchFamily="34" charset="0"/>
                <a:cs typeface="Segoe UI" panose="020B0502040204020203" pitchFamily="34" charset="0"/>
              </a:rPr>
              <a:t>Powershell</a:t>
            </a:r>
            <a:r>
              <a:rPr lang="en-US" sz="1100" b="1" dirty="0">
                <a:latin typeface="Segoe UI" panose="020B0502040204020203" pitchFamily="34" charset="0"/>
                <a:cs typeface="Segoe UI" panose="020B0502040204020203" pitchFamily="34" charset="0"/>
              </a:rPr>
              <a:t> </a:t>
            </a:r>
            <a:r>
              <a:rPr lang="en-US" sz="1100" dirty="0">
                <a:latin typeface="Segoe UI" panose="020B0502040204020203" pitchFamily="34" charset="0"/>
                <a:cs typeface="Segoe UI" panose="020B0502040204020203" pitchFamily="34" charset="0"/>
              </a:rPr>
              <a:t>or</a:t>
            </a:r>
            <a:r>
              <a:rPr lang="en-US" sz="1100" b="1" dirty="0">
                <a:latin typeface="Segoe UI" panose="020B0502040204020203" pitchFamily="34" charset="0"/>
                <a:cs typeface="Segoe UI" panose="020B0502040204020203" pitchFamily="34" charset="0"/>
              </a:rPr>
              <a:t> Command Prompt (</a:t>
            </a:r>
            <a:r>
              <a:rPr lang="en-US" sz="1100" b="1" dirty="0" err="1">
                <a:latin typeface="Segoe UI" panose="020B0502040204020203" pitchFamily="34" charset="0"/>
                <a:cs typeface="Segoe UI" panose="020B0502040204020203" pitchFamily="34" charset="0"/>
              </a:rPr>
              <a:t>cmd</a:t>
            </a:r>
            <a:r>
              <a:rPr lang="en-US" sz="1100" b="1" dirty="0">
                <a:latin typeface="Segoe UI" panose="020B0502040204020203" pitchFamily="34" charset="0"/>
                <a:cs typeface="Segoe UI" panose="020B0502040204020203" pitchFamily="34" charset="0"/>
              </a:rPr>
              <a:t>) </a:t>
            </a:r>
            <a:r>
              <a:rPr lang="en-US" sz="1100" dirty="0">
                <a:latin typeface="Segoe UI" panose="020B0502040204020203" pitchFamily="34" charset="0"/>
                <a:cs typeface="Segoe UI" panose="020B0502040204020203" pitchFamily="34" charset="0"/>
              </a:rPr>
              <a:t>or </a:t>
            </a:r>
            <a:r>
              <a:rPr lang="en-US" sz="1100" b="1" dirty="0">
                <a:latin typeface="Segoe UI" panose="020B0502040204020203" pitchFamily="34" charset="0"/>
                <a:cs typeface="Segoe UI" panose="020B0502040204020203" pitchFamily="34" charset="0"/>
              </a:rPr>
              <a:t>a Visual Studio (VS) Code terminal</a:t>
            </a:r>
            <a:endParaRPr lang="en-US" sz="1100" dirty="0">
              <a:latin typeface="Segoe UI" panose="020B0502040204020203" pitchFamily="34" charset="0"/>
              <a:cs typeface="Segoe UI" panose="020B0502040204020203" pitchFamily="34" charset="0"/>
            </a:endParaRPr>
          </a:p>
          <a:p>
            <a:pPr marL="228600" indent="-228600" algn="just">
              <a:buFont typeface="+mj-lt"/>
              <a:buAutoNum type="arabicPeriod"/>
            </a:pPr>
            <a:r>
              <a:rPr lang="en-US" sz="1100" dirty="0">
                <a:latin typeface="Segoe UI" panose="020B0502040204020203" pitchFamily="34" charset="0"/>
                <a:cs typeface="Segoe UI" panose="020B0502040204020203" pitchFamily="34" charset="0"/>
              </a:rPr>
              <a:t>Enter the following command: </a:t>
            </a:r>
            <a:r>
              <a:rPr lang="en-US" sz="1100" dirty="0">
                <a:solidFill>
                  <a:schemeClr val="bg1"/>
                </a:solidFill>
                <a:highlight>
                  <a:srgbClr val="000000"/>
                </a:highlight>
                <a:latin typeface="Segoe UI" panose="020B0502040204020203" pitchFamily="34" charset="0"/>
                <a:cs typeface="Segoe UI" panose="020B0502040204020203" pitchFamily="34" charset="0"/>
              </a:rPr>
              <a:t>python –version</a:t>
            </a:r>
            <a:endParaRPr lang="en-US" sz="1200" dirty="0">
              <a:solidFill>
                <a:schemeClr val="bg1"/>
              </a:solidFill>
              <a:highlight>
                <a:srgbClr val="000000"/>
              </a:highlight>
              <a:latin typeface="Segoe UI" panose="020B0502040204020203" pitchFamily="34" charset="0"/>
              <a:cs typeface="Segoe UI" panose="020B0502040204020203" pitchFamily="34" charset="0"/>
            </a:endParaRPr>
          </a:p>
          <a:p>
            <a:pPr marL="228600" indent="-228600" algn="just">
              <a:buFont typeface="+mj-lt"/>
              <a:buAutoNum type="arabicPeriod"/>
            </a:pPr>
            <a:r>
              <a:rPr lang="en-US" sz="1100" dirty="0">
                <a:latin typeface="Segoe UI" panose="020B0502040204020203" pitchFamily="34" charset="0"/>
                <a:cs typeface="Segoe UI" panose="020B0502040204020203" pitchFamily="34" charset="0"/>
              </a:rPr>
              <a:t>If the output is </a:t>
            </a:r>
            <a:r>
              <a:rPr lang="en-US" sz="1100" dirty="0">
                <a:solidFill>
                  <a:schemeClr val="bg1"/>
                </a:solidFill>
                <a:highlight>
                  <a:srgbClr val="000000"/>
                </a:highlight>
                <a:latin typeface="Segoe UI" panose="020B0502040204020203" pitchFamily="34" charset="0"/>
                <a:cs typeface="Segoe UI" panose="020B0502040204020203" pitchFamily="34" charset="0"/>
              </a:rPr>
              <a:t>Python X.XX.X</a:t>
            </a:r>
            <a:r>
              <a:rPr lang="en-US" sz="1100" dirty="0">
                <a:latin typeface="Segoe UI" panose="020B0502040204020203" pitchFamily="34" charset="0"/>
                <a:cs typeface="Segoe UI" panose="020B0502040204020203" pitchFamily="34" charset="0"/>
              </a:rPr>
              <a:t> (where X.XX.X denotes the version number), you have successfully installed Python on your Windows machine.</a:t>
            </a:r>
          </a:p>
          <a:p>
            <a:pPr marL="228600" indent="-228600" algn="just">
              <a:buFont typeface="+mj-lt"/>
              <a:buAutoNum type="arabicPeriod"/>
            </a:pPr>
            <a:endParaRPr lang="en-US" sz="1100" dirty="0">
              <a:solidFill>
                <a:schemeClr val="bg1"/>
              </a:solidFill>
              <a:highlight>
                <a:srgbClr val="000000"/>
              </a:highlight>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13DA5A05-59AF-3820-14FF-72BD76900C15}"/>
              </a:ext>
            </a:extLst>
          </p:cNvPr>
          <p:cNvPicPr>
            <a:picLocks noChangeAspect="1"/>
          </p:cNvPicPr>
          <p:nvPr/>
        </p:nvPicPr>
        <p:blipFill>
          <a:blip r:embed="rId5"/>
          <a:stretch>
            <a:fillRect/>
          </a:stretch>
        </p:blipFill>
        <p:spPr>
          <a:xfrm>
            <a:off x="5112841" y="5595045"/>
            <a:ext cx="3951316" cy="374284"/>
          </a:xfrm>
          <a:prstGeom prst="rect">
            <a:avLst/>
          </a:prstGeom>
        </p:spPr>
      </p:pic>
      <p:sp>
        <p:nvSpPr>
          <p:cNvPr id="7" name="TextBox 6">
            <a:extLst>
              <a:ext uri="{FF2B5EF4-FFF2-40B4-BE49-F238E27FC236}">
                <a16:creationId xmlns:a16="http://schemas.microsoft.com/office/drawing/2014/main" id="{69456C08-2477-2811-666C-B58AFA6A2B17}"/>
              </a:ext>
            </a:extLst>
          </p:cNvPr>
          <p:cNvSpPr txBox="1"/>
          <p:nvPr/>
        </p:nvSpPr>
        <p:spPr>
          <a:xfrm>
            <a:off x="5112841" y="5382810"/>
            <a:ext cx="3951316" cy="229276"/>
          </a:xfrm>
          <a:prstGeom prst="rect">
            <a:avLst/>
          </a:prstGeom>
          <a:noFill/>
        </p:spPr>
        <p:txBody>
          <a:bodyPr wrap="square">
            <a:spAutoFit/>
          </a:bodyPr>
          <a:lstStyle/>
          <a:p>
            <a:pPr algn="ctr"/>
            <a:r>
              <a:rPr lang="en-US" sz="900" b="1" dirty="0">
                <a:effectLst/>
                <a:latin typeface="Segoe UI" panose="020B0502040204020203" pitchFamily="34" charset="0"/>
                <a:ea typeface="Calibri" panose="020F0502020204030204" pitchFamily="34" charset="0"/>
                <a:cs typeface="Segoe UI" panose="020B0502040204020203" pitchFamily="34" charset="0"/>
              </a:rPr>
              <a:t>Python </a:t>
            </a:r>
            <a:r>
              <a:rPr lang="en-US" sz="900" b="1" dirty="0">
                <a:latin typeface="Segoe UI" panose="020B0502040204020203" pitchFamily="34" charset="0"/>
                <a:ea typeface="Calibri" panose="020F0502020204030204" pitchFamily="34" charset="0"/>
                <a:cs typeface="Segoe UI" panose="020B0502040204020203" pitchFamily="34" charset="0"/>
              </a:rPr>
              <a:t>v</a:t>
            </a:r>
            <a:r>
              <a:rPr lang="en-US" sz="900" b="1" dirty="0">
                <a:effectLst/>
                <a:latin typeface="Segoe UI" panose="020B0502040204020203" pitchFamily="34" charset="0"/>
                <a:ea typeface="Calibri" panose="020F0502020204030204" pitchFamily="34" charset="0"/>
                <a:cs typeface="Segoe UI" panose="020B0502040204020203" pitchFamily="34" charset="0"/>
              </a:rPr>
              <a:t>ersion </a:t>
            </a:r>
            <a:r>
              <a:rPr lang="en-US" sz="900" b="1" dirty="0">
                <a:latin typeface="Segoe UI" panose="020B0502040204020203" pitchFamily="34" charset="0"/>
                <a:ea typeface="Calibri" panose="020F0502020204030204" pitchFamily="34" charset="0"/>
                <a:cs typeface="Segoe UI" panose="020B0502040204020203" pitchFamily="34" charset="0"/>
              </a:rPr>
              <a:t>c</a:t>
            </a:r>
            <a:r>
              <a:rPr lang="en-US" sz="900" b="1" dirty="0">
                <a:effectLst/>
                <a:latin typeface="Segoe UI" panose="020B0502040204020203" pitchFamily="34" charset="0"/>
                <a:ea typeface="Calibri" panose="020F0502020204030204" pitchFamily="34" charset="0"/>
                <a:cs typeface="Segoe UI" panose="020B0502040204020203" pitchFamily="34" charset="0"/>
              </a:rPr>
              <a:t>heck example from this Tutorial.</a:t>
            </a:r>
            <a:endParaRPr lang="en-US" sz="9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7125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89E275-28CB-FF23-8BB7-EC756DBB7406}"/>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Package File Structure and Dependencies</a:t>
            </a:r>
          </a:p>
        </p:txBody>
      </p:sp>
      <p:sp>
        <p:nvSpPr>
          <p:cNvPr id="4" name="Slide Number Placeholder 3">
            <a:extLst>
              <a:ext uri="{FF2B5EF4-FFF2-40B4-BE49-F238E27FC236}">
                <a16:creationId xmlns:a16="http://schemas.microsoft.com/office/drawing/2014/main" id="{B2067DE9-3A13-D8C4-62B6-1A109281B45A}"/>
              </a:ext>
            </a:extLst>
          </p:cNvPr>
          <p:cNvSpPr>
            <a:spLocks noGrp="1"/>
          </p:cNvSpPr>
          <p:nvPr>
            <p:ph type="sldNum" sz="quarter" idx="4"/>
          </p:nvPr>
        </p:nvSpPr>
        <p:spPr/>
        <p:txBody>
          <a:bodyPr/>
          <a:lstStyle/>
          <a:p>
            <a:fld id="{E303F953-76B9-4C52-AAAB-FD5686F38F14}" type="slidenum">
              <a:rPr lang="en-US" smtClean="0"/>
              <a:pPr/>
              <a:t>9</a:t>
            </a:fld>
            <a:endParaRPr lang="en-US"/>
          </a:p>
        </p:txBody>
      </p:sp>
      <p:pic>
        <p:nvPicPr>
          <p:cNvPr id="9" name="Picture 8">
            <a:extLst>
              <a:ext uri="{FF2B5EF4-FFF2-40B4-BE49-F238E27FC236}">
                <a16:creationId xmlns:a16="http://schemas.microsoft.com/office/drawing/2014/main" id="{777A797F-D9FA-0523-0D9A-F798E1B8F6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83821" y="888127"/>
            <a:ext cx="5985714" cy="5080489"/>
          </a:xfrm>
          <a:prstGeom prst="rect">
            <a:avLst/>
          </a:prstGeom>
        </p:spPr>
      </p:pic>
      <p:sp>
        <p:nvSpPr>
          <p:cNvPr id="10" name="TextBox 9">
            <a:extLst>
              <a:ext uri="{FF2B5EF4-FFF2-40B4-BE49-F238E27FC236}">
                <a16:creationId xmlns:a16="http://schemas.microsoft.com/office/drawing/2014/main" id="{806F5272-A7A1-A507-295D-8401AD8F7B31}"/>
              </a:ext>
            </a:extLst>
          </p:cNvPr>
          <p:cNvSpPr txBox="1"/>
          <p:nvPr/>
        </p:nvSpPr>
        <p:spPr>
          <a:xfrm>
            <a:off x="-1" y="772685"/>
            <a:ext cx="3076716" cy="2092881"/>
          </a:xfrm>
          <a:prstGeom prst="rect">
            <a:avLst/>
          </a:prstGeom>
          <a:noFill/>
        </p:spPr>
        <p:txBody>
          <a:bodyPr wrap="square">
            <a:spAutoFit/>
          </a:bodyPr>
          <a:lstStyle/>
          <a:p>
            <a:pPr algn="ctr"/>
            <a:r>
              <a:rPr lang="en-US" sz="1600" b="1" dirty="0">
                <a:latin typeface="Segoe UI" panose="020B0502040204020203" pitchFamily="34" charset="0"/>
                <a:cs typeface="Segoe UI" panose="020B0502040204020203" pitchFamily="34" charset="0"/>
              </a:rPr>
              <a:t>Clone Package from GitHub</a:t>
            </a:r>
          </a:p>
          <a:p>
            <a:pPr marL="228600" indent="-228600">
              <a:buFont typeface="+mj-lt"/>
              <a:buAutoNum type="arabicPeriod"/>
            </a:pPr>
            <a:r>
              <a:rPr lang="en-US" sz="950" dirty="0">
                <a:latin typeface="Segoe UI" panose="020B0502040204020203" pitchFamily="34" charset="0"/>
                <a:cs typeface="Segoe UI" panose="020B0502040204020203" pitchFamily="34" charset="0"/>
              </a:rPr>
              <a:t>If git is not already installed, install </a:t>
            </a:r>
            <a:r>
              <a:rPr lang="en-US" sz="950" b="1" dirty="0">
                <a:latin typeface="Segoe UI" panose="020B0502040204020203" pitchFamily="34" charset="0"/>
                <a:cs typeface="Segoe UI" panose="020B0502040204020203" pitchFamily="34" charset="0"/>
              </a:rPr>
              <a:t>git</a:t>
            </a:r>
            <a:r>
              <a:rPr lang="en-US" sz="950" dirty="0">
                <a:latin typeface="Segoe UI" panose="020B0502040204020203" pitchFamily="34" charset="0"/>
                <a:cs typeface="Segoe UI" panose="020B0502040204020203" pitchFamily="34" charset="0"/>
              </a:rPr>
              <a:t> from the installer at </a:t>
            </a:r>
            <a:r>
              <a:rPr lang="en-US" sz="950" dirty="0">
                <a:latin typeface="Segoe UI" panose="020B0502040204020203" pitchFamily="34" charset="0"/>
                <a:cs typeface="Segoe UI" panose="020B0502040204020203" pitchFamily="34" charset="0"/>
                <a:hlinkClick r:id="rId3"/>
              </a:rPr>
              <a:t>https://git-scm.com/download/win</a:t>
            </a:r>
            <a:endParaRPr lang="en-US" sz="950" dirty="0">
              <a:latin typeface="Segoe UI" panose="020B0502040204020203" pitchFamily="34" charset="0"/>
              <a:cs typeface="Segoe UI" panose="020B0502040204020203" pitchFamily="34" charset="0"/>
            </a:endParaRPr>
          </a:p>
          <a:p>
            <a:pPr marL="228600" indent="-228600">
              <a:buFont typeface="+mj-lt"/>
              <a:buAutoNum type="arabicPeriod"/>
            </a:pPr>
            <a:r>
              <a:rPr lang="en-US" sz="950" dirty="0">
                <a:latin typeface="Segoe UI" panose="020B0502040204020203" pitchFamily="34" charset="0"/>
                <a:cs typeface="Segoe UI" panose="020B0502040204020203" pitchFamily="34" charset="0"/>
              </a:rPr>
              <a:t>Open Windows </a:t>
            </a:r>
            <a:r>
              <a:rPr lang="en-US" sz="950" dirty="0" err="1">
                <a:latin typeface="Segoe UI" panose="020B0502040204020203" pitchFamily="34" charset="0"/>
                <a:cs typeface="Segoe UI" panose="020B0502040204020203" pitchFamily="34" charset="0"/>
              </a:rPr>
              <a:t>Powershell</a:t>
            </a:r>
            <a:endParaRPr lang="en-US" sz="950" dirty="0">
              <a:latin typeface="Segoe UI" panose="020B0502040204020203" pitchFamily="34" charset="0"/>
              <a:cs typeface="Segoe UI" panose="020B0502040204020203" pitchFamily="34" charset="0"/>
            </a:endParaRPr>
          </a:p>
          <a:p>
            <a:pPr marL="228600" indent="-228600">
              <a:buFont typeface="+mj-lt"/>
              <a:buAutoNum type="arabicPeriod"/>
            </a:pPr>
            <a:r>
              <a:rPr lang="en-US" sz="950" dirty="0">
                <a:latin typeface="Segoe UI" panose="020B0502040204020203" pitchFamily="34" charset="0"/>
                <a:cs typeface="Segoe UI" panose="020B0502040204020203" pitchFamily="34" charset="0"/>
              </a:rPr>
              <a:t>Check </a:t>
            </a:r>
            <a:r>
              <a:rPr lang="en-US" sz="950" b="1" dirty="0">
                <a:latin typeface="Segoe UI" panose="020B0502040204020203" pitchFamily="34" charset="0"/>
                <a:cs typeface="Segoe UI" panose="020B0502040204020203" pitchFamily="34" charset="0"/>
              </a:rPr>
              <a:t>git</a:t>
            </a:r>
            <a:r>
              <a:rPr lang="en-US" sz="950" dirty="0">
                <a:latin typeface="Segoe UI" panose="020B0502040204020203" pitchFamily="34" charset="0"/>
                <a:cs typeface="Segoe UI" panose="020B0502040204020203" pitchFamily="34" charset="0"/>
              </a:rPr>
              <a:t> exists by running the following command  </a:t>
            </a:r>
            <a:r>
              <a:rPr lang="en-US" sz="950" dirty="0">
                <a:solidFill>
                  <a:schemeClr val="bg1"/>
                </a:solidFill>
                <a:highlight>
                  <a:srgbClr val="000000"/>
                </a:highlight>
                <a:latin typeface="Segoe UI" panose="020B0502040204020203" pitchFamily="34" charset="0"/>
                <a:cs typeface="Segoe UI" panose="020B0502040204020203" pitchFamily="34" charset="0"/>
              </a:rPr>
              <a:t>git –version</a:t>
            </a:r>
            <a:r>
              <a:rPr lang="en-US" sz="950" dirty="0">
                <a:solidFill>
                  <a:schemeClr val="bg1"/>
                </a:solidFill>
                <a:latin typeface="Segoe UI" panose="020B0502040204020203" pitchFamily="34" charset="0"/>
                <a:cs typeface="Segoe UI" panose="020B0502040204020203" pitchFamily="34" charset="0"/>
              </a:rPr>
              <a:t> </a:t>
            </a:r>
            <a:r>
              <a:rPr lang="en-US" sz="950" dirty="0">
                <a:latin typeface="Segoe UI" panose="020B0502040204020203" pitchFamily="34" charset="0"/>
                <a:cs typeface="Segoe UI" panose="020B0502040204020203" pitchFamily="34" charset="0"/>
              </a:rPr>
              <a:t>If it exists, output is as follows:</a:t>
            </a:r>
          </a:p>
          <a:p>
            <a:pPr marL="228600" indent="-228600">
              <a:buFont typeface="+mj-lt"/>
              <a:buAutoNum type="arabicPeriod"/>
            </a:pPr>
            <a:endParaRPr lang="en-US" sz="950" dirty="0">
              <a:solidFill>
                <a:schemeClr val="bg1"/>
              </a:solidFill>
              <a:highlight>
                <a:srgbClr val="000000"/>
              </a:highlight>
              <a:latin typeface="Segoe UI" panose="020B0502040204020203" pitchFamily="34" charset="0"/>
              <a:cs typeface="Segoe UI" panose="020B0502040204020203" pitchFamily="34" charset="0"/>
            </a:endParaRPr>
          </a:p>
          <a:p>
            <a:pPr marL="228600" indent="-228600">
              <a:buFont typeface="+mj-lt"/>
              <a:buAutoNum type="arabicPeriod"/>
            </a:pPr>
            <a:endParaRPr lang="en-US" sz="950" dirty="0">
              <a:solidFill>
                <a:schemeClr val="bg1"/>
              </a:solidFill>
              <a:highlight>
                <a:srgbClr val="000000"/>
              </a:highlight>
              <a:latin typeface="Segoe UI" panose="020B0502040204020203" pitchFamily="34" charset="0"/>
              <a:cs typeface="Segoe UI" panose="020B0502040204020203" pitchFamily="34" charset="0"/>
            </a:endParaRPr>
          </a:p>
          <a:p>
            <a:pPr marL="228600" indent="-228600">
              <a:buFont typeface="+mj-lt"/>
              <a:buAutoNum type="arabicPeriod"/>
            </a:pPr>
            <a:r>
              <a:rPr lang="en-US" sz="950" dirty="0">
                <a:latin typeface="Segoe UI" panose="020B0502040204020203" pitchFamily="34" charset="0"/>
                <a:cs typeface="Segoe UI" panose="020B0502040204020203" pitchFamily="34" charset="0"/>
              </a:rPr>
              <a:t>Clone the </a:t>
            </a:r>
            <a:r>
              <a:rPr lang="en-US" sz="950" b="1" dirty="0">
                <a:latin typeface="Segoe UI" panose="020B0502040204020203" pitchFamily="34" charset="0"/>
                <a:cs typeface="Segoe UI" panose="020B0502040204020203" pitchFamily="34" charset="0"/>
              </a:rPr>
              <a:t>ARULE4Python</a:t>
            </a:r>
            <a:r>
              <a:rPr lang="en-US" sz="950" dirty="0">
                <a:latin typeface="Segoe UI" panose="020B0502040204020203" pitchFamily="34" charset="0"/>
                <a:cs typeface="Segoe UI" panose="020B0502040204020203" pitchFamily="34" charset="0"/>
              </a:rPr>
              <a:t> directory using the following command - </a:t>
            </a:r>
            <a:r>
              <a:rPr lang="en-US" sz="950" dirty="0">
                <a:solidFill>
                  <a:schemeClr val="bg1"/>
                </a:solidFill>
                <a:highlight>
                  <a:srgbClr val="000000"/>
                </a:highlight>
                <a:latin typeface="Segoe UI" panose="020B0502040204020203" pitchFamily="34" charset="0"/>
                <a:cs typeface="Segoe UI" panose="020B0502040204020203" pitchFamily="34" charset="0"/>
              </a:rPr>
              <a:t>git clone https://github.com/RidgetopGroupInc/ARULE4Python.git</a:t>
            </a:r>
          </a:p>
        </p:txBody>
      </p:sp>
      <p:sp>
        <p:nvSpPr>
          <p:cNvPr id="11" name="TextBox 10">
            <a:extLst>
              <a:ext uri="{FF2B5EF4-FFF2-40B4-BE49-F238E27FC236}">
                <a16:creationId xmlns:a16="http://schemas.microsoft.com/office/drawing/2014/main" id="{E9DA08DC-E8AE-C540-C936-5D42E10E3044}"/>
              </a:ext>
            </a:extLst>
          </p:cNvPr>
          <p:cNvSpPr txBox="1"/>
          <p:nvPr/>
        </p:nvSpPr>
        <p:spPr>
          <a:xfrm>
            <a:off x="-1" y="2818790"/>
            <a:ext cx="3128211" cy="3193823"/>
          </a:xfrm>
          <a:prstGeom prst="rect">
            <a:avLst/>
          </a:prstGeom>
          <a:noFill/>
        </p:spPr>
        <p:txBody>
          <a:bodyPr wrap="square">
            <a:spAutoFit/>
          </a:bodyPr>
          <a:lstStyle/>
          <a:p>
            <a:pPr algn="ctr"/>
            <a:r>
              <a:rPr lang="en-US" sz="1600" b="1" dirty="0">
                <a:latin typeface="Segoe UI" panose="020B0502040204020203" pitchFamily="34" charset="0"/>
                <a:cs typeface="Segoe UI" panose="020B0502040204020203" pitchFamily="34" charset="0"/>
              </a:rPr>
              <a:t>Dependencies</a:t>
            </a:r>
            <a:endParaRPr lang="en-US" sz="1600" dirty="0">
              <a:latin typeface="Segoe UI" panose="020B0502040204020203" pitchFamily="34" charset="0"/>
              <a:cs typeface="Segoe UI" panose="020B0502040204020203" pitchFamily="34" charset="0"/>
            </a:endParaRPr>
          </a:p>
          <a:p>
            <a:pPr marL="228600" indent="-228600" algn="just">
              <a:lnSpc>
                <a:spcPts val="1400"/>
              </a:lnSpc>
              <a:buFont typeface="Wingdings" panose="05000000000000000000" pitchFamily="2" charset="2"/>
              <a:buChar char="v"/>
            </a:pPr>
            <a:r>
              <a:rPr lang="en-US" sz="950" dirty="0" err="1">
                <a:latin typeface="Segoe UI" panose="020B0502040204020203" pitchFamily="34" charset="0"/>
                <a:cs typeface="Segoe UI" panose="020B0502040204020203" pitchFamily="34" charset="0"/>
              </a:rPr>
              <a:t>numpy</a:t>
            </a:r>
            <a:r>
              <a:rPr lang="en-US" sz="950" dirty="0">
                <a:latin typeface="Segoe UI" panose="020B0502040204020203" pitchFamily="34" charset="0"/>
                <a:cs typeface="Segoe UI" panose="020B0502040204020203" pitchFamily="34" charset="0"/>
              </a:rPr>
              <a:t> (Numerical Computing)</a:t>
            </a:r>
          </a:p>
          <a:p>
            <a:pPr marL="228600" indent="-228600" algn="just">
              <a:lnSpc>
                <a:spcPts val="1400"/>
              </a:lnSpc>
              <a:buFont typeface="Wingdings" panose="05000000000000000000" pitchFamily="2" charset="2"/>
              <a:buChar char="v"/>
            </a:pPr>
            <a:r>
              <a:rPr lang="en-US" sz="950" dirty="0">
                <a:solidFill>
                  <a:schemeClr val="bg1"/>
                </a:solidFill>
                <a:highlight>
                  <a:srgbClr val="000000"/>
                </a:highlight>
                <a:latin typeface="Segoe UI" panose="020B0502040204020203" pitchFamily="34" charset="0"/>
                <a:cs typeface="Segoe UI" panose="020B0502040204020203" pitchFamily="34" charset="0"/>
              </a:rPr>
              <a:t>pip install </a:t>
            </a:r>
            <a:r>
              <a:rPr lang="en-US" sz="950" dirty="0" err="1">
                <a:solidFill>
                  <a:schemeClr val="bg1"/>
                </a:solidFill>
                <a:highlight>
                  <a:srgbClr val="000000"/>
                </a:highlight>
                <a:latin typeface="Segoe UI" panose="020B0502040204020203" pitchFamily="34" charset="0"/>
                <a:cs typeface="Segoe UI" panose="020B0502040204020203" pitchFamily="34" charset="0"/>
              </a:rPr>
              <a:t>numpy</a:t>
            </a:r>
            <a:r>
              <a:rPr lang="en-US" sz="950" dirty="0">
                <a:latin typeface="Segoe UI" panose="020B0502040204020203" pitchFamily="34" charset="0"/>
                <a:cs typeface="Segoe UI" panose="020B0502040204020203" pitchFamily="34" charset="0"/>
              </a:rPr>
              <a:t> </a:t>
            </a:r>
          </a:p>
          <a:p>
            <a:pPr algn="just">
              <a:lnSpc>
                <a:spcPts val="1400"/>
              </a:lnSpc>
            </a:pPr>
            <a:r>
              <a:rPr lang="en-US" sz="950" dirty="0">
                <a:latin typeface="Segoe UI" panose="020B0502040204020203" pitchFamily="34" charset="0"/>
                <a:cs typeface="Segoe UI" panose="020B0502040204020203" pitchFamily="34" charset="0"/>
              </a:rPr>
              <a:t>       (</a:t>
            </a:r>
            <a:r>
              <a:rPr lang="en-US" sz="950" dirty="0">
                <a:latin typeface="Segoe UI" panose="020B0502040204020203" pitchFamily="34" charset="0"/>
                <a:cs typeface="Segoe UI" panose="020B0502040204020203" pitchFamily="34" charset="0"/>
                <a:hlinkClick r:id="rId4"/>
              </a:rPr>
              <a:t>https://numpy.org/doc/stable/</a:t>
            </a:r>
            <a:r>
              <a:rPr lang="en-US" sz="950" dirty="0">
                <a:latin typeface="Segoe UI" panose="020B0502040204020203" pitchFamily="34" charset="0"/>
                <a:cs typeface="Segoe UI" panose="020B0502040204020203" pitchFamily="34" charset="0"/>
              </a:rPr>
              <a:t>)</a:t>
            </a:r>
          </a:p>
          <a:p>
            <a:pPr marL="228600" indent="-228600" algn="just">
              <a:lnSpc>
                <a:spcPts val="1400"/>
              </a:lnSpc>
              <a:buFont typeface="Wingdings" panose="05000000000000000000" pitchFamily="2" charset="2"/>
              <a:buChar char="v"/>
            </a:pPr>
            <a:r>
              <a:rPr lang="en-US" sz="950" dirty="0">
                <a:latin typeface="Segoe UI" panose="020B0502040204020203" pitchFamily="34" charset="0"/>
                <a:cs typeface="Segoe UI" panose="020B0502040204020203" pitchFamily="34" charset="0"/>
              </a:rPr>
              <a:t>matplotlib (Data Visualization)</a:t>
            </a:r>
          </a:p>
          <a:p>
            <a:pPr marL="228600" indent="-228600">
              <a:lnSpc>
                <a:spcPts val="1400"/>
              </a:lnSpc>
              <a:buFont typeface="Wingdings" panose="05000000000000000000" pitchFamily="2" charset="2"/>
              <a:buChar char="v"/>
            </a:pPr>
            <a:r>
              <a:rPr lang="en-US" sz="950" dirty="0">
                <a:solidFill>
                  <a:schemeClr val="bg1"/>
                </a:solidFill>
                <a:highlight>
                  <a:srgbClr val="000000"/>
                </a:highlight>
                <a:latin typeface="Segoe UI" panose="020B0502040204020203" pitchFamily="34" charset="0"/>
                <a:cs typeface="Segoe UI" panose="020B0502040204020203" pitchFamily="34" charset="0"/>
              </a:rPr>
              <a:t>pip install matplotlib </a:t>
            </a:r>
            <a:r>
              <a:rPr lang="en-US" sz="950" dirty="0">
                <a:latin typeface="Segoe UI" panose="020B0502040204020203" pitchFamily="34" charset="0"/>
                <a:cs typeface="Segoe UI" panose="020B0502040204020203" pitchFamily="34" charset="0"/>
              </a:rPr>
              <a:t>(</a:t>
            </a:r>
            <a:r>
              <a:rPr lang="en-US" sz="950" dirty="0">
                <a:latin typeface="Segoe UI" panose="020B0502040204020203" pitchFamily="34" charset="0"/>
                <a:cs typeface="Segoe UI" panose="020B0502040204020203" pitchFamily="34" charset="0"/>
                <a:hlinkClick r:id="rId5"/>
              </a:rPr>
              <a:t>https://matplotlib.org/stable/contents.html</a:t>
            </a:r>
            <a:r>
              <a:rPr lang="en-US" sz="950" dirty="0">
                <a:latin typeface="Segoe UI" panose="020B0502040204020203" pitchFamily="34" charset="0"/>
                <a:cs typeface="Segoe UI" panose="020B0502040204020203" pitchFamily="34" charset="0"/>
              </a:rPr>
              <a:t>)</a:t>
            </a:r>
          </a:p>
          <a:p>
            <a:pPr marL="228600" indent="-228600" algn="just">
              <a:lnSpc>
                <a:spcPts val="1400"/>
              </a:lnSpc>
              <a:buFont typeface="Wingdings" panose="05000000000000000000" pitchFamily="2" charset="2"/>
              <a:buChar char="v"/>
            </a:pPr>
            <a:r>
              <a:rPr lang="en-US" sz="950" dirty="0">
                <a:latin typeface="Segoe UI" panose="020B0502040204020203" pitchFamily="34" charset="0"/>
                <a:cs typeface="Segoe UI" panose="020B0502040204020203" pitchFamily="34" charset="0"/>
              </a:rPr>
              <a:t>pandas (Data Analysis)</a:t>
            </a:r>
          </a:p>
          <a:p>
            <a:pPr marL="228600" indent="-228600">
              <a:lnSpc>
                <a:spcPts val="1400"/>
              </a:lnSpc>
              <a:buFont typeface="Wingdings" panose="05000000000000000000" pitchFamily="2" charset="2"/>
              <a:buChar char="v"/>
            </a:pPr>
            <a:r>
              <a:rPr lang="en-US" sz="950" dirty="0">
                <a:solidFill>
                  <a:schemeClr val="bg1"/>
                </a:solidFill>
                <a:highlight>
                  <a:srgbClr val="000000"/>
                </a:highlight>
                <a:latin typeface="Segoe UI" panose="020B0502040204020203" pitchFamily="34" charset="0"/>
                <a:cs typeface="Segoe UI" panose="020B0502040204020203" pitchFamily="34" charset="0"/>
              </a:rPr>
              <a:t>pip install pandas </a:t>
            </a:r>
            <a:r>
              <a:rPr lang="en-US" sz="950" dirty="0">
                <a:latin typeface="Segoe UI" panose="020B0502040204020203" pitchFamily="34" charset="0"/>
                <a:cs typeface="Segoe UI" panose="020B0502040204020203" pitchFamily="34" charset="0"/>
              </a:rPr>
              <a:t>(</a:t>
            </a:r>
            <a:r>
              <a:rPr lang="en-US" sz="950" dirty="0">
                <a:latin typeface="Segoe UI" panose="020B0502040204020203" pitchFamily="34" charset="0"/>
                <a:cs typeface="Segoe UI" panose="020B0502040204020203" pitchFamily="34" charset="0"/>
                <a:hlinkClick r:id="rId6"/>
              </a:rPr>
              <a:t>https://pandas.pydata.org/pandas-docs/stable/</a:t>
            </a:r>
            <a:r>
              <a:rPr lang="en-US" sz="950" dirty="0">
                <a:latin typeface="Segoe UI" panose="020B0502040204020203" pitchFamily="34" charset="0"/>
                <a:cs typeface="Segoe UI" panose="020B0502040204020203" pitchFamily="34" charset="0"/>
              </a:rPr>
              <a:t>)</a:t>
            </a:r>
          </a:p>
          <a:p>
            <a:pPr marL="228600" indent="-228600" algn="just">
              <a:lnSpc>
                <a:spcPts val="1400"/>
              </a:lnSpc>
              <a:buFont typeface="Wingdings" panose="05000000000000000000" pitchFamily="2" charset="2"/>
              <a:buChar char="v"/>
            </a:pPr>
            <a:r>
              <a:rPr lang="en-US" sz="950" dirty="0" err="1">
                <a:latin typeface="Segoe UI" panose="020B0502040204020203" pitchFamily="34" charset="0"/>
                <a:cs typeface="Segoe UI" panose="020B0502040204020203" pitchFamily="34" charset="0"/>
              </a:rPr>
              <a:t>Termcolor</a:t>
            </a:r>
            <a:r>
              <a:rPr lang="en-US" sz="950" dirty="0">
                <a:latin typeface="Segoe UI" panose="020B0502040204020203" pitchFamily="34" charset="0"/>
                <a:cs typeface="Segoe UI" panose="020B0502040204020203" pitchFamily="34" charset="0"/>
              </a:rPr>
              <a:t> (Text Color Formatter)</a:t>
            </a:r>
          </a:p>
          <a:p>
            <a:pPr marL="228600" indent="-228600" algn="just">
              <a:lnSpc>
                <a:spcPts val="1400"/>
              </a:lnSpc>
              <a:buFont typeface="Wingdings" panose="05000000000000000000" pitchFamily="2" charset="2"/>
              <a:buChar char="v"/>
            </a:pPr>
            <a:r>
              <a:rPr lang="en-US" sz="950" dirty="0">
                <a:solidFill>
                  <a:schemeClr val="bg1"/>
                </a:solidFill>
                <a:highlight>
                  <a:srgbClr val="000000"/>
                </a:highlight>
                <a:latin typeface="Segoe UI" panose="020B0502040204020203" pitchFamily="34" charset="0"/>
                <a:cs typeface="Segoe UI" panose="020B0502040204020203" pitchFamily="34" charset="0"/>
              </a:rPr>
              <a:t>pip install </a:t>
            </a:r>
            <a:r>
              <a:rPr lang="en-US" sz="950" dirty="0" err="1">
                <a:solidFill>
                  <a:schemeClr val="bg1"/>
                </a:solidFill>
                <a:highlight>
                  <a:srgbClr val="000000"/>
                </a:highlight>
                <a:latin typeface="Segoe UI" panose="020B0502040204020203" pitchFamily="34" charset="0"/>
                <a:cs typeface="Segoe UI" panose="020B0502040204020203" pitchFamily="34" charset="0"/>
              </a:rPr>
              <a:t>termcolor</a:t>
            </a:r>
            <a:endParaRPr lang="en-US" sz="950" dirty="0">
              <a:solidFill>
                <a:schemeClr val="bg1"/>
              </a:solidFill>
              <a:highlight>
                <a:srgbClr val="000000"/>
              </a:highlight>
              <a:latin typeface="Segoe UI" panose="020B0502040204020203" pitchFamily="34" charset="0"/>
              <a:cs typeface="Segoe UI" panose="020B0502040204020203" pitchFamily="34" charset="0"/>
            </a:endParaRPr>
          </a:p>
          <a:p>
            <a:pPr marL="228600" indent="-228600">
              <a:lnSpc>
                <a:spcPts val="1400"/>
              </a:lnSpc>
              <a:buFont typeface="Wingdings" panose="05000000000000000000" pitchFamily="2" charset="2"/>
              <a:buChar char="v"/>
            </a:pPr>
            <a:r>
              <a:rPr lang="en-US" sz="950" dirty="0">
                <a:latin typeface="Segoe UI" panose="020B0502040204020203" pitchFamily="34" charset="0"/>
                <a:cs typeface="Segoe UI" panose="020B0502040204020203" pitchFamily="34" charset="0"/>
              </a:rPr>
              <a:t>Microsoft Visual C++ Redistributable: (</a:t>
            </a:r>
            <a:r>
              <a:rPr lang="en-US" sz="950" dirty="0">
                <a:solidFill>
                  <a:srgbClr val="0000FF"/>
                </a:solidFill>
                <a:latin typeface="Segoe UI" panose="020B0502040204020203" pitchFamily="34" charset="0"/>
                <a:cs typeface="Segoe UI" panose="020B0502040204020203" pitchFamily="34" charset="0"/>
                <a:hlinkClick r:id="rId7">
                  <a:extLst>
                    <a:ext uri="{A12FA001-AC4F-418D-AE19-62706E023703}">
                      <ahyp:hlinkClr xmlns:ahyp="http://schemas.microsoft.com/office/drawing/2018/hyperlinkcolor" val="tx"/>
                    </a:ext>
                  </a:extLst>
                </a:hlinkClick>
              </a:rPr>
              <a:t>https://learn.microsoft.com/en-US/cpp/windows/latest-supported-vc-redist?view=msvc-170#latest-microsoft-visual-c-redistributable-version</a:t>
            </a:r>
            <a:r>
              <a:rPr lang="en-US" sz="950"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2BC73881-5B6C-96A6-5311-446D6475BA14}"/>
              </a:ext>
            </a:extLst>
          </p:cNvPr>
          <p:cNvPicPr>
            <a:picLocks noChangeAspect="1"/>
          </p:cNvPicPr>
          <p:nvPr/>
        </p:nvPicPr>
        <p:blipFill>
          <a:blip r:embed="rId8"/>
          <a:stretch>
            <a:fillRect/>
          </a:stretch>
        </p:blipFill>
        <p:spPr>
          <a:xfrm>
            <a:off x="318837" y="1970193"/>
            <a:ext cx="2544679" cy="225570"/>
          </a:xfrm>
          <a:prstGeom prst="rect">
            <a:avLst/>
          </a:prstGeom>
        </p:spPr>
      </p:pic>
    </p:spTree>
    <p:extLst>
      <p:ext uri="{BB962C8B-B14F-4D97-AF65-F5344CB8AC3E}">
        <p14:creationId xmlns:p14="http://schemas.microsoft.com/office/powerpoint/2010/main" val="4013631587"/>
      </p:ext>
    </p:extLst>
  </p:cSld>
  <p:clrMapOvr>
    <a:masterClrMapping/>
  </p:clrMapOvr>
</p:sld>
</file>

<file path=ppt/theme/theme1.xml><?xml version="1.0" encoding="utf-8"?>
<a:theme xmlns:a="http://schemas.openxmlformats.org/drawingml/2006/main" name="Ridgetop PPT Template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spcBef>
            <a:spcPts val="300"/>
          </a:spcBef>
          <a:spcAft>
            <a:spcPts val="300"/>
          </a:spcAft>
          <a:defRPr sz="12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a976deb-3185-4caf-a3cb-a8a57e31051c">
      <Terms xmlns="http://schemas.microsoft.com/office/infopath/2007/PartnerControls"/>
    </lcf76f155ced4ddcb4097134ff3c332f>
    <TaxCatchAll xmlns="39cd0e3b-18e5-4c61-b134-dcc0d6a9803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BCD837F1E6144C89F86BF247C29E10" ma:contentTypeVersion="12" ma:contentTypeDescription="Create a new document." ma:contentTypeScope="" ma:versionID="8e767fd48524c7436015af09a6cb69c8">
  <xsd:schema xmlns:xsd="http://www.w3.org/2001/XMLSchema" xmlns:xs="http://www.w3.org/2001/XMLSchema" xmlns:p="http://schemas.microsoft.com/office/2006/metadata/properties" xmlns:ns2="8a976deb-3185-4caf-a3cb-a8a57e31051c" xmlns:ns3="39cd0e3b-18e5-4c61-b134-dcc0d6a98031" targetNamespace="http://schemas.microsoft.com/office/2006/metadata/properties" ma:root="true" ma:fieldsID="920d61ca07d7e6efb5a9d9a82e93211c" ns2:_="" ns3:_="">
    <xsd:import namespace="8a976deb-3185-4caf-a3cb-a8a57e31051c"/>
    <xsd:import namespace="39cd0e3b-18e5-4c61-b134-dcc0d6a98031"/>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ObjectDetectorVersion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76deb-3185-4caf-a3cb-a8a57e3105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88a276b-21cf-4368-b5d0-0a78d1aac8ed"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9cd0e3b-18e5-4c61-b134-dcc0d6a98031"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728d448-4abe-4014-9c85-51375b6814a0}" ma:internalName="TaxCatchAll" ma:showField="CatchAllData" ma:web="39cd0e3b-18e5-4c61-b134-dcc0d6a98031">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A8E05B-7408-4F55-8C86-3808BE456A07}">
  <ds:schemaRefs>
    <ds:schemaRef ds:uri="http://schemas.microsoft.com/sharepoint/v3/contenttype/forms"/>
  </ds:schemaRefs>
</ds:datastoreItem>
</file>

<file path=customXml/itemProps2.xml><?xml version="1.0" encoding="utf-8"?>
<ds:datastoreItem xmlns:ds="http://schemas.openxmlformats.org/officeDocument/2006/customXml" ds:itemID="{51B61D8A-4873-4035-ADE4-2C14FB736ED4}">
  <ds:schemaRefs>
    <ds:schemaRef ds:uri="8a976deb-3185-4caf-a3cb-a8a57e31051c"/>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 ds:uri="http://schemas.microsoft.com/office/2006/metadata/properties"/>
    <ds:schemaRef ds:uri="39cd0e3b-18e5-4c61-b134-dcc0d6a98031"/>
    <ds:schemaRef ds:uri="http://www.w3.org/XML/1998/namespace"/>
  </ds:schemaRefs>
</ds:datastoreItem>
</file>

<file path=customXml/itemProps3.xml><?xml version="1.0" encoding="utf-8"?>
<ds:datastoreItem xmlns:ds="http://schemas.openxmlformats.org/officeDocument/2006/customXml" ds:itemID="{1C53024C-BBC4-4276-8672-0799232F0F9B}">
  <ds:schemaRefs>
    <ds:schemaRef ds:uri="39cd0e3b-18e5-4c61-b134-dcc0d6a98031"/>
    <ds:schemaRef ds:uri="8a976deb-3185-4caf-a3cb-a8a57e3105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Ridgetop Qinda PHM Dev</Template>
  <TotalTime>9203</TotalTime>
  <Words>2201</Words>
  <Application>Microsoft Office PowerPoint</Application>
  <PresentationFormat>On-screen Show (4:3)</PresentationFormat>
  <Paragraphs>166</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Arial Black</vt:lpstr>
      <vt:lpstr>Avenir 35 Light</vt:lpstr>
      <vt:lpstr>Avenir 55 Roman</vt:lpstr>
      <vt:lpstr>Avenir 65 Medium</vt:lpstr>
      <vt:lpstr>Calibri</vt:lpstr>
      <vt:lpstr>Courier New</vt:lpstr>
      <vt:lpstr>Palatino Light</vt:lpstr>
      <vt:lpstr>Segoe UI</vt:lpstr>
      <vt:lpstr>Symbol</vt:lpstr>
      <vt:lpstr>Wingdings</vt:lpstr>
      <vt:lpstr>Ridgetop PPT Template PROPRIETARY</vt:lpstr>
      <vt:lpstr>PowerPoint Presentation</vt:lpstr>
      <vt:lpstr>UD_ARULE Description</vt:lpstr>
      <vt:lpstr>Definition Files and File Structure</vt:lpstr>
      <vt:lpstr>System Definition (SDEF) Files</vt:lpstr>
      <vt:lpstr>Node Definition (NDEF) Files</vt:lpstr>
      <vt:lpstr>Using UD_ARULE</vt:lpstr>
      <vt:lpstr>Using UD_ARULE within Python</vt:lpstr>
      <vt:lpstr>Install Python on Windows</vt:lpstr>
      <vt:lpstr>Package File Structure and Dependencies</vt:lpstr>
      <vt:lpstr>ARULE4Python DEMO</vt:lpstr>
      <vt:lpstr>ARULE4Python DEMO – User Inputs into .py FILE</vt:lpstr>
      <vt:lpstr>ARULE4Python DEMO – User Inputs into .py FILE</vt:lpstr>
      <vt:lpstr>ARULE4Python DEMO</vt:lpstr>
      <vt:lpstr>ARULE4Python DEMO</vt:lpstr>
      <vt:lpstr>ARULE4Python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 Nadkarni</dc:creator>
  <cp:lastModifiedBy>Arsh Nadkarni</cp:lastModifiedBy>
  <cp:revision>52</cp:revision>
  <dcterms:created xsi:type="dcterms:W3CDTF">2024-01-15T19:09:10Z</dcterms:created>
  <dcterms:modified xsi:type="dcterms:W3CDTF">2024-04-12T21:34:19Z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0x0101006CBCD837F1E6144C89F86BF247C29E10</vt:lpwstr>
  </property>
  <property fmtid="{D5CDD505-2E9C-101B-9397-08002B2CF9AE}" pid="3" name="MediaServiceImageTags">
    <vt:lpwstr/>
  </property>
</Properties>
</file>