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15"/>
  </p:notesMasterIdLst>
  <p:sldIdLst>
    <p:sldId id="256" r:id="rId5"/>
    <p:sldId id="257" r:id="rId6"/>
    <p:sldId id="268" r:id="rId7"/>
    <p:sldId id="312" r:id="rId8"/>
    <p:sldId id="313" r:id="rId9"/>
    <p:sldId id="314" r:id="rId10"/>
    <p:sldId id="315" r:id="rId11"/>
    <p:sldId id="263" r:id="rId12"/>
    <p:sldId id="266" r:id="rId13"/>
    <p:sldId id="262"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Vidalok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B7970-4BBE-49B9-AC3D-DF1A208A304B}" v="170" dt="2022-04-05T23:38:56.523"/>
  </p1510:revLst>
</p1510:revInfo>
</file>

<file path=ppt/tableStyles.xml><?xml version="1.0" encoding="utf-8"?>
<a:tblStyleLst xmlns:a="http://schemas.openxmlformats.org/drawingml/2006/main" def="{6A2FBE4C-99A3-4C46-BD8E-3D5DEF79283F}">
  <a:tblStyle styleId="{6A2FBE4C-99A3-4C46-BD8E-3D5DEF7928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Jariwala" userId="S::sm228153@dal.ca::a04e2052-31d0-4e2f-87ec-0011ac655ea4" providerId="AD" clId="Web-{7C7B7970-4BBE-49B9-AC3D-DF1A208A304B}"/>
    <pc:docChg chg="modSld">
      <pc:chgData name="Samarth Jariwala" userId="S::sm228153@dal.ca::a04e2052-31d0-4e2f-87ec-0011ac655ea4" providerId="AD" clId="Web-{7C7B7970-4BBE-49B9-AC3D-DF1A208A304B}" dt="2022-04-05T23:38:56.523" v="169" actId="1076"/>
      <pc:docMkLst>
        <pc:docMk/>
      </pc:docMkLst>
      <pc:sldChg chg="modSp">
        <pc:chgData name="Samarth Jariwala" userId="S::sm228153@dal.ca::a04e2052-31d0-4e2f-87ec-0011ac655ea4" providerId="AD" clId="Web-{7C7B7970-4BBE-49B9-AC3D-DF1A208A304B}" dt="2022-04-05T23:38:56.523" v="169" actId="1076"/>
        <pc:sldMkLst>
          <pc:docMk/>
          <pc:sldMk cId="0" sldId="257"/>
        </pc:sldMkLst>
        <pc:spChg chg="mod">
          <ac:chgData name="Samarth Jariwala" userId="S::sm228153@dal.ca::a04e2052-31d0-4e2f-87ec-0011ac655ea4" providerId="AD" clId="Web-{7C7B7970-4BBE-49B9-AC3D-DF1A208A304B}" dt="2022-04-05T23:38:56.523" v="169" actId="1076"/>
          <ac:spMkLst>
            <pc:docMk/>
            <pc:sldMk cId="0" sldId="257"/>
            <ac:spMk id="256" creationId="{00000000-0000-0000-0000-000000000000}"/>
          </ac:spMkLst>
        </pc:spChg>
      </pc:sldChg>
      <pc:sldChg chg="modSp">
        <pc:chgData name="Samarth Jariwala" userId="S::sm228153@dal.ca::a04e2052-31d0-4e2f-87ec-0011ac655ea4" providerId="AD" clId="Web-{7C7B7970-4BBE-49B9-AC3D-DF1A208A304B}" dt="2022-04-05T23:34:00.285" v="160" actId="20577"/>
        <pc:sldMkLst>
          <pc:docMk/>
          <pc:sldMk cId="0" sldId="266"/>
        </pc:sldMkLst>
        <pc:spChg chg="mod">
          <ac:chgData name="Samarth Jariwala" userId="S::sm228153@dal.ca::a04e2052-31d0-4e2f-87ec-0011ac655ea4" providerId="AD" clId="Web-{7C7B7970-4BBE-49B9-AC3D-DF1A208A304B}" dt="2022-04-05T23:34:00.285" v="160" actId="20577"/>
          <ac:spMkLst>
            <pc:docMk/>
            <pc:sldMk cId="0" sldId="266"/>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552773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c7554a04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c7554a04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f7a3c50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cf7a3c50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6" name="Google Shape;106;p17"/>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07" name="Google Shape;107;p17"/>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8" name="Google Shape;10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9" name="Google Shape;10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7"/>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 id="2147483663"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66800" y="895350"/>
            <a:ext cx="7064100" cy="13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Parking Pool</a:t>
            </a:r>
            <a:endParaRPr dirty="0"/>
          </a:p>
        </p:txBody>
      </p:sp>
      <p:sp>
        <p:nvSpPr>
          <p:cNvPr id="250" name="Google Shape;250;p36"/>
          <p:cNvSpPr txBox="1">
            <a:spLocks noGrp="1"/>
          </p:cNvSpPr>
          <p:nvPr>
            <p:ph type="subTitle" idx="1"/>
          </p:nvPr>
        </p:nvSpPr>
        <p:spPr>
          <a:xfrm>
            <a:off x="1066800" y="2495550"/>
            <a:ext cx="7086600" cy="220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a:t>
            </a:r>
            <a:r>
              <a:rPr lang="en-US" dirty="0">
                <a:latin typeface="Montserrat" charset="0"/>
              </a:rPr>
              <a:t>Team number: </a:t>
            </a:r>
            <a:r>
              <a:rPr lang="en-US" b="1" dirty="0">
                <a:latin typeface="Montserrat" charset="0"/>
              </a:rPr>
              <a:t>2</a:t>
            </a:r>
          </a:p>
          <a:p>
            <a:pPr algn="just" fontAlgn="base"/>
            <a:r>
              <a:rPr lang="en-US" dirty="0">
                <a:latin typeface="Montserrat" charset="0"/>
              </a:rPr>
              <a:t>Team members: </a:t>
            </a:r>
            <a:r>
              <a:rPr lang="en-US" b="1" dirty="0" err="1">
                <a:solidFill>
                  <a:srgbClr val="000000"/>
                </a:solidFill>
                <a:latin typeface="Montserrat" charset="0"/>
              </a:rPr>
              <a:t>Bhavna</a:t>
            </a:r>
            <a:r>
              <a:rPr lang="en-US" b="1" dirty="0">
                <a:solidFill>
                  <a:srgbClr val="000000"/>
                </a:solidFill>
                <a:latin typeface="Montserrat" charset="0"/>
              </a:rPr>
              <a:t> Jindal (B00871368)</a:t>
            </a:r>
            <a:r>
              <a:rPr lang="en-US" dirty="0">
                <a:solidFill>
                  <a:srgbClr val="000000"/>
                </a:solidFill>
                <a:latin typeface="Montserrat" charset="0"/>
              </a:rPr>
              <a:t> </a:t>
            </a:r>
          </a:p>
          <a:p>
            <a:pPr algn="just" fontAlgn="base"/>
            <a:r>
              <a:rPr lang="en-US" b="1" dirty="0">
                <a:solidFill>
                  <a:srgbClr val="000000"/>
                </a:solidFill>
                <a:latin typeface="Montserrat" charset="0"/>
              </a:rPr>
              <a:t>			</a:t>
            </a:r>
            <a:r>
              <a:rPr lang="en-US" b="1" dirty="0" err="1">
                <a:solidFill>
                  <a:srgbClr val="000000"/>
                </a:solidFill>
                <a:latin typeface="Montserrat" charset="0"/>
              </a:rPr>
              <a:t>Vanshika</a:t>
            </a:r>
            <a:r>
              <a:rPr lang="en-US" b="1" dirty="0">
                <a:solidFill>
                  <a:srgbClr val="000000"/>
                </a:solidFill>
                <a:latin typeface="Montserrat" charset="0"/>
              </a:rPr>
              <a:t> </a:t>
            </a:r>
            <a:r>
              <a:rPr lang="en-US" b="1" dirty="0" err="1">
                <a:solidFill>
                  <a:srgbClr val="000000"/>
                </a:solidFill>
                <a:latin typeface="Montserrat" charset="0"/>
              </a:rPr>
              <a:t>Gohel</a:t>
            </a:r>
            <a:r>
              <a:rPr lang="en-US" b="1" dirty="0">
                <a:solidFill>
                  <a:srgbClr val="000000"/>
                </a:solidFill>
                <a:latin typeface="Montserrat" charset="0"/>
              </a:rPr>
              <a:t> (B00888111)</a:t>
            </a:r>
            <a:r>
              <a:rPr lang="en-US" dirty="0">
                <a:solidFill>
                  <a:srgbClr val="000000"/>
                </a:solidFill>
                <a:latin typeface="Montserrat" charset="0"/>
              </a:rPr>
              <a:t> </a:t>
            </a:r>
          </a:p>
          <a:p>
            <a:pPr algn="just" fontAlgn="base"/>
            <a:r>
              <a:rPr lang="en-US" b="1" dirty="0">
                <a:solidFill>
                  <a:srgbClr val="000000"/>
                </a:solidFill>
                <a:latin typeface="Montserrat" charset="0"/>
              </a:rPr>
              <a:t>			</a:t>
            </a:r>
            <a:r>
              <a:rPr lang="en-US" b="1" dirty="0" err="1">
                <a:solidFill>
                  <a:srgbClr val="000000"/>
                </a:solidFill>
                <a:latin typeface="Montserrat" charset="0"/>
              </a:rPr>
              <a:t>Ridham</a:t>
            </a:r>
            <a:r>
              <a:rPr lang="en-US" b="1" dirty="0">
                <a:solidFill>
                  <a:srgbClr val="000000"/>
                </a:solidFill>
                <a:latin typeface="Montserrat" charset="0"/>
              </a:rPr>
              <a:t> </a:t>
            </a:r>
            <a:r>
              <a:rPr lang="en-US" b="1" dirty="0" err="1">
                <a:solidFill>
                  <a:srgbClr val="000000"/>
                </a:solidFill>
                <a:latin typeface="Montserrat" charset="0"/>
              </a:rPr>
              <a:t>Kathiriya</a:t>
            </a:r>
            <a:r>
              <a:rPr lang="en-US" b="1" dirty="0">
                <a:solidFill>
                  <a:srgbClr val="000000"/>
                </a:solidFill>
                <a:latin typeface="Montserrat" charset="0"/>
              </a:rPr>
              <a:t> (B00893712)</a:t>
            </a:r>
            <a:r>
              <a:rPr lang="en-US" dirty="0">
                <a:solidFill>
                  <a:srgbClr val="000000"/>
                </a:solidFill>
                <a:latin typeface="Montserrat" charset="0"/>
              </a:rPr>
              <a:t> </a:t>
            </a:r>
          </a:p>
          <a:p>
            <a:pPr algn="just" fontAlgn="base"/>
            <a:r>
              <a:rPr lang="en-US" b="1" dirty="0">
                <a:solidFill>
                  <a:srgbClr val="000000"/>
                </a:solidFill>
                <a:latin typeface="Montserrat" charset="0"/>
              </a:rPr>
              <a:t>			</a:t>
            </a:r>
            <a:r>
              <a:rPr lang="en-US" b="1" dirty="0" err="1">
                <a:solidFill>
                  <a:srgbClr val="000000"/>
                </a:solidFill>
                <a:latin typeface="Montserrat" charset="0"/>
              </a:rPr>
              <a:t>Siddharth</a:t>
            </a:r>
            <a:r>
              <a:rPr lang="en-US" b="1" dirty="0">
                <a:solidFill>
                  <a:srgbClr val="000000"/>
                </a:solidFill>
                <a:latin typeface="Montserrat" charset="0"/>
              </a:rPr>
              <a:t> </a:t>
            </a:r>
            <a:r>
              <a:rPr lang="en-US" b="1" dirty="0" err="1">
                <a:solidFill>
                  <a:srgbClr val="000000"/>
                </a:solidFill>
                <a:latin typeface="Montserrat" charset="0"/>
              </a:rPr>
              <a:t>Kharwar</a:t>
            </a:r>
            <a:r>
              <a:rPr lang="en-US" b="1" dirty="0">
                <a:solidFill>
                  <a:srgbClr val="000000"/>
                </a:solidFill>
                <a:latin typeface="Montserrat" charset="0"/>
              </a:rPr>
              <a:t> (B00897211)</a:t>
            </a:r>
            <a:r>
              <a:rPr lang="en-US" dirty="0">
                <a:solidFill>
                  <a:srgbClr val="000000"/>
                </a:solidFill>
                <a:latin typeface="Montserrat" charset="0"/>
              </a:rPr>
              <a:t> </a:t>
            </a:r>
          </a:p>
          <a:p>
            <a:pPr algn="just" fontAlgn="base"/>
            <a:r>
              <a:rPr lang="en-US" b="1" dirty="0">
                <a:solidFill>
                  <a:srgbClr val="000000"/>
                </a:solidFill>
                <a:latin typeface="Montserrat" charset="0"/>
              </a:rPr>
              <a:t>			Samarth </a:t>
            </a:r>
            <a:r>
              <a:rPr lang="en-US" b="1" dirty="0" err="1">
                <a:solidFill>
                  <a:srgbClr val="000000"/>
                </a:solidFill>
                <a:latin typeface="Montserrat" charset="0"/>
              </a:rPr>
              <a:t>Jariwala</a:t>
            </a:r>
            <a:r>
              <a:rPr lang="en-US" b="1" dirty="0">
                <a:solidFill>
                  <a:srgbClr val="000000"/>
                </a:solidFill>
                <a:latin typeface="Montserrat" charset="0"/>
              </a:rPr>
              <a:t> (B00899380)</a:t>
            </a:r>
            <a:r>
              <a:rPr lang="en-US" dirty="0">
                <a:solidFill>
                  <a:srgbClr val="000000"/>
                </a:solidFill>
                <a:latin typeface="Montserrat" charset="0"/>
              </a:rPr>
              <a:t> </a:t>
            </a:r>
          </a:p>
          <a:p>
            <a:pPr algn="just" fontAlgn="base"/>
            <a:r>
              <a:rPr lang="en-US" dirty="0">
                <a:solidFill>
                  <a:srgbClr val="000000"/>
                </a:solidFill>
                <a:latin typeface="Montserrat" charset="0"/>
              </a:rPr>
              <a:t>Client Team number: </a:t>
            </a:r>
            <a:r>
              <a:rPr lang="en-US" b="1" dirty="0">
                <a:solidFill>
                  <a:srgbClr val="000000"/>
                </a:solidFill>
                <a:latin typeface="Montserrat" charset="0"/>
              </a:rPr>
              <a:t>8</a:t>
            </a:r>
            <a:endParaRPr lang="en-US" dirty="0">
              <a:solidFill>
                <a:srgbClr val="000000"/>
              </a:solidFill>
              <a:latin typeface="Montserrat" charset="0"/>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42"/>
          <p:cNvSpPr txBox="1">
            <a:spLocks noGrp="1"/>
          </p:cNvSpPr>
          <p:nvPr>
            <p:ph type="title" idx="2"/>
          </p:nvPr>
        </p:nvSpPr>
        <p:spPr>
          <a:xfrm>
            <a:off x="2438400" y="1581150"/>
            <a:ext cx="4254450" cy="1550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Thank you</a:t>
            </a:r>
            <a:endParaRPr dirty="0">
              <a:solidFill>
                <a:schemeClr val="tx1"/>
              </a:solidFill>
            </a:endParaRPr>
          </a:p>
        </p:txBody>
      </p:sp>
      <p:sp>
        <p:nvSpPr>
          <p:cNvPr id="7" name="Text Placeholder 2"/>
          <p:cNvSpPr txBox="1">
            <a:spLocks/>
          </p:cNvSpPr>
          <p:nvPr/>
        </p:nvSpPr>
        <p:spPr>
          <a:xfrm>
            <a:off x="686866" y="1276350"/>
            <a:ext cx="2208734"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endParaRPr lang="en-US" dirty="0"/>
          </a:p>
        </p:txBody>
      </p:sp>
      <p:sp>
        <p:nvSpPr>
          <p:cNvPr id="4" name="Rectangle 3"/>
          <p:cNvSpPr/>
          <p:nvPr/>
        </p:nvSpPr>
        <p:spPr>
          <a:xfrm>
            <a:off x="0" y="4928056"/>
            <a:ext cx="2301292" cy="215444"/>
          </a:xfrm>
          <a:prstGeom prst="rect">
            <a:avLst/>
          </a:prstGeom>
        </p:spPr>
        <p:txBody>
          <a:bodyPr wrap="square">
            <a:spAutoFit/>
          </a:bodyPr>
          <a:lstStyle/>
          <a:p>
            <a:pPr lvl="0"/>
            <a:r>
              <a:rPr lang="en-US" sz="800" dirty="0"/>
              <a:t>Slide template- </a:t>
            </a:r>
            <a:r>
              <a:rPr lang="en-US" sz="800" dirty="0">
                <a:solidFill>
                  <a:schemeClr val="tx1"/>
                </a:solidFill>
                <a:hlinkClick r:id="rId3"/>
              </a:rPr>
              <a:t>https://slidesgo.com/</a:t>
            </a:r>
            <a:r>
              <a:rPr lang="en-US" sz="800" dirty="0">
                <a:solidFill>
                  <a:srgbClr val="00B0F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256" name="Google Shape;256;p37"/>
          <p:cNvSpPr txBox="1">
            <a:spLocks noGrp="1"/>
          </p:cNvSpPr>
          <p:nvPr>
            <p:ph type="body" idx="1"/>
          </p:nvPr>
        </p:nvSpPr>
        <p:spPr>
          <a:xfrm>
            <a:off x="713250" y="1125234"/>
            <a:ext cx="7717500" cy="3295800"/>
          </a:xfrm>
          <a:prstGeom prst="rect">
            <a:avLst/>
          </a:prstGeom>
        </p:spPr>
        <p:txBody>
          <a:bodyPr spcFirstLastPara="1" wrap="square" lIns="91425" tIns="91425" rIns="91425" bIns="91425" anchor="t" anchorCtr="0">
            <a:noAutofit/>
          </a:bodyPr>
          <a:lstStyle/>
          <a:p>
            <a:pPr marL="171450" indent="-171450">
              <a:buSzPts val="1100"/>
            </a:pPr>
            <a:r>
              <a:rPr lang="en-US" sz="1400" dirty="0"/>
              <a:t>This project is all about utilizing parking slots available in a city in an efficient way. Where users/vendors can add the parking slot and other users can utilize those parking slots.</a:t>
            </a:r>
          </a:p>
          <a:p>
            <a:pPr marL="0" indent="0">
              <a:buSzPts val="1100"/>
              <a:buNone/>
            </a:pPr>
            <a:endParaRPr lang="en-US" sz="1400" dirty="0"/>
          </a:p>
          <a:p>
            <a:pPr marL="171450" indent="-171450">
              <a:buSzPts val="1100"/>
            </a:pPr>
            <a:r>
              <a:rPr lang="en-US" sz="1400" dirty="0"/>
              <a:t>The application starts with the feature option to turn on text to speech which converts the console text into audio. Different features are provided according to the user role, that is , customer, vendor and admin.</a:t>
            </a:r>
          </a:p>
          <a:p>
            <a:pPr marL="0" indent="0">
              <a:buSzPts val="1100"/>
              <a:buNone/>
            </a:pPr>
            <a:endParaRPr lang="en-US" sz="1400" dirty="0"/>
          </a:p>
          <a:p>
            <a:pPr marL="171450" indent="-171450">
              <a:buSzPts val="1100"/>
            </a:pPr>
            <a:r>
              <a:rPr lang="en-US" sz="1400" dirty="0"/>
              <a:t>Our application is trying to achieve that the empty spaces in every area are utilized as parking spot. Moreover, there should not be any difficulties faced by vendors and customers.</a:t>
            </a:r>
          </a:p>
          <a:p>
            <a:pPr marL="0" indent="0">
              <a:buSzPts val="1100"/>
              <a:buNone/>
            </a:pPr>
            <a:endParaRPr lang="en-US" sz="1400" dirty="0"/>
          </a:p>
          <a:p>
            <a:pPr marL="171450" indent="-171450">
              <a:buSzPts val="1100"/>
            </a:pPr>
            <a:r>
              <a:rPr lang="en-US" sz="1400" dirty="0"/>
              <a:t>The vendors can easily add, view and remove their parking slot. The customers should not face any difficulties in finding parking spots nearby them.</a:t>
            </a:r>
          </a:p>
          <a:p>
            <a:pPr marL="0" indent="0">
              <a:buSzPts val="1100"/>
              <a:buNone/>
            </a:pPr>
            <a:endParaRPr lang="en-US" sz="1400" dirty="0"/>
          </a:p>
          <a:p>
            <a:pPr marL="171450" indent="-171450">
              <a:buSzPts val="1100"/>
            </a:pPr>
            <a:r>
              <a:rPr lang="en-US" sz="1400" dirty="0"/>
              <a:t>We have also targeted the customers who has low vision, so for them, text-to-speech feature comes in to play the role.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11" name="Text Placeholder 2"/>
          <p:cNvSpPr txBox="1">
            <a:spLocks/>
          </p:cNvSpPr>
          <p:nvPr/>
        </p:nvSpPr>
        <p:spPr>
          <a:xfrm>
            <a:off x="713250" y="1272925"/>
            <a:ext cx="2334750" cy="12226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buFont typeface="Arial" pitchFamily="34" charset="0"/>
              <a:buChar char="•"/>
            </a:pPr>
            <a:r>
              <a:rPr lang="en-US" dirty="0"/>
              <a:t>Total Task = 31</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375" y="1123950"/>
            <a:ext cx="5527228" cy="3665041"/>
          </a:xfrm>
          <a:prstGeom prst="rect">
            <a:avLst/>
          </a:prstGeom>
        </p:spPr>
      </p:pic>
      <p:sp>
        <p:nvSpPr>
          <p:cNvPr id="13" name="Title 1"/>
          <p:cNvSpPr>
            <a:spLocks noGrp="1"/>
          </p:cNvSpPr>
          <p:nvPr>
            <p:ph type="title"/>
          </p:nvPr>
        </p:nvSpPr>
        <p:spPr>
          <a:xfrm>
            <a:off x="713225" y="445025"/>
            <a:ext cx="4711500" cy="572700"/>
          </a:xfrm>
        </p:spPr>
        <p:txBody>
          <a:bodyPr/>
          <a:lstStyle/>
          <a:p>
            <a:r>
              <a:rPr lang="en-US" sz="3000" dirty="0"/>
              <a:t>Dashboard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
        <p:nvSpPr>
          <p:cNvPr id="3" name="Text Placeholder 2"/>
          <p:cNvSpPr>
            <a:spLocks noGrp="1"/>
          </p:cNvSpPr>
          <p:nvPr>
            <p:ph type="body" idx="1"/>
          </p:nvPr>
        </p:nvSpPr>
        <p:spPr>
          <a:xfrm>
            <a:off x="686866" y="1276350"/>
            <a:ext cx="2208734" cy="457200"/>
          </a:xfrm>
        </p:spPr>
        <p:txBody>
          <a:bodyPr/>
          <a:lstStyle/>
          <a:p>
            <a:r>
              <a:rPr lang="en-US" sz="1400" dirty="0" err="1"/>
              <a:t>Ridham</a:t>
            </a:r>
            <a:r>
              <a:rPr lang="en-US" sz="1400" dirty="0"/>
              <a:t> </a:t>
            </a:r>
            <a:r>
              <a:rPr lang="en-US" sz="1400" dirty="0" err="1"/>
              <a:t>Kathiriya</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66" y="1581150"/>
            <a:ext cx="3082319" cy="3200400"/>
          </a:xfrm>
          <a:prstGeom prst="rect">
            <a:avLst/>
          </a:prstGeom>
        </p:spPr>
      </p:pic>
      <p:sp>
        <p:nvSpPr>
          <p:cNvPr id="5" name="Text Placeholder 2"/>
          <p:cNvSpPr txBox="1">
            <a:spLocks/>
          </p:cNvSpPr>
          <p:nvPr/>
        </p:nvSpPr>
        <p:spPr>
          <a:xfrm>
            <a:off x="4876800" y="1276350"/>
            <a:ext cx="2208734"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r>
              <a:rPr lang="en-US" sz="1400" dirty="0" err="1"/>
              <a:t>Bhavna</a:t>
            </a:r>
            <a:r>
              <a:rPr lang="en-US" sz="1400" dirty="0"/>
              <a:t> Jindal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581150"/>
            <a:ext cx="2895600" cy="3220995"/>
          </a:xfrm>
          <a:prstGeom prst="rect">
            <a:avLst/>
          </a:prstGeom>
        </p:spPr>
      </p:pic>
    </p:spTree>
    <p:extLst>
      <p:ext uri="{BB962C8B-B14F-4D97-AF65-F5344CB8AC3E}">
        <p14:creationId xmlns:p14="http://schemas.microsoft.com/office/powerpoint/2010/main" val="14154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
        <p:nvSpPr>
          <p:cNvPr id="3" name="Text Placeholder 2"/>
          <p:cNvSpPr>
            <a:spLocks noGrp="1"/>
          </p:cNvSpPr>
          <p:nvPr>
            <p:ph type="body" idx="1"/>
          </p:nvPr>
        </p:nvSpPr>
        <p:spPr>
          <a:xfrm>
            <a:off x="686866" y="1276350"/>
            <a:ext cx="2208734" cy="457200"/>
          </a:xfrm>
        </p:spPr>
        <p:txBody>
          <a:bodyPr/>
          <a:lstStyle/>
          <a:p>
            <a:r>
              <a:rPr lang="en-US" sz="1400" dirty="0"/>
              <a:t>Samarth </a:t>
            </a:r>
            <a:r>
              <a:rPr lang="en-US" sz="1400" dirty="0" err="1"/>
              <a:t>Jariwala</a:t>
            </a:r>
            <a:endParaRPr lang="en-US" sz="1400" dirty="0"/>
          </a:p>
        </p:txBody>
      </p:sp>
      <p:sp>
        <p:nvSpPr>
          <p:cNvPr id="5" name="Text Placeholder 2"/>
          <p:cNvSpPr txBox="1">
            <a:spLocks/>
          </p:cNvSpPr>
          <p:nvPr/>
        </p:nvSpPr>
        <p:spPr>
          <a:xfrm>
            <a:off x="4876800" y="1276350"/>
            <a:ext cx="24384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r>
              <a:rPr lang="en-US" sz="1400" dirty="0" err="1"/>
              <a:t>Siddharth</a:t>
            </a:r>
            <a:r>
              <a:rPr lang="en-US" sz="1400" dirty="0"/>
              <a:t> </a:t>
            </a:r>
            <a:r>
              <a:rPr lang="en-US" sz="1400" dirty="0" err="1"/>
              <a:t>Kharwar</a:t>
            </a:r>
            <a:endParaRPr lang="en-US"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28176"/>
            <a:ext cx="3048000" cy="318785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516" y="1628176"/>
            <a:ext cx="2801284" cy="3187854"/>
          </a:xfrm>
          <a:prstGeom prst="rect">
            <a:avLst/>
          </a:prstGeom>
        </p:spPr>
      </p:pic>
    </p:spTree>
    <p:extLst>
      <p:ext uri="{BB962C8B-B14F-4D97-AF65-F5344CB8AC3E}">
        <p14:creationId xmlns:p14="http://schemas.microsoft.com/office/powerpoint/2010/main" val="37816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
        <p:nvSpPr>
          <p:cNvPr id="3" name="Text Placeholder 2"/>
          <p:cNvSpPr>
            <a:spLocks noGrp="1"/>
          </p:cNvSpPr>
          <p:nvPr>
            <p:ph type="body" idx="1"/>
          </p:nvPr>
        </p:nvSpPr>
        <p:spPr>
          <a:xfrm>
            <a:off x="686866" y="1276350"/>
            <a:ext cx="2208734" cy="457200"/>
          </a:xfrm>
        </p:spPr>
        <p:txBody>
          <a:bodyPr/>
          <a:lstStyle/>
          <a:p>
            <a:r>
              <a:rPr lang="en-US" sz="1400" dirty="0" err="1"/>
              <a:t>Vanshika</a:t>
            </a:r>
            <a:r>
              <a:rPr lang="en-US" sz="1400" dirty="0"/>
              <a:t> </a:t>
            </a:r>
            <a:r>
              <a:rPr lang="en-US" sz="1400" dirty="0" err="1"/>
              <a:t>Ghoel</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57350"/>
            <a:ext cx="3962400" cy="3170975"/>
          </a:xfrm>
          <a:prstGeom prst="rect">
            <a:avLst/>
          </a:prstGeom>
        </p:spPr>
      </p:pic>
    </p:spTree>
    <p:extLst>
      <p:ext uri="{BB962C8B-B14F-4D97-AF65-F5344CB8AC3E}">
        <p14:creationId xmlns:p14="http://schemas.microsoft.com/office/powerpoint/2010/main" val="293319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11" name="Text Placeholder 2"/>
          <p:cNvSpPr txBox="1">
            <a:spLocks/>
          </p:cNvSpPr>
          <p:nvPr/>
        </p:nvSpPr>
        <p:spPr>
          <a:xfrm>
            <a:off x="713250" y="1272925"/>
            <a:ext cx="2334750" cy="12226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buFont typeface="Arial" pitchFamily="34" charset="0"/>
              <a:buChar char="•"/>
            </a:pPr>
            <a:r>
              <a:rPr lang="en-US" dirty="0" err="1"/>
              <a:t>Usecase</a:t>
            </a:r>
            <a:r>
              <a:rPr lang="en-US" dirty="0"/>
              <a:t> Diagram</a:t>
            </a:r>
          </a:p>
        </p:txBody>
      </p:sp>
      <p:pic>
        <p:nvPicPr>
          <p:cNvPr id="5" name="Picture 4" descr="Diagram&#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3657600" y="666750"/>
            <a:ext cx="3969327" cy="4191000"/>
          </a:xfrm>
          <a:prstGeom prst="rect">
            <a:avLst/>
          </a:prstGeom>
          <a:noFill/>
          <a:ln>
            <a:noFill/>
          </a:ln>
        </p:spPr>
      </p:pic>
      <p:sp>
        <p:nvSpPr>
          <p:cNvPr id="7" name="Google Shape;304;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endParaRPr dirty="0"/>
          </a:p>
        </p:txBody>
      </p:sp>
    </p:spTree>
    <p:extLst>
      <p:ext uri="{BB962C8B-B14F-4D97-AF65-F5344CB8AC3E}">
        <p14:creationId xmlns:p14="http://schemas.microsoft.com/office/powerpoint/2010/main" val="170051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Status</a:t>
            </a:r>
            <a:endParaRPr dirty="0"/>
          </a:p>
        </p:txBody>
      </p:sp>
      <p:graphicFrame>
        <p:nvGraphicFramePr>
          <p:cNvPr id="17" name="Table 16"/>
          <p:cNvGraphicFramePr>
            <a:graphicFrameLocks noGrp="1"/>
          </p:cNvGraphicFramePr>
          <p:nvPr>
            <p:extLst>
              <p:ext uri="{D42A27DB-BD31-4B8C-83A1-F6EECF244321}">
                <p14:modId xmlns:p14="http://schemas.microsoft.com/office/powerpoint/2010/main" val="469722085"/>
              </p:ext>
            </p:extLst>
          </p:nvPr>
        </p:nvGraphicFramePr>
        <p:xfrm>
          <a:off x="76200" y="1200150"/>
          <a:ext cx="4419600" cy="3621825"/>
        </p:xfrm>
        <a:graphic>
          <a:graphicData uri="http://schemas.openxmlformats.org/drawingml/2006/table">
            <a:tbl>
              <a:tblPr firstRow="1" bandRow="1">
                <a:tableStyleId>{6A2FBE4C-99A3-4C46-BD8E-3D5DEF79283F}</a:tableStyleId>
              </a:tblPr>
              <a:tblGrid>
                <a:gridCol w="2590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8915">
                <a:tc>
                  <a:txBody>
                    <a:bodyPr/>
                    <a:lstStyle/>
                    <a:p>
                      <a:pPr algn="ctr"/>
                      <a:r>
                        <a:rPr lang="en-US" b="1" dirty="0"/>
                        <a:t>Milestones</a:t>
                      </a:r>
                    </a:p>
                  </a:txBody>
                  <a:tcPr>
                    <a:solidFill>
                      <a:schemeClr val="bg1">
                        <a:lumMod val="75000"/>
                      </a:schemeClr>
                    </a:solidFill>
                  </a:tcPr>
                </a:tc>
                <a:tc>
                  <a:txBody>
                    <a:bodyPr/>
                    <a:lstStyle/>
                    <a:p>
                      <a:pPr algn="ctr"/>
                      <a:r>
                        <a:rPr lang="en-US" b="1" dirty="0"/>
                        <a:t>Status</a:t>
                      </a:r>
                    </a:p>
                  </a:txBody>
                  <a:tcPr>
                    <a:solidFill>
                      <a:schemeClr val="bg1">
                        <a:lumMod val="75000"/>
                      </a:schemeClr>
                    </a:solidFill>
                  </a:tcPr>
                </a:tc>
                <a:extLst>
                  <a:ext uri="{0D108BD9-81ED-4DB2-BD59-A6C34878D82A}">
                    <a16:rowId xmlns:a16="http://schemas.microsoft.com/office/drawing/2014/main" val="10000"/>
                  </a:ext>
                </a:extLst>
              </a:tr>
              <a:tr h="326885">
                <a:tc>
                  <a:txBody>
                    <a:bodyPr/>
                    <a:lstStyle/>
                    <a:p>
                      <a:r>
                        <a:rPr lang="en-US" dirty="0">
                          <a:latin typeface="Montserrat" charset="0"/>
                        </a:rPr>
                        <a:t>Log in/Sign up</a:t>
                      </a:r>
                    </a:p>
                  </a:txBody>
                  <a:tcPr/>
                </a:tc>
                <a:tc>
                  <a:txBody>
                    <a:bodyPr/>
                    <a:lstStyle/>
                    <a:p>
                      <a:r>
                        <a:rPr lang="en-US" dirty="0">
                          <a:latin typeface="Montserrat" charset="0"/>
                        </a:rPr>
                        <a:t>Achieved</a:t>
                      </a:r>
                    </a:p>
                  </a:txBody>
                  <a:tcPr/>
                </a:tc>
                <a:extLst>
                  <a:ext uri="{0D108BD9-81ED-4DB2-BD59-A6C34878D82A}">
                    <a16:rowId xmlns:a16="http://schemas.microsoft.com/office/drawing/2014/main" val="10001"/>
                  </a:ext>
                </a:extLst>
              </a:tr>
              <a:tr h="507638">
                <a:tc>
                  <a:txBody>
                    <a:bodyPr/>
                    <a:lstStyle/>
                    <a:p>
                      <a:r>
                        <a:rPr lang="en-US" dirty="0">
                          <a:latin typeface="Montserrat" charset="0"/>
                        </a:rPr>
                        <a:t>List Nearby Parking</a:t>
                      </a:r>
                      <a:r>
                        <a:rPr lang="en-US" baseline="0" dirty="0">
                          <a:latin typeface="Montserrat" charset="0"/>
                        </a:rPr>
                        <a:t> Spaces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2"/>
                  </a:ext>
                </a:extLst>
              </a:tr>
              <a:tr h="288010">
                <a:tc>
                  <a:txBody>
                    <a:bodyPr/>
                    <a:lstStyle/>
                    <a:p>
                      <a:r>
                        <a:rPr lang="en-US" dirty="0">
                          <a:latin typeface="Montserrat" charset="0"/>
                        </a:rPr>
                        <a:t>Filtering searches</a:t>
                      </a:r>
                    </a:p>
                  </a:txBody>
                  <a:tcPr/>
                </a:tc>
                <a:tc>
                  <a:txBody>
                    <a:bodyPr/>
                    <a:lstStyle/>
                    <a:p>
                      <a:r>
                        <a:rPr lang="en-US" dirty="0">
                          <a:latin typeface="Montserrat" charset="0"/>
                        </a:rPr>
                        <a:t>Achieved</a:t>
                      </a:r>
                    </a:p>
                  </a:txBody>
                  <a:tcPr/>
                </a:tc>
                <a:extLst>
                  <a:ext uri="{0D108BD9-81ED-4DB2-BD59-A6C34878D82A}">
                    <a16:rowId xmlns:a16="http://schemas.microsoft.com/office/drawing/2014/main" val="10003"/>
                  </a:ext>
                </a:extLst>
              </a:tr>
              <a:tr h="507638">
                <a:tc>
                  <a:txBody>
                    <a:bodyPr/>
                    <a:lstStyle/>
                    <a:p>
                      <a:r>
                        <a:rPr lang="en-US" dirty="0">
                          <a:latin typeface="Montserrat" charset="0"/>
                        </a:rPr>
                        <a:t>Recommend slots closer</a:t>
                      </a:r>
                      <a:r>
                        <a:rPr lang="en-US" baseline="0" dirty="0">
                          <a:latin typeface="Montserrat" charset="0"/>
                        </a:rPr>
                        <a:t> to elevator</a:t>
                      </a:r>
                      <a:endParaRPr lang="en-US" dirty="0">
                        <a:latin typeface="Montserrat"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4"/>
                  </a:ext>
                </a:extLst>
              </a:tr>
              <a:tr h="358915">
                <a:tc>
                  <a:txBody>
                    <a:bodyPr/>
                    <a:lstStyle/>
                    <a:p>
                      <a:r>
                        <a:rPr lang="en-US" dirty="0">
                          <a:latin typeface="Montserrat" charset="0"/>
                        </a:rPr>
                        <a:t>Slots for handicapped</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5"/>
                  </a:ext>
                </a:extLst>
              </a:tr>
              <a:tr h="358915">
                <a:tc>
                  <a:txBody>
                    <a:bodyPr/>
                    <a:lstStyle/>
                    <a:p>
                      <a:r>
                        <a:rPr lang="en-US" dirty="0">
                          <a:latin typeface="Montserrat" charset="0"/>
                        </a:rPr>
                        <a:t>Handle</a:t>
                      </a:r>
                      <a:r>
                        <a:rPr lang="en-US" baseline="0" dirty="0">
                          <a:latin typeface="Montserrat" charset="0"/>
                        </a:rPr>
                        <a:t> Non-Registered Users</a:t>
                      </a:r>
                      <a:endParaRPr lang="en-US" dirty="0">
                        <a:latin typeface="Montserrat"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6"/>
                  </a:ext>
                </a:extLst>
              </a:tr>
              <a:tr h="358915">
                <a:tc>
                  <a:txBody>
                    <a:bodyPr/>
                    <a:lstStyle/>
                    <a:p>
                      <a:r>
                        <a:rPr lang="en-US" dirty="0">
                          <a:latin typeface="Montserrat" charset="0"/>
                        </a:rPr>
                        <a:t>Map Highlighting</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7"/>
                  </a:ext>
                </a:extLst>
              </a:tr>
              <a:tr h="358915">
                <a:tc>
                  <a:txBody>
                    <a:bodyPr/>
                    <a:lstStyle/>
                    <a:p>
                      <a:r>
                        <a:rPr lang="en-US" dirty="0">
                          <a:latin typeface="Montserrat" charset="0"/>
                        </a:rPr>
                        <a:t>Analytics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63240509"/>
              </p:ext>
            </p:extLst>
          </p:nvPr>
        </p:nvGraphicFramePr>
        <p:xfrm>
          <a:off x="4572000" y="1200150"/>
          <a:ext cx="4419600" cy="2263915"/>
        </p:xfrm>
        <a:graphic>
          <a:graphicData uri="http://schemas.openxmlformats.org/drawingml/2006/table">
            <a:tbl>
              <a:tblPr firstRow="1" bandRow="1">
                <a:tableStyleId>{6A2FBE4C-99A3-4C46-BD8E-3D5DEF79283F}</a:tableStyleId>
              </a:tblPr>
              <a:tblGrid>
                <a:gridCol w="2546888">
                  <a:extLst>
                    <a:ext uri="{9D8B030D-6E8A-4147-A177-3AD203B41FA5}">
                      <a16:colId xmlns:a16="http://schemas.microsoft.com/office/drawing/2014/main" val="20000"/>
                    </a:ext>
                  </a:extLst>
                </a:gridCol>
                <a:gridCol w="1872712">
                  <a:extLst>
                    <a:ext uri="{9D8B030D-6E8A-4147-A177-3AD203B41FA5}">
                      <a16:colId xmlns:a16="http://schemas.microsoft.com/office/drawing/2014/main" val="20001"/>
                    </a:ext>
                  </a:extLst>
                </a:gridCol>
              </a:tblGrid>
              <a:tr h="358915">
                <a:tc>
                  <a:txBody>
                    <a:bodyPr/>
                    <a:lstStyle/>
                    <a:p>
                      <a:pPr algn="ctr"/>
                      <a:r>
                        <a:rPr lang="en-US" b="1" dirty="0"/>
                        <a:t>Milestones (Long Term)</a:t>
                      </a:r>
                    </a:p>
                  </a:txBody>
                  <a:tcPr>
                    <a:solidFill>
                      <a:schemeClr val="bg1">
                        <a:lumMod val="75000"/>
                      </a:schemeClr>
                    </a:solidFill>
                  </a:tcPr>
                </a:tc>
                <a:tc>
                  <a:txBody>
                    <a:bodyPr/>
                    <a:lstStyle/>
                    <a:p>
                      <a:pPr algn="ctr"/>
                      <a:r>
                        <a:rPr lang="en-US" b="1" dirty="0"/>
                        <a:t>Status</a:t>
                      </a:r>
                    </a:p>
                  </a:txBody>
                  <a:tcPr>
                    <a:solidFill>
                      <a:schemeClr val="bg1">
                        <a:lumMod val="75000"/>
                      </a:schemeClr>
                    </a:solidFill>
                  </a:tcPr>
                </a:tc>
                <a:extLst>
                  <a:ext uri="{0D108BD9-81ED-4DB2-BD59-A6C34878D82A}">
                    <a16:rowId xmlns:a16="http://schemas.microsoft.com/office/drawing/2014/main" val="10000"/>
                  </a:ext>
                </a:extLst>
              </a:tr>
              <a:tr h="35891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Modify Existing Booking</a:t>
                      </a:r>
                    </a:p>
                  </a:txBody>
                  <a:tcPr/>
                </a:tc>
                <a:tc>
                  <a:txBody>
                    <a:bodyPr/>
                    <a:lstStyle/>
                    <a:p>
                      <a:r>
                        <a:rPr lang="en-US" dirty="0">
                          <a:latin typeface="Montserrat" charset="0"/>
                        </a:rPr>
                        <a:t>Achieved</a:t>
                      </a:r>
                    </a:p>
                  </a:txBody>
                  <a:tcPr/>
                </a:tc>
                <a:extLst>
                  <a:ext uri="{0D108BD9-81ED-4DB2-BD59-A6C34878D82A}">
                    <a16:rowId xmlns:a16="http://schemas.microsoft.com/office/drawing/2014/main" val="10001"/>
                  </a:ext>
                </a:extLst>
              </a:tr>
              <a:tr h="4251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Send</a:t>
                      </a:r>
                      <a:r>
                        <a:rPr lang="en-US" baseline="0" dirty="0">
                          <a:latin typeface="Montserrat" charset="0"/>
                        </a:rPr>
                        <a:t> Confirmation Email</a:t>
                      </a:r>
                      <a:endParaRPr lang="en-US" dirty="0">
                        <a:latin typeface="Montserrat"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2"/>
                  </a:ext>
                </a:extLst>
              </a:tr>
              <a:tr h="35891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aseline="0" dirty="0">
                          <a:latin typeface="Montserrat" charset="0"/>
                        </a:rPr>
                        <a:t>Ticketing Service</a:t>
                      </a:r>
                    </a:p>
                  </a:txBody>
                  <a:tcPr/>
                </a:tc>
                <a:tc>
                  <a:txBody>
                    <a:bodyPr/>
                    <a:lstStyle/>
                    <a:p>
                      <a:r>
                        <a:rPr lang="en-US" dirty="0">
                          <a:latin typeface="Montserrat" charset="0"/>
                        </a:rPr>
                        <a:t>Achieved</a:t>
                      </a:r>
                    </a:p>
                  </a:txBody>
                  <a:tcPr/>
                </a:tc>
                <a:extLst>
                  <a:ext uri="{0D108BD9-81ED-4DB2-BD59-A6C34878D82A}">
                    <a16:rowId xmlns:a16="http://schemas.microsoft.com/office/drawing/2014/main" val="10003"/>
                  </a:ext>
                </a:extLst>
              </a:tr>
              <a:tr h="40308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Review and Rating </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4"/>
                  </a:ext>
                </a:extLst>
              </a:tr>
              <a:tr h="35891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Voice Feature (Extra</a:t>
                      </a:r>
                      <a:r>
                        <a:rPr lang="en-US" baseline="0" dirty="0">
                          <a:latin typeface="Montserrat" charset="0"/>
                        </a:rPr>
                        <a:t> goal)</a:t>
                      </a:r>
                      <a:endParaRPr lang="en-US" dirty="0">
                        <a:latin typeface="Montserrat"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Montserrat" charset="0"/>
                        </a:rPr>
                        <a:t>Achieved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7" name="Google Shape;304;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tx1"/>
                </a:solidFill>
              </a:rPr>
              <a:t>Learning</a:t>
            </a:r>
            <a:endParaRPr sz="3000" dirty="0">
              <a:solidFill>
                <a:schemeClr val="tx1"/>
              </a:solidFill>
            </a:endParaRPr>
          </a:p>
        </p:txBody>
      </p:sp>
      <p:sp>
        <p:nvSpPr>
          <p:cNvPr id="10" name="Google Shape;256;p37"/>
          <p:cNvSpPr txBox="1">
            <a:spLocks/>
          </p:cNvSpPr>
          <p:nvPr/>
        </p:nvSpPr>
        <p:spPr>
          <a:xfrm>
            <a:off x="713250" y="1272925"/>
            <a:ext cx="7717500" cy="329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SzPct val="100000"/>
              <a:buFont typeface="Arial" pitchFamily="34" charset="0"/>
              <a:buChar char="•"/>
            </a:pPr>
            <a:r>
              <a:rPr lang="en-US" dirty="0">
                <a:latin typeface="Montserrat"/>
              </a:rPr>
              <a:t>Doing this project in core java helped to strengthen the basic understanding of the concepts.</a:t>
            </a:r>
          </a:p>
          <a:p>
            <a:pPr>
              <a:buSzPct val="100000"/>
            </a:pPr>
            <a:endParaRPr lang="en-US" dirty="0">
              <a:latin typeface="Montserrat"/>
            </a:endParaRPr>
          </a:p>
          <a:p>
            <a:pPr marL="285750" indent="-285750">
              <a:buSzPct val="100000"/>
              <a:buFont typeface="Arial" pitchFamily="34" charset="0"/>
              <a:buChar char="•"/>
            </a:pPr>
            <a:r>
              <a:rPr lang="en-US" dirty="0">
                <a:latin typeface="Montserrat"/>
              </a:rPr>
              <a:t>The branches should be merged frequently as there might occur a high chance of causing huge merge conflicts down the lane.</a:t>
            </a:r>
          </a:p>
          <a:p>
            <a:pPr>
              <a:buSzPct val="100000"/>
            </a:pPr>
            <a:endParaRPr lang="en-US" dirty="0">
              <a:latin typeface="Montserrat"/>
            </a:endParaRPr>
          </a:p>
          <a:p>
            <a:pPr marL="285750" indent="-285750">
              <a:buSzPct val="100000"/>
              <a:buFont typeface="Arial" pitchFamily="34" charset="0"/>
              <a:buChar char="•"/>
            </a:pPr>
            <a:r>
              <a:rPr lang="en-US" dirty="0">
                <a:latin typeface="Montserrat"/>
              </a:rPr>
              <a:t>The checking of smells should be done frequently, that is, after every feature Is implemented. This will help to refactor the code easily while reducing the technical debt as much as possible.</a:t>
            </a:r>
            <a:endParaRPr lang="en-US" dirty="0">
              <a:latin typeface="Montserrat" charset="0"/>
            </a:endParaRPr>
          </a:p>
          <a:p>
            <a:pPr marL="285750" indent="-285750">
              <a:buSzPct val="100000"/>
              <a:buFont typeface="Arial" pitchFamily="34" charset="0"/>
              <a:buChar char="•"/>
            </a:pPr>
            <a:endParaRPr lang="en-US" dirty="0">
              <a:latin typeface="Montserrat"/>
            </a:endParaRPr>
          </a:p>
          <a:p>
            <a:pPr marL="285750" indent="-285750">
              <a:buSzPct val="100000"/>
              <a:buFont typeface="Arial" pitchFamily="34" charset="0"/>
              <a:buChar char="•"/>
            </a:pPr>
            <a:r>
              <a:rPr lang="en-US" dirty="0">
                <a:latin typeface="Montserrat"/>
              </a:rPr>
              <a:t>As the technical challenges are now clear, the project can be improvised by introducing a proper User Interface.</a:t>
            </a:r>
            <a:endParaRPr lang="en-US" dirty="0">
              <a:latin typeface="Montserrat" charset="0"/>
            </a:endParaRPr>
          </a:p>
          <a:p>
            <a:pPr marL="285750" indent="-285750">
              <a:buSzPct val="100000"/>
              <a:buFont typeface="Arial" pitchFamily="34" charset="0"/>
              <a:buChar char="•"/>
            </a:pPr>
            <a:endParaRPr lang="en-US" dirty="0">
              <a:latin typeface="Montserrat" charset="0"/>
            </a:endParaRPr>
          </a:p>
          <a:p>
            <a:pPr marL="285750" indent="-285750">
              <a:buSzPct val="100000"/>
              <a:buFont typeface="Arial" pitchFamily="34" charset="0"/>
              <a:buChar char="•"/>
            </a:pPr>
            <a:endParaRPr lang="en-US" dirty="0">
              <a:latin typeface="Montserrat" charset="0"/>
            </a:endParaRPr>
          </a:p>
        </p:txBody>
      </p:sp>
    </p:spTree>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A3DB965EA5564F9F8B92AE571CE55C" ma:contentTypeVersion="4" ma:contentTypeDescription="Create a new document." ma:contentTypeScope="" ma:versionID="6fc23fc691a59deefe1b332ede9affe2">
  <xsd:schema xmlns:xsd="http://www.w3.org/2001/XMLSchema" xmlns:xs="http://www.w3.org/2001/XMLSchema" xmlns:p="http://schemas.microsoft.com/office/2006/metadata/properties" xmlns:ns2="03eb6ac5-f443-4ea1-aa2c-c38fddb3fc7d" targetNamespace="http://schemas.microsoft.com/office/2006/metadata/properties" ma:root="true" ma:fieldsID="38268bbcd3928b1ae1b8159404495ada" ns2:_="">
    <xsd:import namespace="03eb6ac5-f443-4ea1-aa2c-c38fddb3fc7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eb6ac5-f443-4ea1-aa2c-c38fddb3fc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62A0FC-2AF5-4804-8EEE-BE74EA573F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89E54B-C8A3-424D-8CC8-A62DF4675238}">
  <ds:schemaRefs>
    <ds:schemaRef ds:uri="http://schemas.microsoft.com/sharepoint/v3/contenttype/forms"/>
  </ds:schemaRefs>
</ds:datastoreItem>
</file>

<file path=customXml/itemProps3.xml><?xml version="1.0" encoding="utf-8"?>
<ds:datastoreItem xmlns:ds="http://schemas.openxmlformats.org/officeDocument/2006/customXml" ds:itemID="{6FDEE67F-EDA5-4DED-B3D3-8CB4E356B3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eb6ac5-f443-4ea1-aa2c-c38fddb3fc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1355</TotalTime>
  <Words>332</Words>
  <Application>Microsoft Office PowerPoint</Application>
  <PresentationFormat>On-screen Show (16:9)</PresentationFormat>
  <Paragraphs>63</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Minimalist Business Slides by Slidesgo</vt:lpstr>
      <vt:lpstr>Parking Pool</vt:lpstr>
      <vt:lpstr>Summary</vt:lpstr>
      <vt:lpstr>Dashboard</vt:lpstr>
      <vt:lpstr>Dashboard</vt:lpstr>
      <vt:lpstr>Dashboard</vt:lpstr>
      <vt:lpstr>Dashboard</vt:lpstr>
      <vt:lpstr>Demo</vt:lpstr>
      <vt:lpstr>Project Status</vt:lpstr>
      <vt:lpstr>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Pool</dc:title>
  <cp:lastModifiedBy>Samarth Jariwala</cp:lastModifiedBy>
  <cp:revision>70</cp:revision>
  <dcterms:modified xsi:type="dcterms:W3CDTF">2022-04-05T23:38:58Z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0x010100C8A3DB965EA5564F9F8B92AE571CE55C</vt:lpwstr>
  </property>
</Properties>
</file>