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handoutMasterIdLst>
    <p:handoutMasterId r:id="rId23"/>
  </p:handoutMasterIdLst>
  <p:sldIdLst>
    <p:sldId id="257" r:id="rId5"/>
    <p:sldId id="258" r:id="rId6"/>
    <p:sldId id="259" r:id="rId7"/>
    <p:sldId id="261" r:id="rId8"/>
    <p:sldId id="262" r:id="rId9"/>
    <p:sldId id="263" r:id="rId10"/>
    <p:sldId id="264" r:id="rId11"/>
    <p:sldId id="265" r:id="rId12"/>
    <p:sldId id="268" r:id="rId13"/>
    <p:sldId id="269" r:id="rId14"/>
    <p:sldId id="267" r:id="rId15"/>
    <p:sldId id="271" r:id="rId16"/>
    <p:sldId id="272" r:id="rId17"/>
    <p:sldId id="270" r:id="rId18"/>
    <p:sldId id="273"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99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25" autoAdjust="0"/>
    <p:restoredTop sz="88725" autoAdjust="0"/>
  </p:normalViewPr>
  <p:slideViewPr>
    <p:cSldViewPr snapToGrid="0">
      <p:cViewPr varScale="1">
        <p:scale>
          <a:sx n="63" d="100"/>
          <a:sy n="63" d="100"/>
        </p:scale>
        <p:origin x="840" y="56"/>
      </p:cViewPr>
      <p:guideLst/>
    </p:cSldViewPr>
  </p:slideViewPr>
  <p:outlineViewPr>
    <p:cViewPr>
      <p:scale>
        <a:sx n="33" d="100"/>
        <a:sy n="33" d="100"/>
      </p:scale>
      <p:origin x="0" y="-3596"/>
    </p:cViewPr>
  </p:outlineViewPr>
  <p:notesTextViewPr>
    <p:cViewPr>
      <p:scale>
        <a:sx n="1" d="1"/>
        <a:sy n="1" d="1"/>
      </p:scale>
      <p:origin x="0" y="0"/>
    </p:cViewPr>
  </p:notesTextViewPr>
  <p:sorterViewPr>
    <p:cViewPr>
      <p:scale>
        <a:sx n="100" d="100"/>
        <a:sy n="100" d="100"/>
      </p:scale>
      <p:origin x="0" y="-1284"/>
    </p:cViewPr>
  </p:sorterViewPr>
  <p:notesViewPr>
    <p:cSldViewPr snapToGrid="0">
      <p:cViewPr>
        <p:scale>
          <a:sx n="50" d="100"/>
          <a:sy n="50" d="100"/>
        </p:scale>
        <p:origin x="2716" y="-10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57E70E-DC77-91FF-56C0-031B11609F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0CA943F-DBC4-F1CD-16BD-E9EDF326C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F4F7B3-2F65-40E5-B820-1D9A88998328}" type="datetimeFigureOut">
              <a:rPr lang="en-IN" smtClean="0"/>
              <a:t>25-07-2024</a:t>
            </a:fld>
            <a:endParaRPr lang="en-IN"/>
          </a:p>
        </p:txBody>
      </p:sp>
      <p:sp>
        <p:nvSpPr>
          <p:cNvPr id="4" name="Footer Placeholder 3">
            <a:extLst>
              <a:ext uri="{FF2B5EF4-FFF2-40B4-BE49-F238E27FC236}">
                <a16:creationId xmlns:a16="http://schemas.microsoft.com/office/drawing/2014/main" id="{B9DAD5E4-83D4-67FC-26F4-777FD5BC91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6A90603-8DE5-3CB5-887F-E0AD667C99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1D552C-9086-40A7-A4E4-158359A1259A}" type="slidenum">
              <a:rPr lang="en-IN" smtClean="0"/>
              <a:t>‹#›</a:t>
            </a:fld>
            <a:endParaRPr lang="en-IN"/>
          </a:p>
        </p:txBody>
      </p:sp>
    </p:spTree>
    <p:extLst>
      <p:ext uri="{BB962C8B-B14F-4D97-AF65-F5344CB8AC3E}">
        <p14:creationId xmlns:p14="http://schemas.microsoft.com/office/powerpoint/2010/main" val="14159298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1037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8F979713-1E1F-45CF-B61F-AD2F44440A73}"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02382-9081-4F97-88F6-4B119E5F987D}"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B443776C-51EB-4057-86B7-AA2CAE8364F3}"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964AC498-7A8E-45AD-835F-8F9F1E681421}"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D85CF109-805C-40D5-A531-DDAB164BD7E0}"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3F127E-09F7-42A0-B787-56FDBD153D9B}"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DF83A-A4AB-4DBA-B7A0-E8697ED31D88}"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803663C-9373-474A-B006-DBD9C95B758A}"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EC17-FF5C-431C-90C6-00986446DD91}"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E663491C-FA90-4643-AE8D-87F5362E185A}"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B74A6-4C0C-43A5-A921-4734AA927DEC}"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B24DC279-334C-44B5-A9DD-64AB82C3A3C6}"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idhi_guntur@srmap.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9KavHhQLGAErD9J2WaiF7gDvRmf6ApRL/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22486" y="127197"/>
            <a:ext cx="11022980" cy="1612359"/>
          </a:xfrm>
        </p:spPr>
        <p:txBody>
          <a:bodyPr>
            <a:normAutofit/>
          </a:bodyPr>
          <a:lstStyle/>
          <a:p>
            <a:r>
              <a:rPr lang="en-US" dirty="0"/>
              <a:t>Ridhi Guntur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15854" y="1827247"/>
            <a:ext cx="11160460" cy="1251063"/>
          </a:xfrm>
        </p:spPr>
        <p:txBody>
          <a:bodyPr>
            <a:noAutofit/>
          </a:bodyPr>
          <a:lstStyle/>
          <a:p>
            <a:pPr>
              <a:lnSpc>
                <a:spcPct val="100000"/>
              </a:lnSpc>
            </a:pPr>
            <a:r>
              <a:rPr lang="en-GB" dirty="0">
                <a:solidFill>
                  <a:schemeClr val="accent1">
                    <a:lumMod val="75000"/>
                  </a:schemeClr>
                </a:solidFill>
              </a:rPr>
              <a:t>SRM AP UNIVERSITY  -  Ap22110011467</a:t>
            </a:r>
          </a:p>
          <a:p>
            <a:r>
              <a:rPr lang="en-GB" dirty="0">
                <a:solidFill>
                  <a:schemeClr val="accent1">
                    <a:lumMod val="75000"/>
                  </a:schemeClr>
                </a:solidFill>
                <a:latin typeface="Aptos Display" panose="020B0004020202020204" pitchFamily="34" charset="0"/>
                <a:hlinkClick r:id="rId2">
                  <a:extLst>
                    <a:ext uri="{A12FA001-AC4F-418D-AE19-62706E023703}">
                      <ahyp:hlinkClr xmlns:ahyp="http://schemas.microsoft.com/office/drawing/2018/hyperlinkcolor" val="tx"/>
                    </a:ext>
                  </a:extLst>
                </a:hlinkClick>
              </a:rPr>
              <a:t>ridhi_guntur@srmap.edu.in</a:t>
            </a:r>
            <a:endParaRPr lang="en-GB" dirty="0">
              <a:solidFill>
                <a:schemeClr val="accent1">
                  <a:lumMod val="75000"/>
                </a:schemeClr>
              </a:solidFill>
              <a:latin typeface="Aptos Display" panose="020B0004020202020204" pitchFamily="34" charset="0"/>
            </a:endParaRPr>
          </a:p>
          <a:p>
            <a:r>
              <a:rPr lang="en-IN" b="0" i="0" dirty="0">
                <a:solidFill>
                  <a:schemeClr val="accent1">
                    <a:lumMod val="75000"/>
                  </a:schemeClr>
                </a:solidFill>
                <a:effectLst/>
                <a:highlight>
                  <a:srgbClr val="FFFFFF"/>
                </a:highlight>
                <a:latin typeface="docs-Roboto"/>
              </a:rPr>
              <a:t>Edunet Foundation - </a:t>
            </a:r>
            <a:r>
              <a:rPr lang="en-US" b="0" i="0" dirty="0">
                <a:solidFill>
                  <a:schemeClr val="accent1">
                    <a:lumMod val="75000"/>
                  </a:schemeClr>
                </a:solidFill>
                <a:effectLst/>
                <a:highlight>
                  <a:srgbClr val="FFFFFF"/>
                </a:highlight>
                <a:latin typeface="docs-Roboto"/>
              </a:rPr>
              <a:t>Artificial Intelligence and Machine Learning</a:t>
            </a:r>
          </a:p>
          <a:p>
            <a:r>
              <a:rPr lang="en-US" dirty="0">
                <a:solidFill>
                  <a:schemeClr val="accent1">
                    <a:lumMod val="75000"/>
                  </a:schemeClr>
                </a:solidFill>
                <a:highlight>
                  <a:srgbClr val="FFFFFF"/>
                </a:highlight>
                <a:latin typeface="docs-Roboto"/>
              </a:rPr>
              <a:t>SUMMER INTERNSHIP COURSE - 2024 ( 4</a:t>
            </a:r>
            <a:r>
              <a:rPr lang="en-US" baseline="30000" dirty="0">
                <a:solidFill>
                  <a:schemeClr val="accent1">
                    <a:lumMod val="75000"/>
                  </a:schemeClr>
                </a:solidFill>
                <a:highlight>
                  <a:srgbClr val="FFFFFF"/>
                </a:highlight>
                <a:latin typeface="docs-Roboto"/>
              </a:rPr>
              <a:t>th</a:t>
            </a:r>
            <a:r>
              <a:rPr lang="en-US" dirty="0">
                <a:solidFill>
                  <a:schemeClr val="accent1">
                    <a:lumMod val="75000"/>
                  </a:schemeClr>
                </a:solidFill>
                <a:highlight>
                  <a:srgbClr val="FFFFFF"/>
                </a:highlight>
                <a:latin typeface="docs-Roboto"/>
              </a:rPr>
              <a:t> June –  25</a:t>
            </a:r>
            <a:r>
              <a:rPr lang="en-US" baseline="30000" dirty="0">
                <a:solidFill>
                  <a:schemeClr val="accent1">
                    <a:lumMod val="75000"/>
                  </a:schemeClr>
                </a:solidFill>
                <a:highlight>
                  <a:srgbClr val="FFFFFF"/>
                </a:highlight>
                <a:latin typeface="docs-Roboto"/>
              </a:rPr>
              <a:t>th</a:t>
            </a:r>
            <a:r>
              <a:rPr lang="en-US" dirty="0">
                <a:solidFill>
                  <a:schemeClr val="accent1">
                    <a:lumMod val="75000"/>
                  </a:schemeClr>
                </a:solidFill>
                <a:highlight>
                  <a:srgbClr val="FFFFFF"/>
                </a:highlight>
                <a:latin typeface="docs-Roboto"/>
              </a:rPr>
              <a:t> July )</a:t>
            </a:r>
            <a:endParaRPr lang="en-US" b="0" i="0" dirty="0">
              <a:solidFill>
                <a:schemeClr val="accent1">
                  <a:lumMod val="75000"/>
                </a:schemeClr>
              </a:solidFill>
              <a:effectLst/>
              <a:highlight>
                <a:srgbClr val="FFFFFF"/>
              </a:highlight>
              <a:latin typeface="docs-Roboto"/>
            </a:endParaRPr>
          </a:p>
          <a:p>
            <a:endParaRPr lang="en-GB" dirty="0">
              <a:latin typeface="Aptos Display" panose="020B0004020202020204" pitchFamily="34" charset="0"/>
            </a:endParaRPr>
          </a:p>
          <a:p>
            <a:endParaRPr lang="en-GB" dirty="0">
              <a:latin typeface="Aptos Display" panose="020B000402020202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08BCB-0F3A-3A5A-A1E3-5A689B9855EE}"/>
              </a:ext>
            </a:extLst>
          </p:cNvPr>
          <p:cNvSpPr>
            <a:spLocks noGrp="1"/>
          </p:cNvSpPr>
          <p:nvPr>
            <p:ph idx="1"/>
          </p:nvPr>
        </p:nvSpPr>
        <p:spPr>
          <a:xfrm>
            <a:off x="581192" y="794657"/>
            <a:ext cx="11186265" cy="5551714"/>
          </a:xfrm>
        </p:spPr>
        <p:txBody>
          <a:bodyPr/>
          <a:lstStyle/>
          <a:p>
            <a:r>
              <a:rPr lang="en-IN" b="1" dirty="0">
                <a:solidFill>
                  <a:srgbClr val="C00000"/>
                </a:solidFill>
              </a:rPr>
              <a:t>STEP 5 </a:t>
            </a:r>
            <a:r>
              <a:rPr lang="en-IN" dirty="0"/>
              <a:t>: </a:t>
            </a:r>
            <a:r>
              <a:rPr lang="en-IN" u="sng" dirty="0"/>
              <a:t>Normalizing the 'Burnout' Column</a:t>
            </a:r>
          </a:p>
          <a:p>
            <a:pPr marL="0" indent="0">
              <a:buNone/>
            </a:pPr>
            <a:r>
              <a:rPr lang="en-IN" dirty="0"/>
              <a:t>    </a:t>
            </a:r>
            <a:r>
              <a:rPr lang="en-US" dirty="0"/>
              <a:t>To normalize the 'Burnout' column and ensure all values are within the same range, we applied </a:t>
            </a:r>
            <a:r>
              <a:rPr lang="en-US" b="1" dirty="0"/>
              <a:t>Min-Max scaling</a:t>
            </a:r>
            <a:r>
              <a:rPr lang="en-US" dirty="0"/>
              <a:t>. This</a:t>
            </a:r>
          </a:p>
          <a:p>
            <a:pPr marL="0" indent="0">
              <a:buNone/>
            </a:pPr>
            <a:r>
              <a:rPr lang="en-US" dirty="0"/>
              <a:t>    process was implemented using the </a:t>
            </a:r>
            <a:r>
              <a:rPr lang="en-IN" dirty="0"/>
              <a:t>’</a:t>
            </a:r>
            <a:r>
              <a:rPr lang="en-IN" b="1" dirty="0"/>
              <a:t>MinMaxScaler</a:t>
            </a:r>
            <a:r>
              <a:rPr lang="en-IN" dirty="0"/>
              <a:t>’ from </a:t>
            </a:r>
            <a:r>
              <a:rPr lang="en-IN" b="1" dirty="0"/>
              <a:t>‘sklearn.preprocessing’</a:t>
            </a:r>
            <a:r>
              <a:rPr lang="en-IN" dirty="0"/>
              <a:t> .</a:t>
            </a:r>
            <a:r>
              <a:rPr lang="en-US" dirty="0"/>
              <a:t>First, we reshaped the 'Burnout’</a:t>
            </a:r>
          </a:p>
          <a:p>
            <a:pPr marL="0" indent="0">
              <a:buNone/>
            </a:pPr>
            <a:r>
              <a:rPr lang="en-US" dirty="0"/>
              <a:t>    data into a 2D array with </a:t>
            </a:r>
            <a:r>
              <a:rPr lang="en-US" b="1" dirty="0"/>
              <a:t>‘reshape(-1,1)’ </a:t>
            </a:r>
            <a:r>
              <a:rPr lang="en-US" dirty="0"/>
              <a:t>, a necessary step for the scaler. Then, we used </a:t>
            </a:r>
            <a:r>
              <a:rPr lang="en-US" b="1" dirty="0"/>
              <a:t>the ‘fit_transform’ </a:t>
            </a:r>
            <a:r>
              <a:rPr lang="en-US" dirty="0"/>
              <a:t>method to</a:t>
            </a:r>
          </a:p>
          <a:p>
            <a:pPr marL="0" indent="0">
              <a:buNone/>
            </a:pPr>
            <a:r>
              <a:rPr lang="en-US" dirty="0"/>
              <a:t>    scale the data, normalizing all values in the 'Burnout' column to </a:t>
            </a:r>
            <a:r>
              <a:rPr lang="en-US" b="1" dirty="0"/>
              <a:t>a range between 0 and 1</a:t>
            </a:r>
            <a:r>
              <a:rPr lang="en-US" dirty="0"/>
              <a:t>. This normalization step is</a:t>
            </a:r>
          </a:p>
          <a:p>
            <a:pPr marL="0" indent="0">
              <a:buNone/>
            </a:pPr>
            <a:r>
              <a:rPr lang="en-US" dirty="0"/>
              <a:t>   crucial for improving the performance and convergence speed of many machine learning algorithms.</a:t>
            </a:r>
          </a:p>
          <a:p>
            <a:pPr marL="0" indent="0">
              <a:buNone/>
            </a:pPr>
            <a:endParaRPr lang="en-US" dirty="0"/>
          </a:p>
          <a:p>
            <a:r>
              <a:rPr lang="en-US" b="1" dirty="0">
                <a:solidFill>
                  <a:srgbClr val="C00000"/>
                </a:solidFill>
              </a:rPr>
              <a:t>STEP 6 </a:t>
            </a:r>
            <a:r>
              <a:rPr lang="en-US" dirty="0"/>
              <a:t>: </a:t>
            </a:r>
            <a:r>
              <a:rPr lang="en-US" u="sng" dirty="0"/>
              <a:t>Finding Correlation with the 'Burnout' Column</a:t>
            </a:r>
          </a:p>
          <a:p>
            <a:pPr marL="0" indent="0">
              <a:buNone/>
            </a:pPr>
            <a:r>
              <a:rPr lang="en-IN" dirty="0"/>
              <a:t>     </a:t>
            </a:r>
            <a:r>
              <a:rPr lang="en-US" dirty="0"/>
              <a:t>We analyzed the correlation between 'Burnout' and three important features: </a:t>
            </a:r>
            <a:r>
              <a:rPr lang="en-US" b="1" dirty="0"/>
              <a:t>'Days Worked'</a:t>
            </a:r>
            <a:r>
              <a:rPr lang="en-US" dirty="0"/>
              <a:t>,</a:t>
            </a:r>
            <a:r>
              <a:rPr lang="en-US" b="1" dirty="0"/>
              <a:t> 'Employee Status'</a:t>
            </a:r>
            <a:r>
              <a:rPr lang="en-US" dirty="0"/>
              <a:t>,</a:t>
            </a:r>
            <a:r>
              <a:rPr lang="en-US" b="1" dirty="0"/>
              <a:t> </a:t>
            </a:r>
            <a:r>
              <a:rPr lang="en-US" dirty="0"/>
              <a:t>and</a:t>
            </a:r>
          </a:p>
          <a:p>
            <a:pPr marL="0" indent="0">
              <a:buNone/>
            </a:pPr>
            <a:r>
              <a:rPr lang="en-US" b="1" dirty="0"/>
              <a:t>    'Pay Zone'</a:t>
            </a:r>
            <a:r>
              <a:rPr lang="en-US" dirty="0"/>
              <a:t>. Using the </a:t>
            </a:r>
            <a:r>
              <a:rPr lang="en-US" b="1" dirty="0"/>
              <a:t>‘</a:t>
            </a:r>
            <a:r>
              <a:rPr lang="en-US" b="1" dirty="0" err="1"/>
              <a:t>corr</a:t>
            </a:r>
            <a:r>
              <a:rPr lang="en-US" b="1" dirty="0"/>
              <a:t>()’</a:t>
            </a:r>
            <a:r>
              <a:rPr lang="en-US" dirty="0"/>
              <a:t> method from pandas, we found the following correlations with 'Burnout’:</a:t>
            </a:r>
          </a:p>
          <a:p>
            <a:pPr marL="0" indent="0">
              <a:buNone/>
            </a:pPr>
            <a:endParaRPr lang="en-US" dirty="0"/>
          </a:p>
          <a:p>
            <a:pPr marL="0" indent="0">
              <a:buNone/>
            </a:pPr>
            <a:endParaRPr lang="en-IN" u="sng" dirty="0"/>
          </a:p>
          <a:p>
            <a:pPr marL="0" indent="0">
              <a:buNone/>
            </a:pPr>
            <a:endParaRPr lang="en-IN" dirty="0"/>
          </a:p>
        </p:txBody>
      </p:sp>
      <p:graphicFrame>
        <p:nvGraphicFramePr>
          <p:cNvPr id="5" name="Table 4">
            <a:extLst>
              <a:ext uri="{FF2B5EF4-FFF2-40B4-BE49-F238E27FC236}">
                <a16:creationId xmlns:a16="http://schemas.microsoft.com/office/drawing/2014/main" id="{EE8132C9-5936-9225-EFE5-8DE20FFAE962}"/>
              </a:ext>
            </a:extLst>
          </p:cNvPr>
          <p:cNvGraphicFramePr>
            <a:graphicFrameLocks noGrp="1"/>
          </p:cNvGraphicFramePr>
          <p:nvPr>
            <p:extLst>
              <p:ext uri="{D42A27DB-BD31-4B8C-83A1-F6EECF244321}">
                <p14:modId xmlns:p14="http://schemas.microsoft.com/office/powerpoint/2010/main" val="2761205505"/>
              </p:ext>
            </p:extLst>
          </p:nvPr>
        </p:nvGraphicFramePr>
        <p:xfrm>
          <a:off x="6738256" y="5128381"/>
          <a:ext cx="4321630" cy="1483360"/>
        </p:xfrm>
        <a:graphic>
          <a:graphicData uri="http://schemas.openxmlformats.org/drawingml/2006/table">
            <a:tbl>
              <a:tblPr firstRow="1" bandRow="1">
                <a:tableStyleId>{5940675A-B579-460E-94D1-54222C63F5DA}</a:tableStyleId>
              </a:tblPr>
              <a:tblGrid>
                <a:gridCol w="2160815">
                  <a:extLst>
                    <a:ext uri="{9D8B030D-6E8A-4147-A177-3AD203B41FA5}">
                      <a16:colId xmlns:a16="http://schemas.microsoft.com/office/drawing/2014/main" val="1658848738"/>
                    </a:ext>
                  </a:extLst>
                </a:gridCol>
                <a:gridCol w="2160815">
                  <a:extLst>
                    <a:ext uri="{9D8B030D-6E8A-4147-A177-3AD203B41FA5}">
                      <a16:colId xmlns:a16="http://schemas.microsoft.com/office/drawing/2014/main" val="3457686459"/>
                    </a:ext>
                  </a:extLst>
                </a:gridCol>
              </a:tblGrid>
              <a:tr h="370840">
                <a:tc>
                  <a:txBody>
                    <a:bodyPr/>
                    <a:lstStyle/>
                    <a:p>
                      <a:pPr algn="ctr"/>
                      <a:r>
                        <a:rPr lang="en-IN" dirty="0"/>
                        <a:t>Days Worked</a:t>
                      </a:r>
                    </a:p>
                  </a:txBody>
                  <a:tcPr>
                    <a:solidFill>
                      <a:schemeClr val="accent1">
                        <a:lumMod val="20000"/>
                        <a:lumOff val="80000"/>
                      </a:schemeClr>
                    </a:solidFill>
                  </a:tcPr>
                </a:tc>
                <a:tc>
                  <a:txBody>
                    <a:bodyPr/>
                    <a:lstStyle/>
                    <a:p>
                      <a:pPr algn="ctr"/>
                      <a:r>
                        <a:rPr lang="en-IN" dirty="0"/>
                        <a:t>0.999975</a:t>
                      </a:r>
                    </a:p>
                  </a:txBody>
                  <a:tcPr>
                    <a:solidFill>
                      <a:schemeClr val="accent5">
                        <a:lumMod val="20000"/>
                        <a:lumOff val="80000"/>
                      </a:schemeClr>
                    </a:solidFill>
                  </a:tcPr>
                </a:tc>
                <a:extLst>
                  <a:ext uri="{0D108BD9-81ED-4DB2-BD59-A6C34878D82A}">
                    <a16:rowId xmlns:a16="http://schemas.microsoft.com/office/drawing/2014/main" val="783240329"/>
                  </a:ext>
                </a:extLst>
              </a:tr>
              <a:tr h="370840">
                <a:tc>
                  <a:txBody>
                    <a:bodyPr/>
                    <a:lstStyle/>
                    <a:p>
                      <a:pPr algn="ctr"/>
                      <a:r>
                        <a:rPr lang="en-IN" dirty="0"/>
                        <a:t>Employee Status</a:t>
                      </a:r>
                    </a:p>
                  </a:txBody>
                  <a:tcPr>
                    <a:solidFill>
                      <a:schemeClr val="accent5">
                        <a:lumMod val="20000"/>
                        <a:lumOff val="80000"/>
                      </a:schemeClr>
                    </a:solidFill>
                  </a:tcPr>
                </a:tc>
                <a:tc>
                  <a:txBody>
                    <a:bodyPr/>
                    <a:lstStyle/>
                    <a:p>
                      <a:pPr algn="ctr"/>
                      <a:r>
                        <a:rPr lang="en-IN" dirty="0"/>
                        <a:t>0.042389</a:t>
                      </a:r>
                    </a:p>
                  </a:txBody>
                  <a:tcPr>
                    <a:solidFill>
                      <a:schemeClr val="accent1">
                        <a:lumMod val="20000"/>
                        <a:lumOff val="80000"/>
                      </a:schemeClr>
                    </a:solidFill>
                  </a:tcPr>
                </a:tc>
                <a:extLst>
                  <a:ext uri="{0D108BD9-81ED-4DB2-BD59-A6C34878D82A}">
                    <a16:rowId xmlns:a16="http://schemas.microsoft.com/office/drawing/2014/main" val="1185697551"/>
                  </a:ext>
                </a:extLst>
              </a:tr>
              <a:tr h="370840">
                <a:tc>
                  <a:txBody>
                    <a:bodyPr/>
                    <a:lstStyle/>
                    <a:p>
                      <a:pPr algn="ctr"/>
                      <a:r>
                        <a:rPr lang="en-IN" dirty="0"/>
                        <a:t>Pay Zone </a:t>
                      </a:r>
                    </a:p>
                  </a:txBody>
                  <a:tcPr>
                    <a:solidFill>
                      <a:schemeClr val="accent1">
                        <a:lumMod val="20000"/>
                        <a:lumOff val="80000"/>
                      </a:schemeClr>
                    </a:solidFill>
                  </a:tcPr>
                </a:tc>
                <a:tc>
                  <a:txBody>
                    <a:bodyPr/>
                    <a:lstStyle/>
                    <a:p>
                      <a:pPr algn="ctr"/>
                      <a:r>
                        <a:rPr lang="en-IN" dirty="0"/>
                        <a:t>0.005124</a:t>
                      </a:r>
                    </a:p>
                  </a:txBody>
                  <a:tcPr>
                    <a:solidFill>
                      <a:schemeClr val="accent5">
                        <a:lumMod val="20000"/>
                        <a:lumOff val="80000"/>
                      </a:schemeClr>
                    </a:solidFill>
                  </a:tcPr>
                </a:tc>
                <a:extLst>
                  <a:ext uri="{0D108BD9-81ED-4DB2-BD59-A6C34878D82A}">
                    <a16:rowId xmlns:a16="http://schemas.microsoft.com/office/drawing/2014/main" val="4226656162"/>
                  </a:ext>
                </a:extLst>
              </a:tr>
              <a:tr h="370840">
                <a:tc>
                  <a:txBody>
                    <a:bodyPr/>
                    <a:lstStyle/>
                    <a:p>
                      <a:pPr algn="ctr"/>
                      <a:r>
                        <a:rPr lang="en-IN" dirty="0"/>
                        <a:t>GenderCode</a:t>
                      </a:r>
                    </a:p>
                  </a:txBody>
                  <a:tcPr>
                    <a:solidFill>
                      <a:schemeClr val="accent5">
                        <a:lumMod val="20000"/>
                        <a:lumOff val="80000"/>
                      </a:schemeClr>
                    </a:solidFill>
                  </a:tcPr>
                </a:tc>
                <a:tc>
                  <a:txBody>
                    <a:bodyPr/>
                    <a:lstStyle/>
                    <a:p>
                      <a:pPr algn="ctr"/>
                      <a:r>
                        <a:rPr lang="en-IN" dirty="0"/>
                        <a:t>-0.017346</a:t>
                      </a:r>
                    </a:p>
                  </a:txBody>
                  <a:tcPr>
                    <a:solidFill>
                      <a:schemeClr val="accent1">
                        <a:lumMod val="20000"/>
                        <a:lumOff val="80000"/>
                      </a:schemeClr>
                    </a:solidFill>
                  </a:tcPr>
                </a:tc>
                <a:extLst>
                  <a:ext uri="{0D108BD9-81ED-4DB2-BD59-A6C34878D82A}">
                    <a16:rowId xmlns:a16="http://schemas.microsoft.com/office/drawing/2014/main" val="2696571589"/>
                  </a:ext>
                </a:extLst>
              </a:tr>
            </a:tbl>
          </a:graphicData>
        </a:graphic>
      </p:graphicFrame>
      <p:graphicFrame>
        <p:nvGraphicFramePr>
          <p:cNvPr id="6" name="Table 5">
            <a:extLst>
              <a:ext uri="{FF2B5EF4-FFF2-40B4-BE49-F238E27FC236}">
                <a16:creationId xmlns:a16="http://schemas.microsoft.com/office/drawing/2014/main" id="{AB69C0B6-1B33-88CF-E95F-280A59931F9E}"/>
              </a:ext>
            </a:extLst>
          </p:cNvPr>
          <p:cNvGraphicFramePr>
            <a:graphicFrameLocks noGrp="1"/>
          </p:cNvGraphicFramePr>
          <p:nvPr>
            <p:extLst>
              <p:ext uri="{D42A27DB-BD31-4B8C-83A1-F6EECF244321}">
                <p14:modId xmlns:p14="http://schemas.microsoft.com/office/powerpoint/2010/main" val="169962410"/>
              </p:ext>
            </p:extLst>
          </p:nvPr>
        </p:nvGraphicFramePr>
        <p:xfrm>
          <a:off x="1132112" y="5128381"/>
          <a:ext cx="5431974" cy="1483360"/>
        </p:xfrm>
        <a:graphic>
          <a:graphicData uri="http://schemas.openxmlformats.org/drawingml/2006/table">
            <a:tbl>
              <a:tblPr firstRow="1" bandRow="1">
                <a:tableStyleId>{5940675A-B579-460E-94D1-54222C63F5DA}</a:tableStyleId>
              </a:tblPr>
              <a:tblGrid>
                <a:gridCol w="2715987">
                  <a:extLst>
                    <a:ext uri="{9D8B030D-6E8A-4147-A177-3AD203B41FA5}">
                      <a16:colId xmlns:a16="http://schemas.microsoft.com/office/drawing/2014/main" val="1819712580"/>
                    </a:ext>
                  </a:extLst>
                </a:gridCol>
                <a:gridCol w="2715987">
                  <a:extLst>
                    <a:ext uri="{9D8B030D-6E8A-4147-A177-3AD203B41FA5}">
                      <a16:colId xmlns:a16="http://schemas.microsoft.com/office/drawing/2014/main" val="96734889"/>
                    </a:ext>
                  </a:extLst>
                </a:gridCol>
              </a:tblGrid>
              <a:tr h="370840">
                <a:tc>
                  <a:txBody>
                    <a:bodyPr/>
                    <a:lstStyle/>
                    <a:p>
                      <a:pPr algn="ctr"/>
                      <a:r>
                        <a:rPr lang="en-IN" dirty="0"/>
                        <a:t>Title </a:t>
                      </a:r>
                    </a:p>
                  </a:txBody>
                  <a:tcPr>
                    <a:solidFill>
                      <a:schemeClr val="accent5">
                        <a:lumMod val="20000"/>
                        <a:lumOff val="80000"/>
                      </a:schemeClr>
                    </a:solidFill>
                  </a:tcPr>
                </a:tc>
                <a:tc>
                  <a:txBody>
                    <a:bodyPr/>
                    <a:lstStyle/>
                    <a:p>
                      <a:pPr algn="ctr"/>
                      <a:r>
                        <a:rPr lang="en-IN" dirty="0"/>
                        <a:t>-0.002105</a:t>
                      </a:r>
                    </a:p>
                  </a:txBody>
                  <a:tcPr>
                    <a:solidFill>
                      <a:schemeClr val="accent1">
                        <a:lumMod val="20000"/>
                        <a:lumOff val="80000"/>
                      </a:schemeClr>
                    </a:solidFill>
                  </a:tcPr>
                </a:tc>
                <a:extLst>
                  <a:ext uri="{0D108BD9-81ED-4DB2-BD59-A6C34878D82A}">
                    <a16:rowId xmlns:a16="http://schemas.microsoft.com/office/drawing/2014/main" val="971546150"/>
                  </a:ext>
                </a:extLst>
              </a:tr>
              <a:tr h="370840">
                <a:tc>
                  <a:txBody>
                    <a:bodyPr/>
                    <a:lstStyle/>
                    <a:p>
                      <a:pPr algn="ctr"/>
                      <a:r>
                        <a:rPr lang="en-IN" dirty="0"/>
                        <a:t>Current Employee Rating</a:t>
                      </a:r>
                    </a:p>
                  </a:txBody>
                  <a:tcPr>
                    <a:solidFill>
                      <a:schemeClr val="accent1">
                        <a:lumMod val="20000"/>
                        <a:lumOff val="80000"/>
                      </a:schemeClr>
                    </a:solidFill>
                  </a:tcPr>
                </a:tc>
                <a:tc>
                  <a:txBody>
                    <a:bodyPr/>
                    <a:lstStyle/>
                    <a:p>
                      <a:pPr algn="ctr"/>
                      <a:r>
                        <a:rPr lang="en-IN" dirty="0"/>
                        <a:t>-0.006051</a:t>
                      </a:r>
                    </a:p>
                  </a:txBody>
                  <a:tcPr>
                    <a:solidFill>
                      <a:schemeClr val="accent5">
                        <a:lumMod val="20000"/>
                        <a:lumOff val="80000"/>
                      </a:schemeClr>
                    </a:solidFill>
                  </a:tcPr>
                </a:tc>
                <a:extLst>
                  <a:ext uri="{0D108BD9-81ED-4DB2-BD59-A6C34878D82A}">
                    <a16:rowId xmlns:a16="http://schemas.microsoft.com/office/drawing/2014/main" val="2068459001"/>
                  </a:ext>
                </a:extLst>
              </a:tr>
              <a:tr h="370840">
                <a:tc>
                  <a:txBody>
                    <a:bodyPr/>
                    <a:lstStyle/>
                    <a:p>
                      <a:pPr algn="ctr"/>
                      <a:r>
                        <a:rPr lang="en-IN" dirty="0"/>
                        <a:t>Performance Score</a:t>
                      </a:r>
                    </a:p>
                  </a:txBody>
                  <a:tcPr>
                    <a:solidFill>
                      <a:schemeClr val="accent5">
                        <a:lumMod val="20000"/>
                        <a:lumOff val="80000"/>
                      </a:schemeClr>
                    </a:solidFill>
                  </a:tcPr>
                </a:tc>
                <a:tc>
                  <a:txBody>
                    <a:bodyPr/>
                    <a:lstStyle/>
                    <a:p>
                      <a:pPr algn="ctr"/>
                      <a:r>
                        <a:rPr lang="en-IN" dirty="0"/>
                        <a:t>-0.008370</a:t>
                      </a:r>
                    </a:p>
                  </a:txBody>
                  <a:tcPr>
                    <a:solidFill>
                      <a:schemeClr val="accent1">
                        <a:lumMod val="20000"/>
                        <a:lumOff val="80000"/>
                      </a:schemeClr>
                    </a:solidFill>
                  </a:tcPr>
                </a:tc>
                <a:extLst>
                  <a:ext uri="{0D108BD9-81ED-4DB2-BD59-A6C34878D82A}">
                    <a16:rowId xmlns:a16="http://schemas.microsoft.com/office/drawing/2014/main" val="2283020781"/>
                  </a:ext>
                </a:extLst>
              </a:tr>
              <a:tr h="370840">
                <a:tc>
                  <a:txBody>
                    <a:bodyPr/>
                    <a:lstStyle/>
                    <a:p>
                      <a:pPr algn="ctr"/>
                      <a:r>
                        <a:rPr lang="en-IN" dirty="0"/>
                        <a:t>RaceDesc</a:t>
                      </a:r>
                    </a:p>
                  </a:txBody>
                  <a:tcPr>
                    <a:solidFill>
                      <a:schemeClr val="accent1">
                        <a:lumMod val="20000"/>
                        <a:lumOff val="80000"/>
                      </a:schemeClr>
                    </a:solidFill>
                  </a:tcPr>
                </a:tc>
                <a:tc>
                  <a:txBody>
                    <a:bodyPr/>
                    <a:lstStyle/>
                    <a:p>
                      <a:pPr algn="ctr"/>
                      <a:r>
                        <a:rPr lang="en-IN" dirty="0"/>
                        <a:t>0.022460</a:t>
                      </a:r>
                    </a:p>
                  </a:txBody>
                  <a:tcPr>
                    <a:solidFill>
                      <a:schemeClr val="accent5">
                        <a:lumMod val="20000"/>
                        <a:lumOff val="80000"/>
                      </a:schemeClr>
                    </a:solidFill>
                  </a:tcPr>
                </a:tc>
                <a:extLst>
                  <a:ext uri="{0D108BD9-81ED-4DB2-BD59-A6C34878D82A}">
                    <a16:rowId xmlns:a16="http://schemas.microsoft.com/office/drawing/2014/main" val="1284950102"/>
                  </a:ext>
                </a:extLst>
              </a:tr>
            </a:tbl>
          </a:graphicData>
        </a:graphic>
      </p:graphicFrame>
      <p:sp>
        <p:nvSpPr>
          <p:cNvPr id="7" name="TextBox 6">
            <a:extLst>
              <a:ext uri="{FF2B5EF4-FFF2-40B4-BE49-F238E27FC236}">
                <a16:creationId xmlns:a16="http://schemas.microsoft.com/office/drawing/2014/main" id="{8EB0E810-9F6E-72DC-5115-FB1F3A73775E}"/>
              </a:ext>
            </a:extLst>
          </p:cNvPr>
          <p:cNvSpPr txBox="1"/>
          <p:nvPr/>
        </p:nvSpPr>
        <p:spPr>
          <a:xfrm>
            <a:off x="11642827" y="6346371"/>
            <a:ext cx="325120" cy="373005"/>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35749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033846"/>
            <a:ext cx="11029615" cy="5207466"/>
          </a:xfrm>
        </p:spPr>
        <p:txBody>
          <a:bodyPr/>
          <a:lstStyle/>
          <a:p>
            <a:r>
              <a:rPr lang="en-US" b="1" dirty="0">
                <a:solidFill>
                  <a:srgbClr val="C00000"/>
                </a:solidFill>
              </a:rPr>
              <a:t>STEP 7 </a:t>
            </a:r>
            <a:r>
              <a:rPr lang="en-US" dirty="0"/>
              <a:t>: </a:t>
            </a:r>
            <a:r>
              <a:rPr lang="en-IN" u="sng" dirty="0"/>
              <a:t>Evaluating Feature Importance</a:t>
            </a:r>
          </a:p>
          <a:p>
            <a:pPr marL="0" indent="0">
              <a:buNone/>
            </a:pPr>
            <a:r>
              <a:rPr lang="en-IN" dirty="0"/>
              <a:t>   </a:t>
            </a:r>
            <a:r>
              <a:rPr lang="en-US" dirty="0"/>
              <a:t>Based on the correlation analysis, the features 'Title', </a:t>
            </a:r>
            <a:r>
              <a:rPr lang="en-IN" dirty="0"/>
              <a:t>'MaritalDesc', 'JobFunctionDescription', 'Current Employee</a:t>
            </a:r>
          </a:p>
          <a:p>
            <a:pPr marL="0" indent="0">
              <a:buNone/>
            </a:pPr>
            <a:r>
              <a:rPr lang="en-IN" dirty="0"/>
              <a:t>   Rating', 'Performance Score', 'GenderCode', 'Division’, 'DepartmentType’, and 'EmployeeClassificationType’ </a:t>
            </a:r>
            <a:r>
              <a:rPr lang="en-US" dirty="0"/>
              <a:t>show </a:t>
            </a:r>
          </a:p>
          <a:p>
            <a:pPr marL="0" indent="0">
              <a:buNone/>
            </a:pPr>
            <a:r>
              <a:rPr lang="en-US" dirty="0"/>
              <a:t>   negligible correlation with 'Burnout’. Features with minimal correlation are not significant predictors of burnout and</a:t>
            </a:r>
          </a:p>
          <a:p>
            <a:pPr marL="0" indent="0">
              <a:buNone/>
            </a:pPr>
            <a:r>
              <a:rPr lang="en-US" dirty="0"/>
              <a:t>   can be considered for </a:t>
            </a:r>
            <a:r>
              <a:rPr lang="en-US" b="1" dirty="0"/>
              <a:t>dropping</a:t>
            </a:r>
            <a:r>
              <a:rPr lang="en-US" dirty="0"/>
              <a:t> to simplify the model.</a:t>
            </a:r>
          </a:p>
          <a:p>
            <a:r>
              <a:rPr lang="en-US" dirty="0"/>
              <a:t>After all the preprocessing of the data , the dataset looks like this:</a:t>
            </a:r>
          </a:p>
          <a:p>
            <a:pPr marL="0" indent="0">
              <a:buNone/>
            </a:pPr>
            <a:endParaRPr lang="en-US" dirty="0"/>
          </a:p>
        </p:txBody>
      </p:sp>
      <p:graphicFrame>
        <p:nvGraphicFramePr>
          <p:cNvPr id="4" name="Table 3">
            <a:extLst>
              <a:ext uri="{FF2B5EF4-FFF2-40B4-BE49-F238E27FC236}">
                <a16:creationId xmlns:a16="http://schemas.microsoft.com/office/drawing/2014/main" id="{4D7F4C1E-107F-F560-E67C-7917DC3C1781}"/>
              </a:ext>
            </a:extLst>
          </p:cNvPr>
          <p:cNvGraphicFramePr>
            <a:graphicFrameLocks noGrp="1"/>
          </p:cNvGraphicFramePr>
          <p:nvPr>
            <p:extLst>
              <p:ext uri="{D42A27DB-BD31-4B8C-83A1-F6EECF244321}">
                <p14:modId xmlns:p14="http://schemas.microsoft.com/office/powerpoint/2010/main" val="3675477103"/>
              </p:ext>
            </p:extLst>
          </p:nvPr>
        </p:nvGraphicFramePr>
        <p:xfrm>
          <a:off x="994622" y="762000"/>
          <a:ext cx="5480606" cy="1112520"/>
        </p:xfrm>
        <a:graphic>
          <a:graphicData uri="http://schemas.openxmlformats.org/drawingml/2006/table">
            <a:tbl>
              <a:tblPr firstRow="1" bandRow="1">
                <a:tableStyleId>{5940675A-B579-460E-94D1-54222C63F5DA}</a:tableStyleId>
              </a:tblPr>
              <a:tblGrid>
                <a:gridCol w="3096625">
                  <a:extLst>
                    <a:ext uri="{9D8B030D-6E8A-4147-A177-3AD203B41FA5}">
                      <a16:colId xmlns:a16="http://schemas.microsoft.com/office/drawing/2014/main" val="2492013935"/>
                    </a:ext>
                  </a:extLst>
                </a:gridCol>
                <a:gridCol w="2383981">
                  <a:extLst>
                    <a:ext uri="{9D8B030D-6E8A-4147-A177-3AD203B41FA5}">
                      <a16:colId xmlns:a16="http://schemas.microsoft.com/office/drawing/2014/main" val="810682969"/>
                    </a:ext>
                  </a:extLst>
                </a:gridCol>
              </a:tblGrid>
              <a:tr h="370840">
                <a:tc>
                  <a:txBody>
                    <a:bodyPr/>
                    <a:lstStyle/>
                    <a:p>
                      <a:pPr algn="ctr"/>
                      <a:r>
                        <a:rPr lang="en-IN" dirty="0"/>
                        <a:t>EmployeeType</a:t>
                      </a:r>
                    </a:p>
                  </a:txBody>
                  <a:tcPr>
                    <a:solidFill>
                      <a:schemeClr val="accent5">
                        <a:lumMod val="20000"/>
                        <a:lumOff val="80000"/>
                      </a:schemeClr>
                    </a:solidFill>
                  </a:tcPr>
                </a:tc>
                <a:tc>
                  <a:txBody>
                    <a:bodyPr/>
                    <a:lstStyle/>
                    <a:p>
                      <a:pPr algn="ctr"/>
                      <a:r>
                        <a:rPr lang="en-IN" dirty="0"/>
                        <a:t>0.010323</a:t>
                      </a:r>
                    </a:p>
                  </a:txBody>
                  <a:tcPr>
                    <a:solidFill>
                      <a:schemeClr val="accent1">
                        <a:lumMod val="20000"/>
                        <a:lumOff val="80000"/>
                      </a:schemeClr>
                    </a:solidFill>
                  </a:tcPr>
                </a:tc>
                <a:extLst>
                  <a:ext uri="{0D108BD9-81ED-4DB2-BD59-A6C34878D82A}">
                    <a16:rowId xmlns:a16="http://schemas.microsoft.com/office/drawing/2014/main" val="3094824731"/>
                  </a:ext>
                </a:extLst>
              </a:tr>
              <a:tr h="370840">
                <a:tc>
                  <a:txBody>
                    <a:bodyPr/>
                    <a:lstStyle/>
                    <a:p>
                      <a:pPr algn="ctr"/>
                      <a:r>
                        <a:rPr lang="en-IN"/>
                        <a:t>EmployeeClassificationType</a:t>
                      </a:r>
                      <a:endParaRPr lang="en-IN" dirty="0"/>
                    </a:p>
                  </a:txBody>
                  <a:tcPr>
                    <a:solidFill>
                      <a:schemeClr val="accent1">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a:t>-0.038544</a:t>
                      </a:r>
                      <a:endParaRPr lang="en-IN" dirty="0"/>
                    </a:p>
                  </a:txBody>
                  <a:tcPr>
                    <a:solidFill>
                      <a:schemeClr val="accent5">
                        <a:lumMod val="20000"/>
                        <a:lumOff val="80000"/>
                      </a:schemeClr>
                    </a:solidFill>
                  </a:tcPr>
                </a:tc>
                <a:extLst>
                  <a:ext uri="{0D108BD9-81ED-4DB2-BD59-A6C34878D82A}">
                    <a16:rowId xmlns:a16="http://schemas.microsoft.com/office/drawing/2014/main" val="142379870"/>
                  </a:ext>
                </a:extLst>
              </a:tr>
              <a:tr h="370840">
                <a:tc>
                  <a:txBody>
                    <a:bodyPr/>
                    <a:lstStyle/>
                    <a:p>
                      <a:pPr algn="ctr"/>
                      <a:r>
                        <a:rPr lang="en-IN"/>
                        <a:t>JobFunctionDescription </a:t>
                      </a:r>
                      <a:endParaRPr lang="en-IN" dirty="0"/>
                    </a:p>
                  </a:txBody>
                  <a:tcPr>
                    <a:solidFill>
                      <a:schemeClr val="accent5">
                        <a:lumMod val="20000"/>
                        <a:lumOff val="80000"/>
                      </a:schemeClr>
                    </a:solidFill>
                  </a:tcPr>
                </a:tc>
                <a:tc>
                  <a:txBody>
                    <a:bodyPr/>
                    <a:lstStyle/>
                    <a:p>
                      <a:pPr algn="ctr"/>
                      <a:r>
                        <a:rPr lang="en-IN" dirty="0"/>
                        <a:t>-0.002066</a:t>
                      </a:r>
                    </a:p>
                  </a:txBody>
                  <a:tcPr>
                    <a:solidFill>
                      <a:schemeClr val="accent1">
                        <a:lumMod val="20000"/>
                        <a:lumOff val="80000"/>
                      </a:schemeClr>
                    </a:solidFill>
                  </a:tcPr>
                </a:tc>
                <a:extLst>
                  <a:ext uri="{0D108BD9-81ED-4DB2-BD59-A6C34878D82A}">
                    <a16:rowId xmlns:a16="http://schemas.microsoft.com/office/drawing/2014/main" val="1179264611"/>
                  </a:ext>
                </a:extLst>
              </a:tr>
            </a:tbl>
          </a:graphicData>
        </a:graphic>
      </p:graphicFrame>
      <p:graphicFrame>
        <p:nvGraphicFramePr>
          <p:cNvPr id="5" name="Table 4">
            <a:extLst>
              <a:ext uri="{FF2B5EF4-FFF2-40B4-BE49-F238E27FC236}">
                <a16:creationId xmlns:a16="http://schemas.microsoft.com/office/drawing/2014/main" id="{37CDA5A9-E046-7746-A58E-519BFDB57EBF}"/>
              </a:ext>
            </a:extLst>
          </p:cNvPr>
          <p:cNvGraphicFramePr>
            <a:graphicFrameLocks noGrp="1"/>
          </p:cNvGraphicFramePr>
          <p:nvPr>
            <p:extLst>
              <p:ext uri="{D42A27DB-BD31-4B8C-83A1-F6EECF244321}">
                <p14:modId xmlns:p14="http://schemas.microsoft.com/office/powerpoint/2010/main" val="1753607376"/>
              </p:ext>
            </p:extLst>
          </p:nvPr>
        </p:nvGraphicFramePr>
        <p:xfrm>
          <a:off x="6735017" y="762000"/>
          <a:ext cx="4875790" cy="1112520"/>
        </p:xfrm>
        <a:graphic>
          <a:graphicData uri="http://schemas.openxmlformats.org/drawingml/2006/table">
            <a:tbl>
              <a:tblPr firstRow="1" bandRow="1">
                <a:tableStyleId>{5940675A-B579-460E-94D1-54222C63F5DA}</a:tableStyleId>
              </a:tblPr>
              <a:tblGrid>
                <a:gridCol w="2437895">
                  <a:extLst>
                    <a:ext uri="{9D8B030D-6E8A-4147-A177-3AD203B41FA5}">
                      <a16:colId xmlns:a16="http://schemas.microsoft.com/office/drawing/2014/main" val="2492013935"/>
                    </a:ext>
                  </a:extLst>
                </a:gridCol>
                <a:gridCol w="2437895">
                  <a:extLst>
                    <a:ext uri="{9D8B030D-6E8A-4147-A177-3AD203B41FA5}">
                      <a16:colId xmlns:a16="http://schemas.microsoft.com/office/drawing/2014/main" val="810682969"/>
                    </a:ext>
                  </a:extLst>
                </a:gridCol>
              </a:tblGrid>
              <a:tr h="370840">
                <a:tc>
                  <a:txBody>
                    <a:bodyPr/>
                    <a:lstStyle/>
                    <a:p>
                      <a:pPr algn="ctr"/>
                      <a:r>
                        <a:rPr lang="en-IN" dirty="0"/>
                        <a:t>Division </a:t>
                      </a:r>
                    </a:p>
                  </a:txBody>
                  <a:tcPr>
                    <a:solidFill>
                      <a:schemeClr val="accent1">
                        <a:lumMod val="20000"/>
                        <a:lumOff val="80000"/>
                      </a:schemeClr>
                    </a:solidFill>
                  </a:tcPr>
                </a:tc>
                <a:tc>
                  <a:txBody>
                    <a:bodyPr/>
                    <a:lstStyle/>
                    <a:p>
                      <a:pPr algn="ctr"/>
                      <a:r>
                        <a:rPr lang="en-IN" dirty="0"/>
                        <a:t>-0.018893</a:t>
                      </a:r>
                    </a:p>
                  </a:txBody>
                  <a:tcPr>
                    <a:solidFill>
                      <a:schemeClr val="accent5">
                        <a:lumMod val="20000"/>
                        <a:lumOff val="80000"/>
                      </a:schemeClr>
                    </a:solidFill>
                  </a:tcPr>
                </a:tc>
                <a:extLst>
                  <a:ext uri="{0D108BD9-81ED-4DB2-BD59-A6C34878D82A}">
                    <a16:rowId xmlns:a16="http://schemas.microsoft.com/office/drawing/2014/main" val="3094824731"/>
                  </a:ext>
                </a:extLst>
              </a:tr>
              <a:tr h="370840">
                <a:tc>
                  <a:txBody>
                    <a:bodyPr/>
                    <a:lstStyle/>
                    <a:p>
                      <a:pPr algn="ctr"/>
                      <a:r>
                        <a:rPr lang="en-IN" dirty="0"/>
                        <a:t>DepartmentType</a:t>
                      </a:r>
                    </a:p>
                  </a:txBody>
                  <a:tcPr>
                    <a:solidFill>
                      <a:schemeClr val="accent5">
                        <a:lumMod val="20000"/>
                        <a:lumOff val="80000"/>
                      </a:schemeClr>
                    </a:solidFill>
                  </a:tcPr>
                </a:tc>
                <a:tc>
                  <a:txBody>
                    <a:bodyPr/>
                    <a:lstStyle/>
                    <a:p>
                      <a:pPr algn="ctr"/>
                      <a:r>
                        <a:rPr lang="en-IN" dirty="0"/>
                        <a:t>-0.033351</a:t>
                      </a:r>
                    </a:p>
                  </a:txBody>
                  <a:tcPr>
                    <a:solidFill>
                      <a:schemeClr val="accent1">
                        <a:lumMod val="20000"/>
                        <a:lumOff val="80000"/>
                      </a:schemeClr>
                    </a:solidFill>
                  </a:tcPr>
                </a:tc>
                <a:extLst>
                  <a:ext uri="{0D108BD9-81ED-4DB2-BD59-A6C34878D82A}">
                    <a16:rowId xmlns:a16="http://schemas.microsoft.com/office/drawing/2014/main" val="142379870"/>
                  </a:ext>
                </a:extLst>
              </a:tr>
              <a:tr h="370840">
                <a:tc>
                  <a:txBody>
                    <a:bodyPr/>
                    <a:lstStyle/>
                    <a:p>
                      <a:pPr algn="ctr"/>
                      <a:r>
                        <a:rPr lang="en-IN" dirty="0"/>
                        <a:t>MaritalDesc</a:t>
                      </a:r>
                    </a:p>
                  </a:txBody>
                  <a:tcPr>
                    <a:solidFill>
                      <a:schemeClr val="accent1">
                        <a:lumMod val="20000"/>
                        <a:lumOff val="80000"/>
                      </a:schemeClr>
                    </a:solidFill>
                  </a:tcPr>
                </a:tc>
                <a:tc>
                  <a:txBody>
                    <a:bodyPr/>
                    <a:lstStyle/>
                    <a:p>
                      <a:pPr algn="ctr"/>
                      <a:r>
                        <a:rPr lang="en-IN" dirty="0"/>
                        <a:t>-0.001358</a:t>
                      </a:r>
                    </a:p>
                  </a:txBody>
                  <a:tcPr>
                    <a:solidFill>
                      <a:schemeClr val="accent5">
                        <a:lumMod val="20000"/>
                        <a:lumOff val="80000"/>
                      </a:schemeClr>
                    </a:solidFill>
                  </a:tcPr>
                </a:tc>
                <a:extLst>
                  <a:ext uri="{0D108BD9-81ED-4DB2-BD59-A6C34878D82A}">
                    <a16:rowId xmlns:a16="http://schemas.microsoft.com/office/drawing/2014/main" val="1179264611"/>
                  </a:ext>
                </a:extLst>
              </a:tr>
            </a:tbl>
          </a:graphicData>
        </a:graphic>
      </p:graphicFrame>
      <p:pic>
        <p:nvPicPr>
          <p:cNvPr id="7" name="Picture 6">
            <a:extLst>
              <a:ext uri="{FF2B5EF4-FFF2-40B4-BE49-F238E27FC236}">
                <a16:creationId xmlns:a16="http://schemas.microsoft.com/office/drawing/2014/main" id="{ED87A179-7BE4-C564-DBE1-698CDF2B2A6F}"/>
              </a:ext>
            </a:extLst>
          </p:cNvPr>
          <p:cNvPicPr>
            <a:picLocks noChangeAspect="1"/>
          </p:cNvPicPr>
          <p:nvPr/>
        </p:nvPicPr>
        <p:blipFill>
          <a:blip r:embed="rId2"/>
          <a:stretch>
            <a:fillRect/>
          </a:stretch>
        </p:blipFill>
        <p:spPr>
          <a:xfrm>
            <a:off x="2718106" y="4821865"/>
            <a:ext cx="5947429" cy="1849791"/>
          </a:xfrm>
          <a:prstGeom prst="rect">
            <a:avLst/>
          </a:prstGeom>
        </p:spPr>
      </p:pic>
      <p:sp>
        <p:nvSpPr>
          <p:cNvPr id="8" name="TextBox 7">
            <a:extLst>
              <a:ext uri="{FF2B5EF4-FFF2-40B4-BE49-F238E27FC236}">
                <a16:creationId xmlns:a16="http://schemas.microsoft.com/office/drawing/2014/main" id="{08A7066B-C0AA-1204-A423-5249965AE525}"/>
              </a:ext>
            </a:extLst>
          </p:cNvPr>
          <p:cNvSpPr txBox="1"/>
          <p:nvPr/>
        </p:nvSpPr>
        <p:spPr>
          <a:xfrm>
            <a:off x="11448247" y="6326655"/>
            <a:ext cx="533956"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E4AD3-EE89-7031-CEDA-87DF5373A78B}"/>
              </a:ext>
            </a:extLst>
          </p:cNvPr>
          <p:cNvSpPr>
            <a:spLocks noGrp="1"/>
          </p:cNvSpPr>
          <p:nvPr>
            <p:ph idx="1"/>
          </p:nvPr>
        </p:nvSpPr>
        <p:spPr>
          <a:xfrm>
            <a:off x="687518" y="808074"/>
            <a:ext cx="11220947" cy="5752214"/>
          </a:xfrm>
        </p:spPr>
        <p:txBody>
          <a:bodyPr>
            <a:normAutofit/>
          </a:bodyPr>
          <a:lstStyle/>
          <a:p>
            <a:r>
              <a:rPr lang="en-IN" b="1" dirty="0">
                <a:solidFill>
                  <a:srgbClr val="C00000"/>
                </a:solidFill>
              </a:rPr>
              <a:t>STEP 8 </a:t>
            </a:r>
            <a:r>
              <a:rPr lang="en-IN" dirty="0"/>
              <a:t>: </a:t>
            </a:r>
            <a:r>
              <a:rPr lang="en-IN" u="sng" dirty="0"/>
              <a:t>Data Splitting and Scaling</a:t>
            </a:r>
          </a:p>
          <a:p>
            <a:pPr marL="0" indent="0">
              <a:buNone/>
            </a:pPr>
            <a:r>
              <a:rPr lang="en-US" dirty="0"/>
              <a:t>    We separated the dataset into features (</a:t>
            </a:r>
            <a:r>
              <a:rPr lang="en-US" b="1" dirty="0"/>
              <a:t>‘X’</a:t>
            </a:r>
            <a:r>
              <a:rPr lang="en-US" dirty="0"/>
              <a:t>) </a:t>
            </a:r>
            <a:r>
              <a:rPr lang="en-IN" dirty="0"/>
              <a:t>and the target variable (</a:t>
            </a:r>
            <a:r>
              <a:rPr lang="en-IN" b="1" dirty="0"/>
              <a:t>‘y’</a:t>
            </a:r>
            <a:r>
              <a:rPr lang="en-IN" dirty="0"/>
              <a:t>)</a:t>
            </a:r>
            <a:r>
              <a:rPr lang="en-IN" b="1" dirty="0"/>
              <a:t> </a:t>
            </a:r>
            <a:r>
              <a:rPr lang="en-US" dirty="0"/>
              <a:t>then split it into training and testing sets </a:t>
            </a:r>
            <a:r>
              <a:rPr lang="en-US" b="1" dirty="0"/>
              <a:t>(70%</a:t>
            </a:r>
          </a:p>
          <a:p>
            <a:pPr marL="0" indent="0">
              <a:buNone/>
            </a:pPr>
            <a:r>
              <a:rPr lang="en-US" b="1" dirty="0"/>
              <a:t>    train, 30% test)</a:t>
            </a:r>
            <a:r>
              <a:rPr lang="en-US" dirty="0"/>
              <a:t>. We standardized the feature variables using </a:t>
            </a:r>
            <a:r>
              <a:rPr lang="en-US" b="1" dirty="0"/>
              <a:t>‘StandardScaler’ </a:t>
            </a:r>
            <a:r>
              <a:rPr lang="en-US" dirty="0"/>
              <a:t>to ensure consistent scaling across both</a:t>
            </a:r>
          </a:p>
          <a:p>
            <a:pPr marL="0" indent="0">
              <a:buNone/>
            </a:pPr>
            <a:r>
              <a:rPr lang="en-US" dirty="0"/>
              <a:t>    sets.</a:t>
            </a:r>
          </a:p>
          <a:p>
            <a:pPr marL="0" indent="0">
              <a:buNone/>
            </a:pPr>
            <a:endParaRPr lang="en-IN" dirty="0"/>
          </a:p>
          <a:p>
            <a:r>
              <a:rPr lang="en-IN" b="1" dirty="0">
                <a:solidFill>
                  <a:srgbClr val="C00000"/>
                </a:solidFill>
              </a:rPr>
              <a:t>STEP 9 </a:t>
            </a:r>
            <a:r>
              <a:rPr lang="en-IN" dirty="0"/>
              <a:t>: </a:t>
            </a:r>
            <a:r>
              <a:rPr lang="en-IN" u="sng" dirty="0"/>
              <a:t>Model Evaluation - Metrics</a:t>
            </a:r>
          </a:p>
          <a:p>
            <a:pPr marL="0" indent="0">
              <a:buNone/>
            </a:pPr>
            <a:r>
              <a:rPr lang="en-IN" dirty="0"/>
              <a:t>    </a:t>
            </a:r>
            <a:r>
              <a:rPr lang="en-US" dirty="0"/>
              <a:t>We evaluated the linear regression model using performance metrics. To assess how well the model predicts burnout,</a:t>
            </a:r>
          </a:p>
          <a:p>
            <a:pPr marL="0" indent="0">
              <a:buNone/>
            </a:pPr>
            <a:r>
              <a:rPr lang="en-US" dirty="0"/>
              <a:t>    we computed the    - </a:t>
            </a:r>
            <a:r>
              <a:rPr lang="en-IN" dirty="0"/>
              <a:t> </a:t>
            </a:r>
            <a:r>
              <a:rPr lang="en-US" b="1" dirty="0"/>
              <a:t>Mean Squared Error (MSE) </a:t>
            </a:r>
            <a:r>
              <a:rPr lang="en-US" dirty="0"/>
              <a:t>using</a:t>
            </a:r>
            <a:r>
              <a:rPr lang="en-IN" dirty="0"/>
              <a:t> </a:t>
            </a:r>
            <a:r>
              <a:rPr lang="en-IN" b="1" dirty="0"/>
              <a:t>‘</a:t>
            </a:r>
            <a:r>
              <a:rPr lang="en-US" b="1" dirty="0"/>
              <a:t>mean_squared_error(y_test, y_pred)’</a:t>
            </a:r>
            <a:r>
              <a:rPr lang="en-US" dirty="0"/>
              <a:t> </a:t>
            </a:r>
          </a:p>
          <a:p>
            <a:pPr marL="0" indent="0">
              <a:buNone/>
            </a:pPr>
            <a:r>
              <a:rPr lang="en-US" dirty="0"/>
              <a:t>                                     -  </a:t>
            </a:r>
            <a:r>
              <a:rPr lang="en-US" b="1" dirty="0"/>
              <a:t>Root Mean Squared Error (RMSE) </a:t>
            </a:r>
            <a:r>
              <a:rPr lang="en-US" dirty="0"/>
              <a:t>with </a:t>
            </a:r>
            <a:r>
              <a:rPr lang="en-US" b="1" dirty="0"/>
              <a:t>‘mean_squared_error(y_test, y_pred, squared=False)’</a:t>
            </a:r>
          </a:p>
          <a:p>
            <a:pPr marL="0" indent="0">
              <a:buNone/>
            </a:pPr>
            <a:r>
              <a:rPr lang="en-US" dirty="0"/>
              <a:t>                                     -  </a:t>
            </a:r>
            <a:r>
              <a:rPr lang="en-US" b="1" dirty="0"/>
              <a:t>Mean Absolute Error (MAE) </a:t>
            </a:r>
            <a:r>
              <a:rPr lang="en-US" dirty="0"/>
              <a:t>was determined using </a:t>
            </a:r>
            <a:r>
              <a:rPr lang="en-US" b="1" dirty="0"/>
              <a:t>‘</a:t>
            </a:r>
            <a:r>
              <a:rPr lang="es-ES" b="1" dirty="0"/>
              <a:t>mean_absolute_error(y_test, y_pred)’</a:t>
            </a:r>
          </a:p>
          <a:p>
            <a:pPr marL="0" indent="0">
              <a:buNone/>
            </a:pPr>
            <a:r>
              <a:rPr lang="es-ES" dirty="0"/>
              <a:t>                                     -  </a:t>
            </a:r>
            <a:r>
              <a:rPr lang="en-US" b="1" dirty="0"/>
              <a:t>R-squared Score </a:t>
            </a:r>
            <a:r>
              <a:rPr lang="en-US" dirty="0"/>
              <a:t>was calculated using </a:t>
            </a:r>
            <a:r>
              <a:rPr lang="en-US" b="1" dirty="0"/>
              <a:t>‘r2_score(y_test, y_pred)’</a:t>
            </a:r>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9A96A6EC-DF34-54ED-B2F1-036DCEEFD49C}"/>
              </a:ext>
            </a:extLst>
          </p:cNvPr>
          <p:cNvSpPr txBox="1"/>
          <p:nvPr/>
        </p:nvSpPr>
        <p:spPr>
          <a:xfrm>
            <a:off x="11504482" y="6190956"/>
            <a:ext cx="493860"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6072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A5DFD-AA1F-F75B-FA5C-0D3760E84419}"/>
              </a:ext>
            </a:extLst>
          </p:cNvPr>
          <p:cNvSpPr>
            <a:spLocks noGrp="1"/>
          </p:cNvSpPr>
          <p:nvPr>
            <p:ph idx="1"/>
          </p:nvPr>
        </p:nvSpPr>
        <p:spPr>
          <a:xfrm>
            <a:off x="744280" y="1818169"/>
            <a:ext cx="11164238" cy="2434856"/>
          </a:xfrm>
        </p:spPr>
        <p:txBody>
          <a:bodyPr/>
          <a:lstStyle/>
          <a:p>
            <a:r>
              <a:rPr lang="en-IN" dirty="0">
                <a:solidFill>
                  <a:srgbClr val="C00000"/>
                </a:solidFill>
              </a:rPr>
              <a:t>STEP 10 </a:t>
            </a:r>
            <a:r>
              <a:rPr lang="en-IN" dirty="0"/>
              <a:t>: </a:t>
            </a:r>
            <a:r>
              <a:rPr lang="en-IN" u="sng" dirty="0"/>
              <a:t>Interpretation of Results</a:t>
            </a:r>
          </a:p>
          <a:p>
            <a:pPr marL="0" indent="0">
              <a:buNone/>
            </a:pPr>
            <a:r>
              <a:rPr lang="en-US" dirty="0"/>
              <a:t>      The evaluation metrics indicate that the linear regression model performs exceptionally well. The very low MSE,  </a:t>
            </a:r>
          </a:p>
          <a:p>
            <a:pPr marL="0" indent="0">
              <a:buNone/>
            </a:pPr>
            <a:r>
              <a:rPr lang="en-US" dirty="0"/>
              <a:t>      RMSE, and MAE suggest that the model's predictions are very close to the actual values. The </a:t>
            </a:r>
            <a:r>
              <a:rPr lang="en-US" b="1" dirty="0"/>
              <a:t>high R-squared score</a:t>
            </a:r>
          </a:p>
          <a:p>
            <a:pPr marL="0" indent="0">
              <a:buNone/>
            </a:pPr>
            <a:r>
              <a:rPr lang="en-US" dirty="0"/>
              <a:t>      confirms that the model explains nearly all the variability in the burnout data. These results demonstrate the</a:t>
            </a:r>
          </a:p>
          <a:p>
            <a:pPr marL="0" indent="0">
              <a:buNone/>
            </a:pPr>
            <a:r>
              <a:rPr lang="en-US" dirty="0"/>
              <a:t>      effectiveness of the linear regression model for predicting employee burnout based on the provided features.</a:t>
            </a:r>
            <a:endParaRPr lang="en-IN" u="sng" dirty="0"/>
          </a:p>
          <a:p>
            <a:endParaRPr lang="en-IN" u="sng" dirty="0"/>
          </a:p>
          <a:p>
            <a:endParaRPr lang="en-IN" u="sng" dirty="0"/>
          </a:p>
          <a:p>
            <a:pPr marL="0" indent="0">
              <a:buNone/>
            </a:pPr>
            <a:endParaRPr lang="en-IN" dirty="0"/>
          </a:p>
        </p:txBody>
      </p:sp>
      <p:graphicFrame>
        <p:nvGraphicFramePr>
          <p:cNvPr id="4" name="Table 3">
            <a:extLst>
              <a:ext uri="{FF2B5EF4-FFF2-40B4-BE49-F238E27FC236}">
                <a16:creationId xmlns:a16="http://schemas.microsoft.com/office/drawing/2014/main" id="{2A1EC4E1-98FD-110B-B271-40EAC864390D}"/>
              </a:ext>
            </a:extLst>
          </p:cNvPr>
          <p:cNvGraphicFramePr>
            <a:graphicFrameLocks noGrp="1"/>
          </p:cNvGraphicFramePr>
          <p:nvPr>
            <p:extLst>
              <p:ext uri="{D42A27DB-BD31-4B8C-83A1-F6EECF244321}">
                <p14:modId xmlns:p14="http://schemas.microsoft.com/office/powerpoint/2010/main" val="424892454"/>
              </p:ext>
            </p:extLst>
          </p:nvPr>
        </p:nvGraphicFramePr>
        <p:xfrm>
          <a:off x="1904409" y="4008476"/>
          <a:ext cx="8128000" cy="18675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944657"/>
                    </a:ext>
                  </a:extLst>
                </a:gridCol>
                <a:gridCol w="4064000">
                  <a:extLst>
                    <a:ext uri="{9D8B030D-6E8A-4147-A177-3AD203B41FA5}">
                      <a16:colId xmlns:a16="http://schemas.microsoft.com/office/drawing/2014/main" val="1987430686"/>
                    </a:ext>
                  </a:extLst>
                </a:gridCol>
              </a:tblGrid>
              <a:tr h="370840">
                <a:tc>
                  <a:txBody>
                    <a:bodyPr/>
                    <a:lstStyle/>
                    <a:p>
                      <a:pPr algn="ctr"/>
                      <a:r>
                        <a:rPr lang="en-IN" dirty="0"/>
                        <a:t>METRIC</a:t>
                      </a:r>
                    </a:p>
                  </a:txBody>
                  <a:tcPr anchor="ctr"/>
                </a:tc>
                <a:tc>
                  <a:txBody>
                    <a:bodyPr/>
                    <a:lstStyle/>
                    <a:p>
                      <a:pPr algn="ctr"/>
                      <a:r>
                        <a:rPr lang="en-IN" dirty="0"/>
                        <a:t>VALUE</a:t>
                      </a:r>
                    </a:p>
                  </a:txBody>
                  <a:tcPr anchor="ctr"/>
                </a:tc>
                <a:extLst>
                  <a:ext uri="{0D108BD9-81ED-4DB2-BD59-A6C34878D82A}">
                    <a16:rowId xmlns:a16="http://schemas.microsoft.com/office/drawing/2014/main" val="3182531974"/>
                  </a:ext>
                </a:extLst>
              </a:tr>
              <a:tr h="384190">
                <a:tc>
                  <a:txBody>
                    <a:bodyPr/>
                    <a:lstStyle/>
                    <a:p>
                      <a:pPr algn="ctr"/>
                      <a:r>
                        <a:rPr lang="en-IN"/>
                        <a:t>Mean Squared Error</a:t>
                      </a:r>
                    </a:p>
                  </a:txBody>
                  <a:tcPr anchor="ctr"/>
                </a:tc>
                <a:tc>
                  <a:txBody>
                    <a:bodyPr/>
                    <a:lstStyle/>
                    <a:p>
                      <a:pPr algn="ctr"/>
                      <a:r>
                        <a:rPr lang="en-IN" dirty="0"/>
                        <a:t>4.40 × 10⁻</a:t>
                      </a:r>
                      <a:r>
                        <a:rPr lang="en-IN" sz="1800" b="0" i="0" kern="1200" dirty="0">
                          <a:solidFill>
                            <a:schemeClr val="dk1"/>
                          </a:solidFill>
                          <a:effectLst/>
                          <a:latin typeface="+mn-lt"/>
                          <a:ea typeface="+mn-ea"/>
                          <a:cs typeface="+mn-cs"/>
                        </a:rPr>
                        <a:t>⁶</a:t>
                      </a:r>
                      <a:endParaRPr lang="en-IN" dirty="0"/>
                    </a:p>
                  </a:txBody>
                  <a:tcPr anchor="ctr"/>
                </a:tc>
                <a:extLst>
                  <a:ext uri="{0D108BD9-81ED-4DB2-BD59-A6C34878D82A}">
                    <a16:rowId xmlns:a16="http://schemas.microsoft.com/office/drawing/2014/main" val="3707998607"/>
                  </a:ext>
                </a:extLst>
              </a:tr>
              <a:tr h="370840">
                <a:tc>
                  <a:txBody>
                    <a:bodyPr/>
                    <a:lstStyle/>
                    <a:p>
                      <a:pPr algn="ctr"/>
                      <a:r>
                        <a:rPr lang="en-IN"/>
                        <a:t>Root Mean Squared Error</a:t>
                      </a:r>
                    </a:p>
                  </a:txBody>
                  <a:tcPr anchor="ctr"/>
                </a:tc>
                <a:tc>
                  <a:txBody>
                    <a:bodyPr/>
                    <a:lstStyle/>
                    <a:p>
                      <a:pPr algn="ctr"/>
                      <a:r>
                        <a:rPr lang="en-IN" dirty="0"/>
                        <a:t>0.0021</a:t>
                      </a:r>
                    </a:p>
                  </a:txBody>
                  <a:tcPr anchor="ctr"/>
                </a:tc>
                <a:extLst>
                  <a:ext uri="{0D108BD9-81ED-4DB2-BD59-A6C34878D82A}">
                    <a16:rowId xmlns:a16="http://schemas.microsoft.com/office/drawing/2014/main" val="3017779820"/>
                  </a:ext>
                </a:extLst>
              </a:tr>
              <a:tr h="370840">
                <a:tc>
                  <a:txBody>
                    <a:bodyPr/>
                    <a:lstStyle/>
                    <a:p>
                      <a:pPr algn="ctr"/>
                      <a:r>
                        <a:rPr lang="en-IN"/>
                        <a:t>Mean Absolute Error</a:t>
                      </a:r>
                    </a:p>
                  </a:txBody>
                  <a:tcPr anchor="ctr"/>
                </a:tc>
                <a:tc>
                  <a:txBody>
                    <a:bodyPr/>
                    <a:lstStyle/>
                    <a:p>
                      <a:pPr algn="ctr"/>
                      <a:r>
                        <a:rPr lang="en-IN" dirty="0"/>
                        <a:t>0.0017</a:t>
                      </a:r>
                    </a:p>
                  </a:txBody>
                  <a:tcPr anchor="ctr"/>
                </a:tc>
                <a:extLst>
                  <a:ext uri="{0D108BD9-81ED-4DB2-BD59-A6C34878D82A}">
                    <a16:rowId xmlns:a16="http://schemas.microsoft.com/office/drawing/2014/main" val="928537245"/>
                  </a:ext>
                </a:extLst>
              </a:tr>
              <a:tr h="370840">
                <a:tc>
                  <a:txBody>
                    <a:bodyPr/>
                    <a:lstStyle/>
                    <a:p>
                      <a:pPr algn="ctr"/>
                      <a:r>
                        <a:rPr lang="en-IN" dirty="0"/>
                        <a:t>R-squared Score</a:t>
                      </a:r>
                    </a:p>
                  </a:txBody>
                  <a:tcPr anchor="ctr">
                    <a:solidFill>
                      <a:schemeClr val="accent5">
                        <a:lumMod val="40000"/>
                        <a:lumOff val="60000"/>
                      </a:schemeClr>
                    </a:solidFill>
                  </a:tcPr>
                </a:tc>
                <a:tc>
                  <a:txBody>
                    <a:bodyPr/>
                    <a:lstStyle/>
                    <a:p>
                      <a:pPr algn="ctr"/>
                      <a:r>
                        <a:rPr lang="en-IN" dirty="0"/>
                        <a:t>0.9999</a:t>
                      </a:r>
                    </a:p>
                  </a:txBody>
                  <a:tcPr anchor="ctr">
                    <a:solidFill>
                      <a:schemeClr val="accent5">
                        <a:lumMod val="40000"/>
                        <a:lumOff val="60000"/>
                      </a:schemeClr>
                    </a:solidFill>
                  </a:tcPr>
                </a:tc>
                <a:extLst>
                  <a:ext uri="{0D108BD9-81ED-4DB2-BD59-A6C34878D82A}">
                    <a16:rowId xmlns:a16="http://schemas.microsoft.com/office/drawing/2014/main" val="3682039753"/>
                  </a:ext>
                </a:extLst>
              </a:tr>
            </a:tbl>
          </a:graphicData>
        </a:graphic>
      </p:graphicFrame>
      <p:sp>
        <p:nvSpPr>
          <p:cNvPr id="6" name="TextBox 5">
            <a:extLst>
              <a:ext uri="{FF2B5EF4-FFF2-40B4-BE49-F238E27FC236}">
                <a16:creationId xmlns:a16="http://schemas.microsoft.com/office/drawing/2014/main" id="{0AFBC1DC-98A5-0DEB-D013-557291E3D727}"/>
              </a:ext>
            </a:extLst>
          </p:cNvPr>
          <p:cNvSpPr txBox="1"/>
          <p:nvPr/>
        </p:nvSpPr>
        <p:spPr>
          <a:xfrm>
            <a:off x="11434412" y="6185533"/>
            <a:ext cx="757588"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276945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9CE0-8CEE-BFC7-9D16-41433C0317BB}"/>
              </a:ext>
            </a:extLst>
          </p:cNvPr>
          <p:cNvSpPr>
            <a:spLocks noGrp="1"/>
          </p:cNvSpPr>
          <p:nvPr>
            <p:ph type="title"/>
          </p:nvPr>
        </p:nvSpPr>
        <p:spPr>
          <a:xfrm>
            <a:off x="581191" y="299385"/>
            <a:ext cx="11029616" cy="1188720"/>
          </a:xfrm>
        </p:spPr>
        <p:txBody>
          <a:bodyPr/>
          <a:lstStyle/>
          <a:p>
            <a:r>
              <a:rPr lang="en-IN" dirty="0"/>
              <a:t>Results</a:t>
            </a:r>
          </a:p>
        </p:txBody>
      </p:sp>
      <p:sp>
        <p:nvSpPr>
          <p:cNvPr id="3" name="Content Placeholder 2">
            <a:extLst>
              <a:ext uri="{FF2B5EF4-FFF2-40B4-BE49-F238E27FC236}">
                <a16:creationId xmlns:a16="http://schemas.microsoft.com/office/drawing/2014/main" id="{166A0F3E-1EC0-4DC2-933B-31CA0BD29D95}"/>
              </a:ext>
            </a:extLst>
          </p:cNvPr>
          <p:cNvSpPr>
            <a:spLocks noGrp="1"/>
          </p:cNvSpPr>
          <p:nvPr>
            <p:ph idx="1"/>
          </p:nvPr>
        </p:nvSpPr>
        <p:spPr>
          <a:xfrm>
            <a:off x="581192" y="1488105"/>
            <a:ext cx="11029615" cy="4702193"/>
          </a:xfrm>
        </p:spPr>
        <p:txBody>
          <a:bodyPr numCol="2"/>
          <a:lstStyle/>
          <a:p>
            <a:r>
              <a:rPr lang="en-US" dirty="0"/>
              <a:t>Visualization of outlier detection for </a:t>
            </a:r>
            <a:r>
              <a:rPr lang="en-US" b="1" dirty="0"/>
              <a:t>'Days Worked</a:t>
            </a:r>
            <a:r>
              <a:rPr lang="en-US" dirty="0"/>
              <a:t>’         using a </a:t>
            </a:r>
            <a:r>
              <a:rPr lang="en-US" b="1" dirty="0"/>
              <a:t>boxplot</a:t>
            </a:r>
            <a:r>
              <a:rPr lang="en-US" dirty="0"/>
              <a:t> to ensure data accuracy and integrity.</a:t>
            </a:r>
          </a:p>
          <a:p>
            <a:endParaRPr lang="en-US" dirty="0">
              <a:solidFill>
                <a:schemeClr val="tx1">
                  <a:lumMod val="95000"/>
                  <a:lumOff val="5000"/>
                </a:schemeClr>
              </a:solidFill>
            </a:endParaRPr>
          </a:p>
          <a:p>
            <a:endParaRPr lang="en-US" dirty="0"/>
          </a:p>
          <a:p>
            <a:endParaRPr lang="en-US" dirty="0"/>
          </a:p>
          <a:p>
            <a:endParaRPr lang="en-US" dirty="0"/>
          </a:p>
          <a:p>
            <a:endParaRPr lang="en-US" dirty="0"/>
          </a:p>
          <a:p>
            <a:endParaRPr lang="en-US" dirty="0"/>
          </a:p>
          <a:p>
            <a:endParaRPr lang="en-IN" dirty="0"/>
          </a:p>
          <a:p>
            <a:pPr marL="0" indent="0">
              <a:buNone/>
            </a:pPr>
            <a:endParaRPr lang="en-IN" dirty="0"/>
          </a:p>
          <a:p>
            <a:pPr marL="0" indent="0">
              <a:buNone/>
            </a:pPr>
            <a:endParaRPr lang="en-IN" dirty="0"/>
          </a:p>
          <a:p>
            <a:r>
              <a:rPr lang="en-IN" dirty="0"/>
              <a:t>  </a:t>
            </a:r>
            <a:r>
              <a:rPr lang="en-US" dirty="0"/>
              <a:t>Scatter plot with regression line showing the relationship between </a:t>
            </a:r>
            <a:r>
              <a:rPr lang="en-US" b="1" dirty="0"/>
              <a:t>Employee Status </a:t>
            </a:r>
            <a:r>
              <a:rPr lang="en-US" dirty="0"/>
              <a:t>and </a:t>
            </a:r>
            <a:r>
              <a:rPr lang="en-US" b="1" dirty="0"/>
              <a:t>Burnout</a:t>
            </a:r>
            <a:r>
              <a:rPr lang="en-US" dirty="0"/>
              <a:t>.</a:t>
            </a:r>
            <a:r>
              <a:rPr lang="en-IN" dirty="0"/>
              <a:t>   </a:t>
            </a:r>
          </a:p>
        </p:txBody>
      </p:sp>
      <p:pic>
        <p:nvPicPr>
          <p:cNvPr id="5" name="Picture 4">
            <a:extLst>
              <a:ext uri="{FF2B5EF4-FFF2-40B4-BE49-F238E27FC236}">
                <a16:creationId xmlns:a16="http://schemas.microsoft.com/office/drawing/2014/main" id="{235EB8D8-9E7D-D3D0-B510-7596A28F4C97}"/>
              </a:ext>
            </a:extLst>
          </p:cNvPr>
          <p:cNvPicPr>
            <a:picLocks noChangeAspect="1"/>
          </p:cNvPicPr>
          <p:nvPr/>
        </p:nvPicPr>
        <p:blipFill>
          <a:blip r:embed="rId2"/>
          <a:stretch>
            <a:fillRect/>
          </a:stretch>
        </p:blipFill>
        <p:spPr>
          <a:xfrm>
            <a:off x="929898" y="2623221"/>
            <a:ext cx="4948388" cy="3350185"/>
          </a:xfrm>
          <a:prstGeom prst="rect">
            <a:avLst/>
          </a:prstGeom>
        </p:spPr>
      </p:pic>
      <p:pic>
        <p:nvPicPr>
          <p:cNvPr id="7" name="Picture 6">
            <a:extLst>
              <a:ext uri="{FF2B5EF4-FFF2-40B4-BE49-F238E27FC236}">
                <a16:creationId xmlns:a16="http://schemas.microsoft.com/office/drawing/2014/main" id="{EF3F3471-3197-4FEC-58D7-9165F6359966}"/>
              </a:ext>
            </a:extLst>
          </p:cNvPr>
          <p:cNvPicPr>
            <a:picLocks noChangeAspect="1"/>
          </p:cNvPicPr>
          <p:nvPr/>
        </p:nvPicPr>
        <p:blipFill>
          <a:blip r:embed="rId3"/>
          <a:stretch>
            <a:fillRect/>
          </a:stretch>
        </p:blipFill>
        <p:spPr>
          <a:xfrm>
            <a:off x="6770915" y="2383276"/>
            <a:ext cx="3983930" cy="4093724"/>
          </a:xfrm>
          <a:prstGeom prst="rect">
            <a:avLst/>
          </a:prstGeom>
        </p:spPr>
      </p:pic>
      <p:sp>
        <p:nvSpPr>
          <p:cNvPr id="8" name="TextBox 7">
            <a:extLst>
              <a:ext uri="{FF2B5EF4-FFF2-40B4-BE49-F238E27FC236}">
                <a16:creationId xmlns:a16="http://schemas.microsoft.com/office/drawing/2014/main" id="{0BB7A413-1C49-7AF1-619C-D419AC7F6BD9}"/>
              </a:ext>
            </a:extLst>
          </p:cNvPr>
          <p:cNvSpPr txBox="1"/>
          <p:nvPr/>
        </p:nvSpPr>
        <p:spPr>
          <a:xfrm rot="5400000">
            <a:off x="3426071" y="3774416"/>
            <a:ext cx="5035836" cy="369332"/>
          </a:xfrm>
          <a:prstGeom prst="rect">
            <a:avLst/>
          </a:prstGeom>
          <a:noFill/>
        </p:spPr>
        <p:txBody>
          <a:bodyPr wrap="square" rtlCol="0">
            <a:spAutoFit/>
          </a:bodyPr>
          <a:lstStyle/>
          <a:p>
            <a:r>
              <a:rPr lang="en-IN" b="1" dirty="0">
                <a:solidFill>
                  <a:schemeClr val="tx1">
                    <a:lumMod val="95000"/>
                    <a:lumOff val="5000"/>
                  </a:schemeClr>
                </a:solidFill>
              </a:rPr>
              <a:t>------------------------------------------------------------------------------------</a:t>
            </a:r>
          </a:p>
        </p:txBody>
      </p:sp>
      <p:sp>
        <p:nvSpPr>
          <p:cNvPr id="10" name="TextBox 9">
            <a:extLst>
              <a:ext uri="{FF2B5EF4-FFF2-40B4-BE49-F238E27FC236}">
                <a16:creationId xmlns:a16="http://schemas.microsoft.com/office/drawing/2014/main" id="{D675C938-160E-2EDC-D3C6-8C37A26F6F06}"/>
              </a:ext>
            </a:extLst>
          </p:cNvPr>
          <p:cNvSpPr txBox="1"/>
          <p:nvPr/>
        </p:nvSpPr>
        <p:spPr>
          <a:xfrm>
            <a:off x="11448246" y="6132555"/>
            <a:ext cx="474579"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85626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36F07-D3D5-5CB3-FF68-3EF51F7D4DAF}"/>
              </a:ext>
            </a:extLst>
          </p:cNvPr>
          <p:cNvSpPr>
            <a:spLocks noGrp="1"/>
          </p:cNvSpPr>
          <p:nvPr>
            <p:ph idx="1"/>
          </p:nvPr>
        </p:nvSpPr>
        <p:spPr>
          <a:xfrm>
            <a:off x="581192" y="1099457"/>
            <a:ext cx="11029615" cy="4875893"/>
          </a:xfrm>
        </p:spPr>
        <p:txBody>
          <a:bodyPr numCol="2"/>
          <a:lstStyle/>
          <a:p>
            <a:r>
              <a:rPr lang="en-US" dirty="0"/>
              <a:t>Scatter plot with regression line illustrating the correlation between </a:t>
            </a:r>
            <a:r>
              <a:rPr lang="en-US" b="1" dirty="0"/>
              <a:t>Employee Type </a:t>
            </a:r>
            <a:r>
              <a:rPr lang="en-US" dirty="0"/>
              <a:t>and </a:t>
            </a:r>
            <a:r>
              <a:rPr lang="en-US" b="1" dirty="0"/>
              <a:t>Burnout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r>
              <a:rPr lang="en-US" dirty="0"/>
              <a:t>Scatter plot with regression line depicting the link between </a:t>
            </a:r>
            <a:r>
              <a:rPr lang="en-US" b="1" dirty="0"/>
              <a:t>Pay Zone </a:t>
            </a:r>
            <a:r>
              <a:rPr lang="en-US" dirty="0"/>
              <a:t>and </a:t>
            </a:r>
            <a:r>
              <a:rPr lang="en-US" b="1" dirty="0"/>
              <a:t>Burnout</a:t>
            </a:r>
            <a:r>
              <a:rPr lang="en-US" dirty="0"/>
              <a:t>.</a:t>
            </a:r>
            <a:endParaRPr lang="en-IN" dirty="0"/>
          </a:p>
        </p:txBody>
      </p:sp>
      <p:pic>
        <p:nvPicPr>
          <p:cNvPr id="5" name="Picture 4">
            <a:extLst>
              <a:ext uri="{FF2B5EF4-FFF2-40B4-BE49-F238E27FC236}">
                <a16:creationId xmlns:a16="http://schemas.microsoft.com/office/drawing/2014/main" id="{A676A607-92AE-2094-DD0D-86BBB92A6E22}"/>
              </a:ext>
            </a:extLst>
          </p:cNvPr>
          <p:cNvPicPr>
            <a:picLocks noChangeAspect="1"/>
          </p:cNvPicPr>
          <p:nvPr/>
        </p:nvPicPr>
        <p:blipFill>
          <a:blip r:embed="rId2"/>
          <a:stretch>
            <a:fillRect/>
          </a:stretch>
        </p:blipFill>
        <p:spPr>
          <a:xfrm>
            <a:off x="1177384" y="1955000"/>
            <a:ext cx="3906004" cy="4292493"/>
          </a:xfrm>
          <a:prstGeom prst="rect">
            <a:avLst/>
          </a:prstGeom>
        </p:spPr>
      </p:pic>
      <p:pic>
        <p:nvPicPr>
          <p:cNvPr id="7" name="Picture 6">
            <a:extLst>
              <a:ext uri="{FF2B5EF4-FFF2-40B4-BE49-F238E27FC236}">
                <a16:creationId xmlns:a16="http://schemas.microsoft.com/office/drawing/2014/main" id="{9920E470-76EE-4E0B-A385-D46232B78D56}"/>
              </a:ext>
            </a:extLst>
          </p:cNvPr>
          <p:cNvPicPr>
            <a:picLocks noChangeAspect="1"/>
          </p:cNvPicPr>
          <p:nvPr/>
        </p:nvPicPr>
        <p:blipFill>
          <a:blip r:embed="rId3"/>
          <a:stretch>
            <a:fillRect/>
          </a:stretch>
        </p:blipFill>
        <p:spPr>
          <a:xfrm>
            <a:off x="6497786" y="1954546"/>
            <a:ext cx="4046965" cy="4292493"/>
          </a:xfrm>
          <a:prstGeom prst="rect">
            <a:avLst/>
          </a:prstGeom>
        </p:spPr>
      </p:pic>
      <p:sp>
        <p:nvSpPr>
          <p:cNvPr id="9" name="TextBox 8">
            <a:extLst>
              <a:ext uri="{FF2B5EF4-FFF2-40B4-BE49-F238E27FC236}">
                <a16:creationId xmlns:a16="http://schemas.microsoft.com/office/drawing/2014/main" id="{797B4466-F46D-A264-458A-942CBFADFE1F}"/>
              </a:ext>
            </a:extLst>
          </p:cNvPr>
          <p:cNvSpPr txBox="1"/>
          <p:nvPr/>
        </p:nvSpPr>
        <p:spPr>
          <a:xfrm rot="5400000">
            <a:off x="2152037" y="4428183"/>
            <a:ext cx="7277100" cy="369332"/>
          </a:xfrm>
          <a:prstGeom prst="rect">
            <a:avLst/>
          </a:prstGeom>
          <a:noFill/>
        </p:spPr>
        <p:txBody>
          <a:bodyPr wrap="square">
            <a:spAutoFit/>
          </a:bodyPr>
          <a:lstStyle/>
          <a:p>
            <a:r>
              <a:rPr lang="en-IN" b="1" dirty="0">
                <a:solidFill>
                  <a:schemeClr val="tx1">
                    <a:lumMod val="95000"/>
                    <a:lumOff val="5000"/>
                  </a:schemeClr>
                </a:solidFill>
              </a:rPr>
              <a:t>------------------------------------------------------------------------------------</a:t>
            </a:r>
          </a:p>
        </p:txBody>
      </p:sp>
      <p:sp>
        <p:nvSpPr>
          <p:cNvPr id="11" name="TextBox 10">
            <a:extLst>
              <a:ext uri="{FF2B5EF4-FFF2-40B4-BE49-F238E27FC236}">
                <a16:creationId xmlns:a16="http://schemas.microsoft.com/office/drawing/2014/main" id="{89FB5E89-4F1B-AABB-DE10-82B3435A70F6}"/>
              </a:ext>
            </a:extLst>
          </p:cNvPr>
          <p:cNvSpPr txBox="1"/>
          <p:nvPr/>
        </p:nvSpPr>
        <p:spPr>
          <a:xfrm>
            <a:off x="11448247" y="6100508"/>
            <a:ext cx="486454"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375394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25B5D-8F88-031F-335A-4D1598368C98}"/>
              </a:ext>
            </a:extLst>
          </p:cNvPr>
          <p:cNvSpPr>
            <a:spLocks noGrp="1"/>
          </p:cNvSpPr>
          <p:nvPr>
            <p:ph idx="1"/>
          </p:nvPr>
        </p:nvSpPr>
        <p:spPr>
          <a:xfrm>
            <a:off x="581192" y="1055914"/>
            <a:ext cx="11029615" cy="5453743"/>
          </a:xfrm>
        </p:spPr>
        <p:txBody>
          <a:bodyPr numCol="2"/>
          <a:lstStyle/>
          <a:p>
            <a:r>
              <a:rPr lang="en-US" dirty="0"/>
              <a:t>Scatter plot with regression line demonstrating the relationship between </a:t>
            </a:r>
            <a:r>
              <a:rPr lang="en-US" b="1" dirty="0"/>
              <a:t>Race Description </a:t>
            </a:r>
            <a:r>
              <a:rPr lang="en-US" dirty="0"/>
              <a:t>and </a:t>
            </a:r>
            <a:r>
              <a:rPr lang="en-US" b="1" dirty="0"/>
              <a:t>Burnout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Scatter plot with regression line highlighting the correlation between </a:t>
            </a:r>
            <a:r>
              <a:rPr lang="en-US" b="1" dirty="0"/>
              <a:t>Days Worked </a:t>
            </a:r>
            <a:r>
              <a:rPr lang="en-US" dirty="0"/>
              <a:t>and </a:t>
            </a:r>
            <a:r>
              <a:rPr lang="en-US" b="1" dirty="0"/>
              <a:t>Burnout</a:t>
            </a:r>
            <a:r>
              <a:rPr lang="en-US" dirty="0"/>
              <a:t>.</a:t>
            </a:r>
          </a:p>
        </p:txBody>
      </p:sp>
      <p:pic>
        <p:nvPicPr>
          <p:cNvPr id="5" name="Picture 4">
            <a:extLst>
              <a:ext uri="{FF2B5EF4-FFF2-40B4-BE49-F238E27FC236}">
                <a16:creationId xmlns:a16="http://schemas.microsoft.com/office/drawing/2014/main" id="{D012D7A1-828D-5B7B-6354-2DC94FB6F735}"/>
              </a:ext>
            </a:extLst>
          </p:cNvPr>
          <p:cNvPicPr>
            <a:picLocks noChangeAspect="1"/>
          </p:cNvPicPr>
          <p:nvPr/>
        </p:nvPicPr>
        <p:blipFill>
          <a:blip r:embed="rId2"/>
          <a:stretch>
            <a:fillRect/>
          </a:stretch>
        </p:blipFill>
        <p:spPr>
          <a:xfrm>
            <a:off x="1080749" y="2066575"/>
            <a:ext cx="4057206" cy="4192711"/>
          </a:xfrm>
          <a:prstGeom prst="rect">
            <a:avLst/>
          </a:prstGeom>
        </p:spPr>
      </p:pic>
      <p:pic>
        <p:nvPicPr>
          <p:cNvPr id="11" name="Picture 10">
            <a:extLst>
              <a:ext uri="{FF2B5EF4-FFF2-40B4-BE49-F238E27FC236}">
                <a16:creationId xmlns:a16="http://schemas.microsoft.com/office/drawing/2014/main" id="{88733D36-084B-930A-4504-B452AF2C999A}"/>
              </a:ext>
            </a:extLst>
          </p:cNvPr>
          <p:cNvPicPr>
            <a:picLocks noChangeAspect="1"/>
          </p:cNvPicPr>
          <p:nvPr/>
        </p:nvPicPr>
        <p:blipFill>
          <a:blip r:embed="rId3"/>
          <a:stretch>
            <a:fillRect/>
          </a:stretch>
        </p:blipFill>
        <p:spPr>
          <a:xfrm>
            <a:off x="6668536" y="2066574"/>
            <a:ext cx="3847244" cy="4192711"/>
          </a:xfrm>
          <a:prstGeom prst="rect">
            <a:avLst/>
          </a:prstGeom>
        </p:spPr>
      </p:pic>
      <p:sp>
        <p:nvSpPr>
          <p:cNvPr id="13" name="TextBox 12">
            <a:extLst>
              <a:ext uri="{FF2B5EF4-FFF2-40B4-BE49-F238E27FC236}">
                <a16:creationId xmlns:a16="http://schemas.microsoft.com/office/drawing/2014/main" id="{B387D990-27F2-1F7D-08F1-8A2F5FF06FE6}"/>
              </a:ext>
            </a:extLst>
          </p:cNvPr>
          <p:cNvSpPr txBox="1"/>
          <p:nvPr/>
        </p:nvSpPr>
        <p:spPr>
          <a:xfrm rot="5400000">
            <a:off x="2863333" y="3821277"/>
            <a:ext cx="6096000" cy="369332"/>
          </a:xfrm>
          <a:prstGeom prst="rect">
            <a:avLst/>
          </a:prstGeom>
          <a:noFill/>
        </p:spPr>
        <p:txBody>
          <a:bodyPr wrap="square">
            <a:spAutoFit/>
          </a:bodyPr>
          <a:lstStyle/>
          <a:p>
            <a:r>
              <a:rPr lang="en-IN" b="1" dirty="0">
                <a:solidFill>
                  <a:schemeClr val="tx1">
                    <a:lumMod val="95000"/>
                    <a:lumOff val="5000"/>
                  </a:schemeClr>
                </a:solidFill>
              </a:rPr>
              <a:t>------------------------------------------------------------------------------------</a:t>
            </a:r>
          </a:p>
        </p:txBody>
      </p:sp>
      <p:sp>
        <p:nvSpPr>
          <p:cNvPr id="15" name="TextBox 14">
            <a:extLst>
              <a:ext uri="{FF2B5EF4-FFF2-40B4-BE49-F238E27FC236}">
                <a16:creationId xmlns:a16="http://schemas.microsoft.com/office/drawing/2014/main" id="{0F57227E-0D71-BCC3-91A4-4D723764A851}"/>
              </a:ext>
            </a:extLst>
          </p:cNvPr>
          <p:cNvSpPr txBox="1"/>
          <p:nvPr/>
        </p:nvSpPr>
        <p:spPr>
          <a:xfrm>
            <a:off x="11571954" y="6222292"/>
            <a:ext cx="538409"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107290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591286"/>
            <a:ext cx="11029615" cy="3634486"/>
          </a:xfrm>
        </p:spPr>
        <p:txBody>
          <a:bodyPr/>
          <a:lstStyle/>
          <a:p>
            <a:r>
              <a:rPr lang="en-US" dirty="0"/>
              <a:t>Dataset : </a:t>
            </a:r>
            <a:r>
              <a:rPr lang="en-US" dirty="0">
                <a:hlinkClick r:id="rId2"/>
              </a:rPr>
              <a:t>https://drive.google.com/file/d/19KavHhQLGAErD9J2WaiF7gDvRmf6ApRL/view?usp=sharing</a:t>
            </a:r>
            <a:endParaRPr lang="en-US" dirty="0"/>
          </a:p>
          <a:p>
            <a:endParaRPr lang="en-US" dirty="0"/>
          </a:p>
        </p:txBody>
      </p:sp>
      <p:sp>
        <p:nvSpPr>
          <p:cNvPr id="5" name="TextBox 4">
            <a:extLst>
              <a:ext uri="{FF2B5EF4-FFF2-40B4-BE49-F238E27FC236}">
                <a16:creationId xmlns:a16="http://schemas.microsoft.com/office/drawing/2014/main" id="{41F91FBD-E33E-B176-2E57-9884B48B8532}"/>
              </a:ext>
            </a:extLst>
          </p:cNvPr>
          <p:cNvSpPr txBox="1"/>
          <p:nvPr/>
        </p:nvSpPr>
        <p:spPr>
          <a:xfrm>
            <a:off x="11448245" y="6177685"/>
            <a:ext cx="522082"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114719" y="779139"/>
            <a:ext cx="9525530" cy="1188720"/>
          </a:xfrm>
        </p:spPr>
        <p:txBody>
          <a:bodyPr>
            <a:normAutofit fontScale="90000"/>
          </a:bodyPr>
          <a:lstStyle/>
          <a:p>
            <a:pPr algn="ctr"/>
            <a:br>
              <a:rPr lang="en-GB" dirty="0"/>
            </a:br>
            <a:r>
              <a:rPr lang="en-GB" sz="1800" dirty="0">
                <a:solidFill>
                  <a:schemeClr val="tx1">
                    <a:lumMod val="65000"/>
                    <a:lumOff val="35000"/>
                  </a:schemeClr>
                </a:solidFill>
              </a:rPr>
              <a:t>PROJECT TITLE: </a:t>
            </a:r>
            <a:br>
              <a:rPr lang="en-GB" dirty="0"/>
            </a:br>
            <a:r>
              <a:rPr lang="en-GB" dirty="0"/>
              <a:t>        </a:t>
            </a:r>
            <a:r>
              <a:rPr lang="en-GB" sz="3600" dirty="0"/>
              <a:t>EMPLOYEE BURNOUT PREDICTION using linear regression</a:t>
            </a:r>
            <a:endParaRPr lang="en-US" sz="36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0" indent="0">
              <a:buNone/>
            </a:pPr>
            <a:r>
              <a:rPr lang="en-US" sz="1800" b="1" dirty="0"/>
              <a:t>Problem Statement :</a:t>
            </a:r>
          </a:p>
          <a:p>
            <a:r>
              <a:rPr lang="en-US" dirty="0"/>
              <a:t>Employee burnout is a critical issue in the workplace, characterized by physical, emotional, and mental exhaustion caused by prolonged stress. Burnout can significantly impact employee well-being, productivity, and overall job performance. In order to mitigate these negative effects, it is crucial for organizations to proactively identify employees who are at risk of burnout.</a:t>
            </a:r>
          </a:p>
          <a:p>
            <a:r>
              <a:rPr lang="en-US" dirty="0"/>
              <a:t>The goal of this project is to develop a predictive model using regression techniques to estimate the burnout rate of employees based on various factors such as workload, mental fatigue, job designation, work-life balance, and other relevant features. By accurately predicting burnout, organizations can take timely interventions to promote employee well-being and maintain a healthy work environment.</a:t>
            </a:r>
          </a:p>
          <a:p>
            <a:pPr marL="0" indent="0">
              <a:buNone/>
            </a:pPr>
            <a:endParaRPr lang="en-US" dirty="0"/>
          </a:p>
        </p:txBody>
      </p:sp>
      <p:sp>
        <p:nvSpPr>
          <p:cNvPr id="5" name="TextBox 4">
            <a:extLst>
              <a:ext uri="{FF2B5EF4-FFF2-40B4-BE49-F238E27FC236}">
                <a16:creationId xmlns:a16="http://schemas.microsoft.com/office/drawing/2014/main" id="{FAC1D4A7-2EBE-440B-5AD8-DA2581B2B416}"/>
              </a:ext>
            </a:extLst>
          </p:cNvPr>
          <p:cNvSpPr txBox="1"/>
          <p:nvPr/>
        </p:nvSpPr>
        <p:spPr>
          <a:xfrm>
            <a:off x="11285687" y="6161852"/>
            <a:ext cx="325120" cy="373005"/>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23927"/>
            <a:ext cx="11029616" cy="1188720"/>
          </a:xfrm>
        </p:spPr>
        <p:txBody>
          <a:bodyPr anchor="ctr"/>
          <a:lstStyle/>
          <a:p>
            <a:r>
              <a:rPr lang="en-US" dirty="0"/>
              <a:t>AGENDA</a:t>
            </a:r>
          </a:p>
        </p:txBody>
      </p:sp>
      <p:sp>
        <p:nvSpPr>
          <p:cNvPr id="5" name="Content Placeholder 4">
            <a:extLst>
              <a:ext uri="{FF2B5EF4-FFF2-40B4-BE49-F238E27FC236}">
                <a16:creationId xmlns:a16="http://schemas.microsoft.com/office/drawing/2014/main" id="{F6AD9460-7E20-38D6-2931-0B91B559222C}"/>
              </a:ext>
            </a:extLst>
          </p:cNvPr>
          <p:cNvSpPr>
            <a:spLocks noGrp="1"/>
          </p:cNvSpPr>
          <p:nvPr>
            <p:ph idx="1"/>
          </p:nvPr>
        </p:nvSpPr>
        <p:spPr>
          <a:xfrm>
            <a:off x="581192" y="1436913"/>
            <a:ext cx="11029615" cy="5159829"/>
          </a:xfrm>
        </p:spPr>
        <p:txBody>
          <a:bodyPr>
            <a:normAutofit/>
          </a:bodyPr>
          <a:lstStyle/>
          <a:p>
            <a:pPr>
              <a:buFont typeface="+mj-lt"/>
              <a:buAutoNum type="arabicPeriod"/>
            </a:pPr>
            <a:r>
              <a:rPr lang="en-US" dirty="0"/>
              <a:t>Project Title and Problem Statement         ----------------------------------------------------------------------------------------------       1</a:t>
            </a:r>
          </a:p>
          <a:p>
            <a:pPr>
              <a:buFont typeface="+mj-lt"/>
              <a:buAutoNum type="arabicPeriod"/>
            </a:pPr>
            <a:r>
              <a:rPr lang="en-US" dirty="0"/>
              <a:t>Project Overview       ---------------------------------------------------------------------------------------------------------------------------------       3</a:t>
            </a:r>
          </a:p>
          <a:p>
            <a:pPr>
              <a:buFont typeface="+mj-lt"/>
              <a:buAutoNum type="arabicPeriod"/>
            </a:pPr>
            <a:r>
              <a:rPr lang="en-US" dirty="0"/>
              <a:t>Who Are the End Users of This Project?     ----------------------------------------------------------------------------------------------       4</a:t>
            </a:r>
          </a:p>
          <a:p>
            <a:pPr>
              <a:buFont typeface="+mj-lt"/>
              <a:buAutoNum type="arabicPeriod"/>
            </a:pPr>
            <a:r>
              <a:rPr lang="en-US" dirty="0"/>
              <a:t>Solution and Value Proposition            -----------------------------------------------------------------------------------------------------       5</a:t>
            </a:r>
          </a:p>
          <a:p>
            <a:pPr>
              <a:buFont typeface="+mj-lt"/>
              <a:buAutoNum type="arabicPeriod"/>
            </a:pPr>
            <a:r>
              <a:rPr lang="en-US" dirty="0"/>
              <a:t>Customization of the Project                 -----------------------------------------------------------------------------------------------------      6</a:t>
            </a:r>
          </a:p>
          <a:p>
            <a:pPr>
              <a:buFont typeface="+mj-lt"/>
              <a:buAutoNum type="arabicPeriod"/>
            </a:pPr>
            <a:r>
              <a:rPr lang="en-US" dirty="0"/>
              <a:t>Modelling      -----------------------------------------------------------------------------------------------------------------------------------------------      7</a:t>
            </a:r>
          </a:p>
          <a:p>
            <a:pPr>
              <a:buFont typeface="+mj-lt"/>
              <a:buAutoNum type="arabicPeriod"/>
            </a:pPr>
            <a:r>
              <a:rPr lang="en-US" dirty="0"/>
              <a:t>Results          -----------------------------------------------------------------------------------------------------------------------------------------------     13</a:t>
            </a:r>
          </a:p>
          <a:p>
            <a:pPr>
              <a:buFont typeface="+mj-lt"/>
              <a:buAutoNum type="arabicPeriod"/>
            </a:pPr>
            <a:r>
              <a:rPr lang="en-US" dirty="0"/>
              <a:t>Links        -----------------------------------------------------------------------------------------------------------------------------------------------------     16</a:t>
            </a:r>
          </a:p>
          <a:p>
            <a:pPr marL="0" indent="0">
              <a:buNone/>
            </a:pPr>
            <a:endParaRPr lang="en-IN" dirty="0"/>
          </a:p>
        </p:txBody>
      </p:sp>
      <p:sp>
        <p:nvSpPr>
          <p:cNvPr id="7" name="TextBox 6">
            <a:extLst>
              <a:ext uri="{FF2B5EF4-FFF2-40B4-BE49-F238E27FC236}">
                <a16:creationId xmlns:a16="http://schemas.microsoft.com/office/drawing/2014/main" id="{B6F21BF3-1335-2754-E2C4-170A71EAEB97}"/>
              </a:ext>
            </a:extLst>
          </p:cNvPr>
          <p:cNvSpPr txBox="1"/>
          <p:nvPr/>
        </p:nvSpPr>
        <p:spPr>
          <a:xfrm>
            <a:off x="11521440" y="6134073"/>
            <a:ext cx="325120" cy="373005"/>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84442"/>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58686"/>
            <a:ext cx="11484429" cy="5268685"/>
          </a:xfrm>
        </p:spPr>
        <p:txBody>
          <a:bodyPr>
            <a:normAutofit lnSpcReduction="10000"/>
          </a:bodyPr>
          <a:lstStyle/>
          <a:p>
            <a:pPr marL="0" indent="0">
              <a:buNone/>
            </a:pPr>
            <a:r>
              <a:rPr lang="en-US" dirty="0"/>
              <a:t>The goal of this project was to develop a predictive model to identify factors contributing to employee burnout and to accurately predict burnout levels. The dataset included various attributes such as Employee ID, Personal Information, Employment Details, and a 'Burnout' column.</a:t>
            </a:r>
          </a:p>
          <a:p>
            <a:pPr marL="0" indent="0">
              <a:buNone/>
            </a:pPr>
            <a:r>
              <a:rPr lang="en-US" dirty="0"/>
              <a:t>Key steps in the project included:</a:t>
            </a:r>
          </a:p>
          <a:p>
            <a:r>
              <a:rPr lang="en-US" b="1" dirty="0"/>
              <a:t>Data Preprocessing </a:t>
            </a:r>
            <a:r>
              <a:rPr lang="en-US" dirty="0"/>
              <a:t>: We handled missing values, dropping columns with high missing rates and those irrelevant to our analysis. We engineered a 'Days Worked' feature to capture the duration of employment and checked for outliers.</a:t>
            </a:r>
          </a:p>
          <a:p>
            <a:r>
              <a:rPr lang="en-US" b="1" dirty="0"/>
              <a:t>Encoding and Normalization </a:t>
            </a:r>
            <a:r>
              <a:rPr lang="en-US" dirty="0"/>
              <a:t>: Categorical variables were transformed into numerical values using ‘LabelEncoder’, and the 'Burnout' column was normalized using Min-Max scaling to standardize the data.</a:t>
            </a:r>
          </a:p>
          <a:p>
            <a:r>
              <a:rPr lang="en-US" b="1" dirty="0"/>
              <a:t>Correlation Analysis </a:t>
            </a:r>
            <a:r>
              <a:rPr lang="en-US" dirty="0"/>
              <a:t>: We analyzed the correlation between 'Burnout' and other key features like 'Days Worked,' 'Employee Status,' and 'Pay Zone' to identify significant predictors.</a:t>
            </a:r>
          </a:p>
          <a:p>
            <a:r>
              <a:rPr lang="en-US" b="1" dirty="0"/>
              <a:t>Model Development </a:t>
            </a:r>
            <a:r>
              <a:rPr lang="en-US" dirty="0"/>
              <a:t>: The dataset was split into training and testing sets, and features were standardized. A linear regression model was trained and evaluated using performance metrics such as Mean Squared Error (MSE), Root Mean Squared Error (RMSE), Mean Absolute Error (MAE), and R-squared Score.</a:t>
            </a:r>
          </a:p>
          <a:p>
            <a:r>
              <a:rPr lang="en-US" b="1" dirty="0"/>
              <a:t>Interpretation of Results </a:t>
            </a:r>
            <a:r>
              <a:rPr lang="en-US" dirty="0"/>
              <a:t>: The model exhibited high accuracy and explanatory power, providing insights into the factors influencing employee burnout. This information is valuable for organizations to take proactive measures to address burnout risks and improve employee well-being.</a:t>
            </a:r>
          </a:p>
        </p:txBody>
      </p:sp>
      <p:sp>
        <p:nvSpPr>
          <p:cNvPr id="5" name="TextBox 4">
            <a:extLst>
              <a:ext uri="{FF2B5EF4-FFF2-40B4-BE49-F238E27FC236}">
                <a16:creationId xmlns:a16="http://schemas.microsoft.com/office/drawing/2014/main" id="{5CF87573-7F3A-75D4-7AAC-F92689CEB29B}"/>
              </a:ext>
            </a:extLst>
          </p:cNvPr>
          <p:cNvSpPr txBox="1"/>
          <p:nvPr/>
        </p:nvSpPr>
        <p:spPr>
          <a:xfrm>
            <a:off x="11537301" y="6303566"/>
            <a:ext cx="325120" cy="373005"/>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US" dirty="0"/>
              <a:t>The primary end users of the Employee Burnout Prediction model are:</a:t>
            </a:r>
          </a:p>
          <a:p>
            <a:endParaRPr lang="en-US" dirty="0"/>
          </a:p>
          <a:p>
            <a:r>
              <a:rPr lang="en-US" b="1" dirty="0"/>
              <a:t>HR Departments </a:t>
            </a:r>
            <a:r>
              <a:rPr lang="en-US" dirty="0"/>
              <a:t>: Utilize predictive insights to identify employees at risk of burnout and implement targeted interventions.</a:t>
            </a:r>
          </a:p>
          <a:p>
            <a:r>
              <a:rPr lang="en-US" b="1" dirty="0"/>
              <a:t>Management</a:t>
            </a:r>
            <a:r>
              <a:rPr lang="en-US" dirty="0"/>
              <a:t> : Gain data-driven insights into team well-being and optimize workload distribution for improved      performance.</a:t>
            </a:r>
          </a:p>
          <a:p>
            <a:r>
              <a:rPr lang="en-US" b="1" dirty="0"/>
              <a:t>Employee Wellness Programs </a:t>
            </a:r>
            <a:r>
              <a:rPr lang="en-US" dirty="0"/>
              <a:t>: Develop and tailor wellness initiatives to proactively prevent employee burnout.</a:t>
            </a:r>
          </a:p>
          <a:p>
            <a:r>
              <a:rPr lang="en-US" b="1" dirty="0"/>
              <a:t>Employees</a:t>
            </a:r>
            <a:r>
              <a:rPr lang="en-US" dirty="0"/>
              <a:t> : Benefit from enhanced organizational practices, support mechanisms, and a healthier work environment.</a:t>
            </a:r>
          </a:p>
          <a:p>
            <a:r>
              <a:rPr lang="en-US" b="1" dirty="0"/>
              <a:t>Consultants</a:t>
            </a:r>
            <a:r>
              <a:rPr lang="en-US" dirty="0"/>
              <a:t> : Advise organizations on improving employee well-being and productivity using data-driven strategies.</a:t>
            </a:r>
          </a:p>
        </p:txBody>
      </p:sp>
      <p:sp>
        <p:nvSpPr>
          <p:cNvPr id="5" name="TextBox 4">
            <a:extLst>
              <a:ext uri="{FF2B5EF4-FFF2-40B4-BE49-F238E27FC236}">
                <a16:creationId xmlns:a16="http://schemas.microsoft.com/office/drawing/2014/main" id="{A0469766-6A5D-81F8-7E94-10411D79DEA6}"/>
              </a:ext>
            </a:extLst>
          </p:cNvPr>
          <p:cNvSpPr txBox="1"/>
          <p:nvPr/>
        </p:nvSpPr>
        <p:spPr>
          <a:xfrm>
            <a:off x="11448247" y="6155844"/>
            <a:ext cx="325120" cy="373005"/>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dirty="0"/>
              <a:t>MY</a:t>
            </a:r>
            <a:r>
              <a:rPr lang="en-US" sz="2800" dirty="0"/>
              <a:t>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My solution involved creating a predictive model to identify factors contributing to employee burnout. By preprocessing the data, engineering relevant features, and employing a linear regression model, I achieved highly accurate predictions of burnout levels. </a:t>
            </a:r>
          </a:p>
          <a:p>
            <a:r>
              <a:rPr lang="en-US" dirty="0"/>
              <a:t>The model's performance was validated using key metrics: Mean Squared Error (MSE), Root Mean Squared Error (RMSE), Mean Absolute Error (MAE), and R-squared Score. The results demonstrated the model's exceptional accuracy and explanatory power.</a:t>
            </a:r>
          </a:p>
          <a:p>
            <a:r>
              <a:rPr lang="en-US" dirty="0"/>
              <a:t>The value proposition of this solution lies in its ability to provide actionable insights into employee burnout, enabling organizations to proactively address burnout risks and implement targeted interventions. </a:t>
            </a:r>
          </a:p>
          <a:p>
            <a:r>
              <a:rPr lang="en-US" dirty="0"/>
              <a:t>By identifying critical factors influencing burnout, such as 'Days Worked,' 'Employee Status,' and 'Pay Zone,' the model empowers decision-makers to improve employee well-being and enhance overall productivity.</a:t>
            </a:r>
          </a:p>
        </p:txBody>
      </p:sp>
      <p:sp>
        <p:nvSpPr>
          <p:cNvPr id="6" name="TextBox 5">
            <a:extLst>
              <a:ext uri="{FF2B5EF4-FFF2-40B4-BE49-F238E27FC236}">
                <a16:creationId xmlns:a16="http://schemas.microsoft.com/office/drawing/2014/main" id="{942B14D9-6417-ABDC-EC13-7C705522FFE4}"/>
              </a:ext>
            </a:extLst>
          </p:cNvPr>
          <p:cNvSpPr txBox="1"/>
          <p:nvPr/>
        </p:nvSpPr>
        <p:spPr>
          <a:xfrm>
            <a:off x="11448246" y="6101246"/>
            <a:ext cx="325120" cy="373005"/>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00934" y="674251"/>
            <a:ext cx="11029616" cy="1188720"/>
          </a:xfrm>
        </p:spPr>
        <p:txBody>
          <a:bodyPr anchor="ctr"/>
          <a:lstStyle/>
          <a:p>
            <a:r>
              <a:rPr lang="en-US" dirty="0"/>
              <a:t>How did you customize the project and make it your own</a:t>
            </a:r>
          </a:p>
        </p:txBody>
      </p:sp>
      <p:sp>
        <p:nvSpPr>
          <p:cNvPr id="6" name="Content Placeholder 5">
            <a:extLst>
              <a:ext uri="{FF2B5EF4-FFF2-40B4-BE49-F238E27FC236}">
                <a16:creationId xmlns:a16="http://schemas.microsoft.com/office/drawing/2014/main" id="{C9B33323-A3B7-6008-F4BC-37F52D49CE2A}"/>
              </a:ext>
            </a:extLst>
          </p:cNvPr>
          <p:cNvSpPr>
            <a:spLocks noGrp="1"/>
          </p:cNvSpPr>
          <p:nvPr>
            <p:ph idx="1"/>
          </p:nvPr>
        </p:nvSpPr>
        <p:spPr>
          <a:xfrm>
            <a:off x="581192" y="1393372"/>
            <a:ext cx="11029615" cy="5170714"/>
          </a:xfrm>
        </p:spPr>
        <p:txBody>
          <a:bodyPr>
            <a:normAutofit/>
          </a:bodyPr>
          <a:lstStyle/>
          <a:p>
            <a:r>
              <a:rPr lang="en-US" dirty="0"/>
              <a:t>I customized the project by implementing several key steps to prepare the data, engineer features, and build a predictive model. Initially, I identified and handled missing values, specifically noting that the "Termination Description" column had 1467 missing entries.</a:t>
            </a:r>
          </a:p>
          <a:p>
            <a:r>
              <a:rPr lang="en-US" dirty="0"/>
              <a:t> I then dropped unnecessary columns to streamline the dataset. To enhance the dataset, I created a 'Days Worked' column by calculating the difference between the current date and each employee's start date, subsequently verifying the absence of outliers through a boxplot analysis.</a:t>
            </a:r>
          </a:p>
          <a:p>
            <a:r>
              <a:rPr lang="en-US" dirty="0"/>
              <a:t>I further customized the project by encoding categorical variables using ‘LabelEncoder’ to convert them into numerical values, making them suitable for machine learning algorithms. I applied Min-Max scaling to normalize the 'Burnout' column, ensuring all values were within the same range. </a:t>
            </a:r>
          </a:p>
          <a:p>
            <a:r>
              <a:rPr lang="en-US" dirty="0"/>
              <a:t>Following this, I conducted a correlation analysis to identify key features influencing burnout, retaining significant predictors and dropping those with negligible correlations.</a:t>
            </a:r>
          </a:p>
          <a:p>
            <a:r>
              <a:rPr lang="en-US" dirty="0"/>
              <a:t>Finally, I split the dataset into training and testing sets, applied standard scaling, and evaluated the linear regression model using various performance metrics. This thorough customization process ensured a robust and accurate predictive model for employee burnout.</a:t>
            </a:r>
            <a:endParaRPr lang="en-IN" dirty="0"/>
          </a:p>
        </p:txBody>
      </p:sp>
      <p:sp>
        <p:nvSpPr>
          <p:cNvPr id="8" name="TextBox 7">
            <a:extLst>
              <a:ext uri="{FF2B5EF4-FFF2-40B4-BE49-F238E27FC236}">
                <a16:creationId xmlns:a16="http://schemas.microsoft.com/office/drawing/2014/main" id="{E6511F73-96A7-C346-D0C9-C4791D4B22CF}"/>
              </a:ext>
            </a:extLst>
          </p:cNvPr>
          <p:cNvSpPr txBox="1"/>
          <p:nvPr/>
        </p:nvSpPr>
        <p:spPr>
          <a:xfrm>
            <a:off x="11508119" y="6183749"/>
            <a:ext cx="325120" cy="373005"/>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4013"/>
            <a:ext cx="11029615" cy="5082957"/>
          </a:xfrm>
        </p:spPr>
        <p:txBody>
          <a:bodyPr>
            <a:normAutofit/>
          </a:bodyPr>
          <a:lstStyle/>
          <a:p>
            <a:pPr marL="0" indent="0">
              <a:buNone/>
            </a:pPr>
            <a:r>
              <a:rPr lang="en-US" dirty="0"/>
              <a:t>The dataset includes the following columns: </a:t>
            </a:r>
            <a:r>
              <a:rPr lang="en-IN" dirty="0"/>
              <a:t>Employee ID, FirstName, Last Name, StartDate, Title, Supervisor, AD Email, Employee Status, Employee Type, Pay Zone, Employee Classification Type, Termination Type, Termination Description, Department Type, Division, DOB, State, Job Function Description, Gender Code, Location Code, Race Desc, Marital Desc, Performance Score, Current Employee Rating and Burnout.</a:t>
            </a:r>
            <a:r>
              <a:rPr lang="en-US" dirty="0"/>
              <a:t>It has a shape of </a:t>
            </a:r>
            <a:r>
              <a:rPr lang="en-US" b="1" dirty="0"/>
              <a:t>(3000,25)</a:t>
            </a:r>
            <a:r>
              <a:rPr lang="en-US" dirty="0"/>
              <a:t>.</a:t>
            </a:r>
          </a:p>
          <a:p>
            <a:pPr marL="0" indent="0">
              <a:buNone/>
            </a:pPr>
            <a:endParaRPr lang="en-US" dirty="0"/>
          </a:p>
          <a:p>
            <a:r>
              <a:rPr lang="en-US" b="1" dirty="0">
                <a:solidFill>
                  <a:srgbClr val="C00000"/>
                </a:solidFill>
              </a:rPr>
              <a:t>STEP 1 </a:t>
            </a:r>
            <a:r>
              <a:rPr lang="en-US" dirty="0"/>
              <a:t>: </a:t>
            </a:r>
            <a:r>
              <a:rPr lang="en-US" u="sng" dirty="0"/>
              <a:t>Finding out missing values</a:t>
            </a:r>
          </a:p>
          <a:p>
            <a:pPr marL="0" indent="0">
              <a:buNone/>
            </a:pPr>
            <a:r>
              <a:rPr lang="en-US" dirty="0"/>
              <a:t>      The first step in our data preparation process involved identifying missing values in the dataset.</a:t>
            </a:r>
          </a:p>
          <a:p>
            <a:pPr marL="0" indent="0">
              <a:buNone/>
            </a:pPr>
            <a:r>
              <a:rPr lang="en-US" dirty="0"/>
              <a:t>      We used the </a:t>
            </a:r>
            <a:r>
              <a:rPr lang="en-US" b="1" dirty="0"/>
              <a:t>‘isna().sum()’ </a:t>
            </a:r>
            <a:r>
              <a:rPr lang="en-US" dirty="0"/>
              <a:t>method and found that the "Termination Description" column had </a:t>
            </a:r>
            <a:r>
              <a:rPr lang="en-US" b="1" dirty="0"/>
              <a:t>1467 missing values</a:t>
            </a:r>
            <a:r>
              <a:rPr lang="en-US" dirty="0"/>
              <a:t>. </a:t>
            </a:r>
          </a:p>
          <a:p>
            <a:pPr marL="0" indent="0">
              <a:buNone/>
            </a:pPr>
            <a:endParaRPr lang="en-US" dirty="0"/>
          </a:p>
          <a:p>
            <a:r>
              <a:rPr lang="en-US" b="1" dirty="0">
                <a:solidFill>
                  <a:srgbClr val="C00000"/>
                </a:solidFill>
              </a:rPr>
              <a:t>STEP 2 </a:t>
            </a:r>
            <a:r>
              <a:rPr lang="en-US" dirty="0">
                <a:solidFill>
                  <a:srgbClr val="C00000"/>
                </a:solidFill>
              </a:rPr>
              <a:t>: </a:t>
            </a:r>
            <a:r>
              <a:rPr lang="en-IN" u="sng" dirty="0"/>
              <a:t>Dropping Unnecessary Columns</a:t>
            </a:r>
          </a:p>
          <a:p>
            <a:pPr marL="0" indent="0">
              <a:buNone/>
            </a:pPr>
            <a:r>
              <a:rPr lang="en-US" dirty="0"/>
              <a:t>     We removed columns that were not needed for our analysis using the following syntax: </a:t>
            </a:r>
            <a:r>
              <a:rPr lang="en-IN" dirty="0"/>
              <a:t>Emp ID, FirstName, Last </a:t>
            </a:r>
          </a:p>
          <a:p>
            <a:pPr marL="0" indent="0">
              <a:buNone/>
            </a:pPr>
            <a:r>
              <a:rPr lang="en-IN" dirty="0"/>
              <a:t>     Name, Supervisor, AD Email, DOB, Location Code, Termination Type, Termination Description, State.</a:t>
            </a:r>
          </a:p>
          <a:p>
            <a:pPr marL="0" indent="0">
              <a:buNone/>
            </a:pPr>
            <a:r>
              <a:rPr lang="en-IN" dirty="0"/>
              <a:t>     We used the </a:t>
            </a:r>
            <a:r>
              <a:rPr lang="en-IN" b="1" dirty="0"/>
              <a:t>‘drop()’ </a:t>
            </a:r>
            <a:r>
              <a:rPr lang="en-US" dirty="0"/>
              <a:t>method to remove several columns </a:t>
            </a:r>
            <a:r>
              <a:rPr lang="en-IN" dirty="0"/>
              <a:t>and </a:t>
            </a:r>
            <a:r>
              <a:rPr lang="en-US" dirty="0"/>
              <a:t>the dataset's shape was updated to </a:t>
            </a:r>
            <a:r>
              <a:rPr lang="en-US" b="1" dirty="0"/>
              <a:t>(3000, 15)</a:t>
            </a:r>
            <a:r>
              <a:rPr lang="en-US" dirty="0"/>
              <a:t>.</a:t>
            </a:r>
            <a:endParaRPr lang="en-IN" dirty="0"/>
          </a:p>
          <a:p>
            <a:pPr marL="0" indent="0">
              <a:buNone/>
            </a:pPr>
            <a:endParaRPr lang="en-US" dirty="0">
              <a:solidFill>
                <a:srgbClr val="C00000"/>
              </a:solidFill>
            </a:endParaRPr>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820AA4C7-FEE1-6B19-15D7-6669CBDBD104}"/>
              </a:ext>
            </a:extLst>
          </p:cNvPr>
          <p:cNvSpPr txBox="1"/>
          <p:nvPr/>
        </p:nvSpPr>
        <p:spPr>
          <a:xfrm>
            <a:off x="11448247" y="6197140"/>
            <a:ext cx="325120" cy="373005"/>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1C215-E8C6-3723-D77B-9A06BF9A8C06}"/>
              </a:ext>
            </a:extLst>
          </p:cNvPr>
          <p:cNvSpPr>
            <a:spLocks noGrp="1"/>
          </p:cNvSpPr>
          <p:nvPr>
            <p:ph idx="1"/>
          </p:nvPr>
        </p:nvSpPr>
        <p:spPr>
          <a:xfrm>
            <a:off x="581192" y="190953"/>
            <a:ext cx="11029615" cy="6476093"/>
          </a:xfrm>
        </p:spPr>
        <p:txBody>
          <a:bodyPr/>
          <a:lstStyle/>
          <a:p>
            <a:r>
              <a:rPr lang="en-IN" b="1" dirty="0">
                <a:solidFill>
                  <a:srgbClr val="C00000"/>
                </a:solidFill>
              </a:rPr>
              <a:t>STEP 3 </a:t>
            </a:r>
            <a:r>
              <a:rPr lang="en-IN" dirty="0"/>
              <a:t>: </a:t>
            </a:r>
            <a:r>
              <a:rPr lang="en-US" u="sng" dirty="0"/>
              <a:t>Creating 'Days Worked’ column and Removing Outliers</a:t>
            </a:r>
          </a:p>
          <a:p>
            <a:pPr marL="0" indent="0">
              <a:buNone/>
            </a:pPr>
            <a:r>
              <a:rPr lang="en-US" dirty="0"/>
              <a:t>        We created a new feature, </a:t>
            </a:r>
            <a:r>
              <a:rPr lang="en-US" b="1" dirty="0"/>
              <a:t>'Days Worked'</a:t>
            </a:r>
            <a:r>
              <a:rPr lang="en-US" dirty="0"/>
              <a:t>, by calculating the number of days between the current date and the</a:t>
            </a:r>
          </a:p>
          <a:p>
            <a:pPr marL="0" indent="0">
              <a:buNone/>
            </a:pPr>
            <a:r>
              <a:rPr lang="en-US" dirty="0"/>
              <a:t>       'StartDate' for each employee.</a:t>
            </a:r>
          </a:p>
          <a:p>
            <a:pPr marL="0" indent="0">
              <a:buNone/>
            </a:pPr>
            <a:r>
              <a:rPr lang="en-US" dirty="0"/>
              <a:t>       After generating this feature, we removed the 'StartDate' column as it was no longer necessary.</a:t>
            </a:r>
          </a:p>
          <a:p>
            <a:pPr marL="0" indent="0">
              <a:buNone/>
            </a:pPr>
            <a:r>
              <a:rPr lang="en-US" dirty="0"/>
              <a:t>      To ensure the accuracy of the 'Days Worked' data, we used a </a:t>
            </a:r>
            <a:r>
              <a:rPr lang="en-US" b="1" dirty="0"/>
              <a:t>boxplot</a:t>
            </a:r>
            <a:r>
              <a:rPr lang="en-US" dirty="0"/>
              <a:t> to check for outliers. The analysis revealed </a:t>
            </a:r>
            <a:r>
              <a:rPr lang="en-US" b="1" dirty="0"/>
              <a:t>no</a:t>
            </a:r>
          </a:p>
          <a:p>
            <a:pPr marL="0" indent="0">
              <a:buNone/>
            </a:pPr>
            <a:r>
              <a:rPr lang="en-US" b="1" dirty="0"/>
              <a:t>      outliers.</a:t>
            </a:r>
          </a:p>
          <a:p>
            <a:pPr marL="0" indent="0">
              <a:buNone/>
            </a:pPr>
            <a:endParaRPr lang="en-US" dirty="0"/>
          </a:p>
          <a:p>
            <a:r>
              <a:rPr lang="en-US" b="1" dirty="0">
                <a:solidFill>
                  <a:srgbClr val="C00000"/>
                </a:solidFill>
              </a:rPr>
              <a:t>STEP 4 </a:t>
            </a:r>
            <a:r>
              <a:rPr lang="en-US" dirty="0"/>
              <a:t>: </a:t>
            </a:r>
            <a:r>
              <a:rPr lang="en-IN" u="sng" dirty="0"/>
              <a:t>Encoding Categorical Variables</a:t>
            </a:r>
            <a:endParaRPr lang="en-IN" dirty="0"/>
          </a:p>
          <a:p>
            <a:pPr marL="0" indent="0">
              <a:buNone/>
            </a:pPr>
            <a:r>
              <a:rPr lang="en-US" dirty="0"/>
              <a:t>    We converted categorical variables into numerical values to prepare the dataset for machine learning algorithms. We</a:t>
            </a:r>
          </a:p>
          <a:p>
            <a:pPr marL="0" indent="0">
              <a:buNone/>
            </a:pPr>
            <a:r>
              <a:rPr lang="en-US" dirty="0"/>
              <a:t>    used </a:t>
            </a:r>
            <a:r>
              <a:rPr lang="en-US" b="1" dirty="0"/>
              <a:t>‘LabelEncoder’ </a:t>
            </a:r>
            <a:r>
              <a:rPr lang="en-US" dirty="0"/>
              <a:t>from </a:t>
            </a:r>
            <a:r>
              <a:rPr lang="en-US" b="1" dirty="0"/>
              <a:t>‘sklearn.preprocessing’ </a:t>
            </a:r>
            <a:r>
              <a:rPr lang="en-IN" dirty="0"/>
              <a:t>to achieve this transformation.</a:t>
            </a:r>
          </a:p>
          <a:p>
            <a:pPr marL="0" indent="0">
              <a:buNone/>
            </a:pPr>
            <a:r>
              <a:rPr lang="en-IN" dirty="0"/>
              <a:t>    </a:t>
            </a:r>
            <a:r>
              <a:rPr lang="en-US" dirty="0"/>
              <a:t>Each categorical column was transformed into numerical values, allowing us to effectively incorporate these features</a:t>
            </a:r>
          </a:p>
          <a:p>
            <a:pPr marL="0" indent="0">
              <a:buNone/>
            </a:pPr>
            <a:r>
              <a:rPr lang="en-US" dirty="0"/>
              <a:t>    into our machine learning models.</a:t>
            </a:r>
            <a:endParaRPr lang="en-IN" dirty="0"/>
          </a:p>
        </p:txBody>
      </p:sp>
      <p:sp>
        <p:nvSpPr>
          <p:cNvPr id="5" name="TextBox 4">
            <a:extLst>
              <a:ext uri="{FF2B5EF4-FFF2-40B4-BE49-F238E27FC236}">
                <a16:creationId xmlns:a16="http://schemas.microsoft.com/office/drawing/2014/main" id="{78314357-C88E-A5A9-C94D-0E6B0D58DBBE}"/>
              </a:ext>
            </a:extLst>
          </p:cNvPr>
          <p:cNvSpPr txBox="1"/>
          <p:nvPr/>
        </p:nvSpPr>
        <p:spPr>
          <a:xfrm>
            <a:off x="11448247" y="6139042"/>
            <a:ext cx="325120" cy="373005"/>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2768341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http://schemas.microsoft.com/office/2006/documentManagement/types"/>
    <ds:schemaRef ds:uri="16c05727-aa75-4e4a-9b5f-8a80a1165891"/>
    <ds:schemaRef ds:uri="http://schemas.microsoft.com/office/2006/metadata/properties"/>
    <ds:schemaRef ds:uri="http://www.w3.org/XML/1998/namespace"/>
    <ds:schemaRef ds:uri="http://purl.org/dc/dcmitype/"/>
    <ds:schemaRef ds:uri="71af3243-3dd4-4a8d-8c0d-dd76da1f02a5"/>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650</TotalTime>
  <Words>2025</Words>
  <Application>Microsoft Office PowerPoint</Application>
  <PresentationFormat>Widescreen</PresentationFormat>
  <Paragraphs>200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 Display</vt:lpstr>
      <vt:lpstr>Calibri</vt:lpstr>
      <vt:lpstr>docs-Roboto</vt:lpstr>
      <vt:lpstr>Franklin Gothic Book</vt:lpstr>
      <vt:lpstr>Franklin Gothic Demi</vt:lpstr>
      <vt:lpstr>Wingdings 2</vt:lpstr>
      <vt:lpstr>DividendVTI</vt:lpstr>
      <vt:lpstr>Ridhi Guntur</vt:lpstr>
      <vt:lpstr> PROJECT TITLE:          EMPLOYEE BURNOUT PREDICTION using linear regression</vt:lpstr>
      <vt:lpstr>AGENDA</vt:lpstr>
      <vt:lpstr>PROJECT  OVERVIEW</vt:lpstr>
      <vt:lpstr>WHO ARE THE END USERS of this project?</vt:lpstr>
      <vt:lpstr> MY SOLUTION AND ITS VALUE PROPOSITION</vt:lpstr>
      <vt:lpstr>How did you customize the project and make it your own</vt:lpstr>
      <vt:lpstr>MODELLING</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Ridhi Guntur</cp:lastModifiedBy>
  <cp:revision>6</cp:revision>
  <dcterms:created xsi:type="dcterms:W3CDTF">2021-05-26T16:50:10Z</dcterms:created>
  <dcterms:modified xsi:type="dcterms:W3CDTF">2024-07-25T05:10:30Z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