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95" r:id="rId7"/>
    <p:sldId id="267" r:id="rId8"/>
    <p:sldId id="271" r:id="rId9"/>
    <p:sldId id="288" r:id="rId10"/>
    <p:sldId id="270" r:id="rId11"/>
    <p:sldId id="277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94" r:id="rId21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53"/>
    <a:srgbClr val="42EFF8"/>
    <a:srgbClr val="66FFCC"/>
    <a:srgbClr val="99FF66"/>
    <a:srgbClr val="CCFFCC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7" d="100"/>
          <a:sy n="77" d="100"/>
        </p:scale>
        <p:origin x="157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341EEFC9-7AE8-43FA-A861-9BC358E444D9}"/>
    <pc:docChg chg="custSel addSld delSld modSld sldOrd">
      <pc:chgData name="Ravi Kant Sahu" userId="be9a33c3e2dfa792" providerId="LiveId" clId="{341EEFC9-7AE8-43FA-A861-9BC358E444D9}" dt="2024-06-14T11:51:46.563" v="42" actId="478"/>
      <pc:docMkLst>
        <pc:docMk/>
      </pc:docMkLst>
      <pc:sldChg chg="modSp modAnim">
        <pc:chgData name="Ravi Kant Sahu" userId="be9a33c3e2dfa792" providerId="LiveId" clId="{341EEFC9-7AE8-43FA-A861-9BC358E444D9}" dt="2024-06-14T11:46:10.429" v="30" actId="6549"/>
        <pc:sldMkLst>
          <pc:docMk/>
          <pc:sldMk cId="0" sldId="258"/>
        </pc:sldMkLst>
        <pc:spChg chg="mod">
          <ac:chgData name="Ravi Kant Sahu" userId="be9a33c3e2dfa792" providerId="LiveId" clId="{341EEFC9-7AE8-43FA-A861-9BC358E444D9}" dt="2024-06-14T11:46:10.429" v="30" actId="6549"/>
          <ac:spMkLst>
            <pc:docMk/>
            <pc:sldMk cId="0" sldId="258"/>
            <ac:spMk id="52" creationId="{00000000-0000-0000-0000-000000000000}"/>
          </ac:spMkLst>
        </pc:spChg>
      </pc:sldChg>
      <pc:sldChg chg="del">
        <pc:chgData name="Ravi Kant Sahu" userId="be9a33c3e2dfa792" providerId="LiveId" clId="{341EEFC9-7AE8-43FA-A861-9BC358E444D9}" dt="2023-06-07T12:37:10.029" v="0" actId="2696"/>
        <pc:sldMkLst>
          <pc:docMk/>
          <pc:sldMk cId="0" sldId="259"/>
        </pc:sldMkLst>
      </pc:sldChg>
      <pc:sldChg chg="modSp del modAnim">
        <pc:chgData name="Ravi Kant Sahu" userId="be9a33c3e2dfa792" providerId="LiveId" clId="{341EEFC9-7AE8-43FA-A861-9BC358E444D9}" dt="2024-06-14T11:47:32.031" v="36" actId="47"/>
        <pc:sldMkLst>
          <pc:docMk/>
          <pc:sldMk cId="0" sldId="261"/>
        </pc:sldMkLst>
        <pc:spChg chg="mod">
          <ac:chgData name="Ravi Kant Sahu" userId="be9a33c3e2dfa792" providerId="LiveId" clId="{341EEFC9-7AE8-43FA-A861-9BC358E444D9}" dt="2024-06-14T11:46:44.157" v="33" actId="5793"/>
          <ac:spMkLst>
            <pc:docMk/>
            <pc:sldMk cId="0" sldId="261"/>
            <ac:spMk id="23" creationId="{00000000-0000-0000-0000-000000000000}"/>
          </ac:spMkLst>
        </pc:spChg>
      </pc:sldChg>
      <pc:sldChg chg="del">
        <pc:chgData name="Ravi Kant Sahu" userId="be9a33c3e2dfa792" providerId="LiveId" clId="{341EEFC9-7AE8-43FA-A861-9BC358E444D9}" dt="2023-06-07T12:39:57.902" v="20" actId="47"/>
        <pc:sldMkLst>
          <pc:docMk/>
          <pc:sldMk cId="0" sldId="266"/>
        </pc:sldMkLst>
      </pc:sldChg>
      <pc:sldChg chg="ord">
        <pc:chgData name="Ravi Kant Sahu" userId="be9a33c3e2dfa792" providerId="LiveId" clId="{341EEFC9-7AE8-43FA-A861-9BC358E444D9}" dt="2024-06-14T11:47:06.126" v="35"/>
        <pc:sldMkLst>
          <pc:docMk/>
          <pc:sldMk cId="0" sldId="267"/>
        </pc:sldMkLst>
      </pc:sldChg>
      <pc:sldChg chg="modSp mod modAnim">
        <pc:chgData name="Ravi Kant Sahu" userId="be9a33c3e2dfa792" providerId="LiveId" clId="{341EEFC9-7AE8-43FA-A861-9BC358E444D9}" dt="2023-06-07T12:38:37.659" v="14" actId="123"/>
        <pc:sldMkLst>
          <pc:docMk/>
          <pc:sldMk cId="0" sldId="269"/>
        </pc:sldMkLst>
        <pc:spChg chg="mod">
          <ac:chgData name="Ravi Kant Sahu" userId="be9a33c3e2dfa792" providerId="LiveId" clId="{341EEFC9-7AE8-43FA-A861-9BC358E444D9}" dt="2023-06-07T12:38:37.659" v="14" actId="123"/>
          <ac:spMkLst>
            <pc:docMk/>
            <pc:sldMk cId="0" sldId="269"/>
            <ac:spMk id="23" creationId="{00000000-0000-0000-0000-000000000000}"/>
          </ac:spMkLst>
        </pc:spChg>
      </pc:sldChg>
      <pc:sldChg chg="del">
        <pc:chgData name="Ravi Kant Sahu" userId="be9a33c3e2dfa792" providerId="LiveId" clId="{341EEFC9-7AE8-43FA-A861-9BC358E444D9}" dt="2023-06-07T12:38:49.526" v="15" actId="2696"/>
        <pc:sldMkLst>
          <pc:docMk/>
          <pc:sldMk cId="0" sldId="278"/>
        </pc:sldMkLst>
      </pc:sldChg>
      <pc:sldChg chg="del">
        <pc:chgData name="Ravi Kant Sahu" userId="be9a33c3e2dfa792" providerId="LiveId" clId="{341EEFC9-7AE8-43FA-A861-9BC358E444D9}" dt="2023-06-07T12:38:57.023" v="17" actId="2696"/>
        <pc:sldMkLst>
          <pc:docMk/>
          <pc:sldMk cId="0" sldId="279"/>
        </pc:sldMkLst>
      </pc:sldChg>
      <pc:sldChg chg="modSp modAnim">
        <pc:chgData name="Ravi Kant Sahu" userId="be9a33c3e2dfa792" providerId="LiveId" clId="{341EEFC9-7AE8-43FA-A861-9BC358E444D9}" dt="2023-06-07T12:40:38.825" v="27" actId="5793"/>
        <pc:sldMkLst>
          <pc:docMk/>
          <pc:sldMk cId="0" sldId="280"/>
        </pc:sldMkLst>
        <pc:spChg chg="mod">
          <ac:chgData name="Ravi Kant Sahu" userId="be9a33c3e2dfa792" providerId="LiveId" clId="{341EEFC9-7AE8-43FA-A861-9BC358E444D9}" dt="2023-06-07T12:40:38.825" v="27" actId="5793"/>
          <ac:spMkLst>
            <pc:docMk/>
            <pc:sldMk cId="0" sldId="280"/>
            <ac:spMk id="23" creationId="{00000000-0000-0000-0000-000000000000}"/>
          </ac:spMkLst>
        </pc:spChg>
      </pc:sldChg>
      <pc:sldChg chg="del">
        <pc:chgData name="Ravi Kant Sahu" userId="be9a33c3e2dfa792" providerId="LiveId" clId="{341EEFC9-7AE8-43FA-A861-9BC358E444D9}" dt="2023-06-07T12:40:05.758" v="24" actId="47"/>
        <pc:sldMkLst>
          <pc:docMk/>
          <pc:sldMk cId="0" sldId="283"/>
        </pc:sldMkLst>
      </pc:sldChg>
      <pc:sldChg chg="del">
        <pc:chgData name="Ravi Kant Sahu" userId="be9a33c3e2dfa792" providerId="LiveId" clId="{341EEFC9-7AE8-43FA-A861-9BC358E444D9}" dt="2023-06-07T12:40:04.884" v="23" actId="47"/>
        <pc:sldMkLst>
          <pc:docMk/>
          <pc:sldMk cId="0" sldId="284"/>
        </pc:sldMkLst>
      </pc:sldChg>
      <pc:sldChg chg="del">
        <pc:chgData name="Ravi Kant Sahu" userId="be9a33c3e2dfa792" providerId="LiveId" clId="{341EEFC9-7AE8-43FA-A861-9BC358E444D9}" dt="2023-06-07T12:40:00.952" v="21" actId="47"/>
        <pc:sldMkLst>
          <pc:docMk/>
          <pc:sldMk cId="0" sldId="285"/>
        </pc:sldMkLst>
      </pc:sldChg>
      <pc:sldChg chg="del">
        <pc:chgData name="Ravi Kant Sahu" userId="be9a33c3e2dfa792" providerId="LiveId" clId="{341EEFC9-7AE8-43FA-A861-9BC358E444D9}" dt="2023-06-07T12:39:57.902" v="20" actId="47"/>
        <pc:sldMkLst>
          <pc:docMk/>
          <pc:sldMk cId="0" sldId="286"/>
        </pc:sldMkLst>
      </pc:sldChg>
      <pc:sldChg chg="del">
        <pc:chgData name="Ravi Kant Sahu" userId="be9a33c3e2dfa792" providerId="LiveId" clId="{341EEFC9-7AE8-43FA-A861-9BC358E444D9}" dt="2023-06-07T12:40:06.897" v="25" actId="47"/>
        <pc:sldMkLst>
          <pc:docMk/>
          <pc:sldMk cId="0" sldId="287"/>
        </pc:sldMkLst>
      </pc:sldChg>
      <pc:sldChg chg="del">
        <pc:chgData name="Ravi Kant Sahu" userId="be9a33c3e2dfa792" providerId="LiveId" clId="{341EEFC9-7AE8-43FA-A861-9BC358E444D9}" dt="2023-06-07T12:38:53.783" v="16" actId="2696"/>
        <pc:sldMkLst>
          <pc:docMk/>
          <pc:sldMk cId="2819677853" sldId="289"/>
        </pc:sldMkLst>
      </pc:sldChg>
      <pc:sldChg chg="del">
        <pc:chgData name="Ravi Kant Sahu" userId="be9a33c3e2dfa792" providerId="LiveId" clId="{341EEFC9-7AE8-43FA-A861-9BC358E444D9}" dt="2023-06-07T12:39:20.619" v="18" actId="2696"/>
        <pc:sldMkLst>
          <pc:docMk/>
          <pc:sldMk cId="1311198911" sldId="290"/>
        </pc:sldMkLst>
      </pc:sldChg>
      <pc:sldChg chg="del">
        <pc:chgData name="Ravi Kant Sahu" userId="be9a33c3e2dfa792" providerId="LiveId" clId="{341EEFC9-7AE8-43FA-A861-9BC358E444D9}" dt="2023-06-07T12:39:35.257" v="19" actId="2696"/>
        <pc:sldMkLst>
          <pc:docMk/>
          <pc:sldMk cId="3057789329" sldId="291"/>
        </pc:sldMkLst>
      </pc:sldChg>
      <pc:sldChg chg="del">
        <pc:chgData name="Ravi Kant Sahu" userId="be9a33c3e2dfa792" providerId="LiveId" clId="{341EEFC9-7AE8-43FA-A861-9BC358E444D9}" dt="2023-06-07T12:40:03.915" v="22" actId="47"/>
        <pc:sldMkLst>
          <pc:docMk/>
          <pc:sldMk cId="4147756711" sldId="292"/>
        </pc:sldMkLst>
      </pc:sldChg>
      <pc:sldChg chg="del">
        <pc:chgData name="Ravi Kant Sahu" userId="be9a33c3e2dfa792" providerId="LiveId" clId="{341EEFC9-7AE8-43FA-A861-9BC358E444D9}" dt="2023-06-07T12:37:39.910" v="4" actId="2696"/>
        <pc:sldMkLst>
          <pc:docMk/>
          <pc:sldMk cId="3366698107" sldId="293"/>
        </pc:sldMkLst>
      </pc:sldChg>
      <pc:sldChg chg="addSp delSp modSp add mod delAnim">
        <pc:chgData name="Ravi Kant Sahu" userId="be9a33c3e2dfa792" providerId="LiveId" clId="{341EEFC9-7AE8-43FA-A861-9BC358E444D9}" dt="2024-06-14T11:51:46.563" v="42" actId="478"/>
        <pc:sldMkLst>
          <pc:docMk/>
          <pc:sldMk cId="1473888255" sldId="295"/>
        </pc:sldMkLst>
        <pc:spChg chg="add del mod">
          <ac:chgData name="Ravi Kant Sahu" userId="be9a33c3e2dfa792" providerId="LiveId" clId="{341EEFC9-7AE8-43FA-A861-9BC358E444D9}" dt="2024-06-14T11:51:31.610" v="40" actId="478"/>
          <ac:spMkLst>
            <pc:docMk/>
            <pc:sldMk cId="1473888255" sldId="295"/>
            <ac:spMk id="3" creationId="{741B134C-CFC2-38B0-EE03-7BF4B74F23E5}"/>
          </ac:spMkLst>
        </pc:spChg>
        <pc:spChg chg="del">
          <ac:chgData name="Ravi Kant Sahu" userId="be9a33c3e2dfa792" providerId="LiveId" clId="{341EEFC9-7AE8-43FA-A861-9BC358E444D9}" dt="2024-06-14T11:51:46.563" v="42" actId="478"/>
          <ac:spMkLst>
            <pc:docMk/>
            <pc:sldMk cId="1473888255" sldId="295"/>
            <ac:spMk id="5" creationId="{00000000-0000-0000-0000-000000000000}"/>
          </ac:spMkLst>
        </pc:spChg>
        <pc:spChg chg="del mod">
          <ac:chgData name="Ravi Kant Sahu" userId="be9a33c3e2dfa792" providerId="LiveId" clId="{341EEFC9-7AE8-43FA-A861-9BC358E444D9}" dt="2024-06-14T11:51:27.642" v="39" actId="478"/>
          <ac:spMkLst>
            <pc:docMk/>
            <pc:sldMk cId="1473888255" sldId="295"/>
            <ac:spMk id="23" creationId="{00000000-0000-0000-0000-000000000000}"/>
          </ac:spMkLst>
        </pc:spChg>
        <pc:picChg chg="del">
          <ac:chgData name="Ravi Kant Sahu" userId="be9a33c3e2dfa792" providerId="LiveId" clId="{341EEFC9-7AE8-43FA-A861-9BC358E444D9}" dt="2024-06-14T11:51:36.672" v="41" actId="478"/>
          <ac:picMkLst>
            <pc:docMk/>
            <pc:sldMk cId="1473888255" sldId="29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41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62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092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039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7934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2635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9992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8325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680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245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6366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87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52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10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937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4602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366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57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2140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891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Asymptotic Notations &amp; Complexity Analysis</a:t>
            </a:r>
            <a:endParaRPr lang="en-US" b="0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Goal: to simplify analysis of running time .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Useful to identify how the running time of an algorithm increases with the size of the input in the limit.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Special Classes of Algorithms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Logarithmic: O(log 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Linear: O(n)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Quadratic: O(n</a:t>
            </a:r>
            <a:r>
              <a:rPr lang="en-US" sz="2800" baseline="30000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Polynomial: O(</a:t>
            </a:r>
            <a:r>
              <a:rPr lang="en-US" sz="2800" dirty="0" err="1">
                <a:solidFill>
                  <a:srgbClr val="0070C0"/>
                </a:solidFill>
              </a:rPr>
              <a:t>n</a:t>
            </a:r>
            <a:r>
              <a:rPr lang="en-US" sz="2800" baseline="30000" dirty="0" err="1">
                <a:solidFill>
                  <a:srgbClr val="0070C0"/>
                </a:solidFill>
              </a:rPr>
              <a:t>k</a:t>
            </a:r>
            <a:r>
              <a:rPr lang="en-US" sz="2800" dirty="0">
                <a:solidFill>
                  <a:srgbClr val="0070C0"/>
                </a:solidFill>
              </a:rPr>
              <a:t>), k &gt;= 1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Exponential: O(a</a:t>
            </a:r>
            <a:r>
              <a:rPr lang="en-US" sz="2800" baseline="300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), a &gt; 1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upper bound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&lt;=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and g(n) </a:t>
            </a:r>
            <a:r>
              <a:rPr lang="en-US" sz="2800" dirty="0">
                <a:solidFill>
                  <a:srgbClr val="002060"/>
                </a:solidFill>
              </a:rPr>
              <a:t>are functions over non-negative integers.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Worst-case analysis.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Simple Rule: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Drop lower order terms and constant factors. 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>
                <a:solidFill>
                  <a:srgbClr val="0070C0"/>
                </a:solidFill>
              </a:rPr>
              <a:t>Example: 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50n log n is O(n log n)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8n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 + 5 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+ n is O(n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Big-Omega </a:t>
            </a:r>
            <a:r>
              <a:rPr lang="en-US" sz="4000" i="1" dirty="0">
                <a:solidFill>
                  <a:srgbClr val="C00000"/>
                </a:solidFill>
              </a:rPr>
              <a:t>(Ω)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lower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b="1" dirty="0">
                <a:solidFill>
                  <a:srgbClr val="002060"/>
                </a:solidFill>
              </a:rPr>
              <a:t>if 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c g(n) &lt;= f(n)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to describe Best-case running time.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Big-Theta </a:t>
            </a:r>
            <a:r>
              <a:rPr lang="en-US" sz="4000" i="1" dirty="0">
                <a:solidFill>
                  <a:srgbClr val="C00000"/>
                </a:solidFill>
              </a:rPr>
              <a:t>(Ө)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tight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Ө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there exists constants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,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 g(n) &lt;= f(n) &lt;=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i="1" dirty="0">
                <a:solidFill>
                  <a:srgbClr val="002060"/>
                </a:solidFill>
              </a:rPr>
              <a:t> g(n) </a:t>
            </a:r>
            <a:r>
              <a:rPr lang="en-US" dirty="0">
                <a:solidFill>
                  <a:srgbClr val="002060"/>
                </a:solidFill>
              </a:rPr>
              <a:t>for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</a:t>
            </a:r>
            <a:r>
              <a:rPr lang="en-US" sz="2800" dirty="0">
                <a:solidFill>
                  <a:srgbClr val="002060"/>
                </a:solidFill>
              </a:rPr>
              <a:t>= </a:t>
            </a:r>
            <a:r>
              <a:rPr lang="en-US" sz="2800" i="1" dirty="0">
                <a:solidFill>
                  <a:srgbClr val="002060"/>
                </a:solidFill>
              </a:rPr>
              <a:t>Ө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), </a:t>
            </a:r>
            <a:r>
              <a:rPr lang="en-US" sz="2800" dirty="0" err="1">
                <a:solidFill>
                  <a:srgbClr val="002060"/>
                </a:solidFill>
              </a:rPr>
              <a:t>iff</a:t>
            </a:r>
            <a:r>
              <a:rPr lang="en-US" sz="2800" dirty="0">
                <a:solidFill>
                  <a:srgbClr val="002060"/>
                </a:solidFill>
              </a:rPr>
              <a:t> f(n) = O(g(n)) and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		  f(n) = Ω (g(n))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Little-Oh</a:t>
            </a:r>
            <a:r>
              <a:rPr lang="en-US" sz="4000" i="1" dirty="0">
                <a:solidFill>
                  <a:srgbClr val="C00000"/>
                </a:solidFill>
              </a:rPr>
              <a:t> 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Non-tight analogue of Big-Oh.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for every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there exists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dirty="0" err="1">
                <a:solidFill>
                  <a:srgbClr val="002060"/>
                </a:solidFill>
              </a:rPr>
              <a:t>iff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 and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≠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	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comparisons of running times.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When an algorithm is said to be better than the  other?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Can an algorithm have different running times on different machines?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How the algorithm’ running time is dependent on machines on which it is executed?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function ()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800" dirty="0">
                <a:solidFill>
                  <a:srgbClr val="002060"/>
                </a:solidFill>
              </a:rPr>
              <a:t>if (condition)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   for (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=0;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&lt;n;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 { // simple statements}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else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	     for (j=1; j&lt;n; j++)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	for (k=n; k&gt;0; k--) {// simple statement}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}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     }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  <a:endParaRPr lang="en-IN" sz="2000" b="1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 void complex (int n)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  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for (int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=1;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*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&lt;=n;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++)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   for (int j=1; j*j&lt;=n; </a:t>
            </a:r>
            <a:r>
              <a:rPr lang="en-IN" sz="2400" dirty="0" err="1">
                <a:solidFill>
                  <a:srgbClr val="002060"/>
                </a:solidFill>
              </a:rPr>
              <a:t>j++</a:t>
            </a:r>
            <a:r>
              <a:rPr lang="en-IN" sz="2400" dirty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	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     </a:t>
            </a:r>
            <a:r>
              <a:rPr lang="en-IN" sz="2400" dirty="0" err="1">
                <a:solidFill>
                  <a:srgbClr val="002060"/>
                </a:solidFill>
              </a:rPr>
              <a:t>cout</a:t>
            </a:r>
            <a:r>
              <a:rPr lang="en-IN" sz="2400" dirty="0">
                <a:solidFill>
                  <a:srgbClr val="002060"/>
                </a:solidFill>
              </a:rPr>
              <a:t>&lt;&lt;” * ”;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}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}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185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Complexity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Asymptotic Notations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Linear Search and Binary Search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void </a:t>
            </a:r>
            <a:r>
              <a:rPr lang="en-US" sz="2400" dirty="0" err="1">
                <a:solidFill>
                  <a:srgbClr val="002060"/>
                </a:solidFill>
              </a:rPr>
              <a:t>more_complex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n)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{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      for(int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&lt;=n/3;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	for(int j=1; j&lt;=n; j+=4)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		      </a:t>
            </a:r>
            <a:r>
              <a:rPr lang="en-US" sz="2400" dirty="0" err="1">
                <a:solidFill>
                  <a:srgbClr val="002060"/>
                </a:solidFill>
              </a:rPr>
              <a:t>cout</a:t>
            </a:r>
            <a:r>
              <a:rPr lang="en-US" sz="2400" dirty="0">
                <a:solidFill>
                  <a:srgbClr val="002060"/>
                </a:solidFill>
              </a:rPr>
              <a:t>&lt;&lt;” * ”;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}  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794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2893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Complexity of Algorithm: </a:t>
            </a:r>
            <a:r>
              <a:rPr lang="en" sz="2800" dirty="0">
                <a:solidFill>
                  <a:srgbClr val="002060"/>
                </a:solidFill>
              </a:rPr>
              <a:t>is a function which gives running time and/or space requirement in terms of the input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Time and Space are two major measures of efficiency of an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Time and Space used by the algorithm are two main measures for efficiency of any algorithm </a:t>
            </a:r>
            <a:r>
              <a:rPr lang="en-US" sz="2800" i="1" dirty="0">
                <a:solidFill>
                  <a:srgbClr val="002060"/>
                </a:solidFill>
              </a:rPr>
              <a:t>M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Time is measured by counting the number of key operations.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Space is measured by counting the maximum of memory needed by the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457200"/>
            <a:ext cx="8153400" cy="5867400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lvl="0" indent="0" algn="just">
              <a:buNone/>
            </a:pPr>
            <a:r>
              <a:rPr lang="en" dirty="0">
                <a:solidFill>
                  <a:srgbClr val="002060"/>
                </a:solidFill>
              </a:rPr>
              <a:t>Complexity of Algorithm is a function </a:t>
            </a:r>
            <a:r>
              <a:rPr lang="en" b="1" i="1" dirty="0">
                <a:solidFill>
                  <a:srgbClr val="002060"/>
                </a:solidFill>
              </a:rPr>
              <a:t>f(n)</a:t>
            </a:r>
            <a:r>
              <a:rPr lang="en" dirty="0">
                <a:solidFill>
                  <a:srgbClr val="002060"/>
                </a:solidFill>
              </a:rPr>
              <a:t> which gives running time and/or space requirement of algorithm </a:t>
            </a:r>
            <a:r>
              <a:rPr lang="en" i="1" dirty="0">
                <a:solidFill>
                  <a:srgbClr val="002060"/>
                </a:solidFill>
              </a:rPr>
              <a:t>M</a:t>
            </a:r>
            <a:r>
              <a:rPr lang="en" dirty="0">
                <a:solidFill>
                  <a:srgbClr val="002060"/>
                </a:solidFill>
              </a:rPr>
              <a:t> in terms of the  size </a:t>
            </a:r>
            <a:r>
              <a:rPr lang="en" i="1" dirty="0">
                <a:solidFill>
                  <a:srgbClr val="002060"/>
                </a:solidFill>
              </a:rPr>
              <a:t>n </a:t>
            </a:r>
            <a:r>
              <a:rPr lang="en" dirty="0">
                <a:solidFill>
                  <a:srgbClr val="002060"/>
                </a:solidFill>
              </a:rPr>
              <a:t>of the input data.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8825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620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Time-Space Tradeoff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By increasing the amount of space for storing the data, one may be able to reduce the time needed for processing the data, or vice versa.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sz="2800" dirty="0">
                <a:solidFill>
                  <a:srgbClr val="002060"/>
                </a:solidFill>
              </a:rPr>
              <a:t>The rate of growth of some standard functions 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 is:</a:t>
            </a:r>
          </a:p>
          <a:p>
            <a:pPr>
              <a:buNone/>
            </a:pP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     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 &lt; nlog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&lt; n</a:t>
            </a:r>
            <a:r>
              <a:rPr lang="en-US" baseline="30000" dirty="0">
                <a:solidFill>
                  <a:srgbClr val="00206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 &lt; 2</a:t>
            </a:r>
            <a:r>
              <a:rPr lang="en-US" baseline="30000" dirty="0">
                <a:solidFill>
                  <a:srgbClr val="002060"/>
                </a:solidFill>
              </a:rPr>
              <a:t>n</a:t>
            </a: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21" y="3429000"/>
            <a:ext cx="6451979" cy="236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800" b="0" i="0" u="none" strike="noStrike" cap="none" baseline="0" dirty="0">
                <a:solidFill>
                  <a:srgbClr val="C00000"/>
                </a:solidFill>
                <a:latin typeface="Algerian" pitchFamily="82" charset="0"/>
                <a:sym typeface="Times New Roman"/>
              </a:rPr>
              <a:t>Asymptotic Notations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988</TotalTime>
  <Words>1839</Words>
  <Application>Microsoft Office PowerPoint</Application>
  <PresentationFormat>On-screen Show (4:3)</PresentationFormat>
  <Paragraphs>343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Times New Roman</vt:lpstr>
      <vt:lpstr>Trebuchet MS</vt:lpstr>
      <vt:lpstr>Berlin</vt:lpstr>
      <vt:lpstr>Data Structures &amp; Algorithms  Topic : Asymptotic Notations &amp; Complexity Analysis</vt:lpstr>
      <vt:lpstr>Contents</vt:lpstr>
      <vt:lpstr>Basic Terminology</vt:lpstr>
      <vt:lpstr>Complexity of Algorithm</vt:lpstr>
      <vt:lpstr>PowerPoint Presentation</vt:lpstr>
      <vt:lpstr>PowerPoint Presentation</vt:lpstr>
      <vt:lpstr>Time-Space Tradeoff</vt:lpstr>
      <vt:lpstr>Rate of Growth</vt:lpstr>
      <vt:lpstr>Asymptotic Notations</vt:lpstr>
      <vt:lpstr>Asymptotic Notations</vt:lpstr>
      <vt:lpstr>Asymptotic Notations</vt:lpstr>
      <vt:lpstr>Big-Oh (O) Notation</vt:lpstr>
      <vt:lpstr>Big-Oh (O) Notation</vt:lpstr>
      <vt:lpstr>Big-Omega (Ω) Notation</vt:lpstr>
      <vt:lpstr>Big-Theta (Ө)Notation</vt:lpstr>
      <vt:lpstr>Little-Oh (o) Notation</vt:lpstr>
      <vt:lpstr>Review Questions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73</cp:revision>
  <dcterms:modified xsi:type="dcterms:W3CDTF">2024-06-14T11:51:56Z</dcterms:modified>
</cp:coreProperties>
</file>