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4" r:id="rId6"/>
    <p:sldId id="268" r:id="rId7"/>
    <p:sldId id="275" r:id="rId8"/>
    <p:sldId id="259" r:id="rId9"/>
    <p:sldId id="261" r:id="rId10"/>
    <p:sldId id="270" r:id="rId11"/>
    <p:sldId id="272" r:id="rId12"/>
    <p:sldId id="262" r:id="rId13"/>
    <p:sldId id="263" r:id="rId14"/>
    <p:sldId id="269" r:id="rId15"/>
    <p:sldId id="266" r:id="rId16"/>
    <p:sldId id="265" r:id="rId17"/>
    <p:sldId id="267" r:id="rId18"/>
    <p:sldId id="273" r:id="rId19"/>
  </p:sldIdLst>
  <p:sldSz cx="9144000" cy="6858000" type="screen4x3"/>
  <p:notesSz cx="6646863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53"/>
    <a:srgbClr val="FFDA3F"/>
    <a:srgbClr val="42EFF8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Kant Sahu" userId="be9a33c3e2dfa792" providerId="LiveId" clId="{2D27EC48-D923-4E2D-A3A6-A884626426B9}"/>
    <pc:docChg chg="custSel addSld modSld sldOrd">
      <pc:chgData name="Ravi Kant Sahu" userId="be9a33c3e2dfa792" providerId="LiveId" clId="{2D27EC48-D923-4E2D-A3A6-A884626426B9}" dt="2023-06-04T15:05:39.113" v="162" actId="20577"/>
      <pc:docMkLst>
        <pc:docMk/>
      </pc:docMkLst>
      <pc:sldChg chg="modSp mod">
        <pc:chgData name="Ravi Kant Sahu" userId="be9a33c3e2dfa792" providerId="LiveId" clId="{2D27EC48-D923-4E2D-A3A6-A884626426B9}" dt="2023-06-04T15:05:39.113" v="162" actId="20577"/>
        <pc:sldMkLst>
          <pc:docMk/>
          <pc:sldMk cId="0" sldId="256"/>
        </pc:sldMkLst>
        <pc:spChg chg="mod">
          <ac:chgData name="Ravi Kant Sahu" userId="be9a33c3e2dfa792" providerId="LiveId" clId="{2D27EC48-D923-4E2D-A3A6-A884626426B9}" dt="2023-06-04T15:05:18.452" v="151" actId="1035"/>
          <ac:spMkLst>
            <pc:docMk/>
            <pc:sldMk cId="0" sldId="256"/>
            <ac:spMk id="9" creationId="{00000000-0000-0000-0000-000000000000}"/>
          </ac:spMkLst>
        </pc:spChg>
        <pc:spChg chg="mod">
          <ac:chgData name="Ravi Kant Sahu" userId="be9a33c3e2dfa792" providerId="LiveId" clId="{2D27EC48-D923-4E2D-A3A6-A884626426B9}" dt="2023-06-04T15:05:39.113" v="162" actId="20577"/>
          <ac:spMkLst>
            <pc:docMk/>
            <pc:sldMk cId="0" sldId="256"/>
            <ac:spMk id="10" creationId="{00000000-0000-0000-0000-000000000000}"/>
          </ac:spMkLst>
        </pc:spChg>
        <pc:picChg chg="mod">
          <ac:chgData name="Ravi Kant Sahu" userId="be9a33c3e2dfa792" providerId="LiveId" clId="{2D27EC48-D923-4E2D-A3A6-A884626426B9}" dt="2023-06-04T15:05:21.923" v="152" actId="1035"/>
          <ac:picMkLst>
            <pc:docMk/>
            <pc:sldMk cId="0" sldId="256"/>
            <ac:picMk id="11" creationId="{00000000-0000-0000-0000-000000000000}"/>
          </ac:picMkLst>
        </pc:picChg>
      </pc:sldChg>
      <pc:sldChg chg="modSp mod modAnim">
        <pc:chgData name="Ravi Kant Sahu" userId="be9a33c3e2dfa792" providerId="LiveId" clId="{2D27EC48-D923-4E2D-A3A6-A884626426B9}" dt="2023-06-04T15:04:44.660" v="147" actId="20577"/>
        <pc:sldMkLst>
          <pc:docMk/>
          <pc:sldMk cId="0" sldId="259"/>
        </pc:sldMkLst>
        <pc:spChg chg="mod">
          <ac:chgData name="Ravi Kant Sahu" userId="be9a33c3e2dfa792" providerId="LiveId" clId="{2D27EC48-D923-4E2D-A3A6-A884626426B9}" dt="2023-06-04T15:04:44.660" v="147" actId="20577"/>
          <ac:spMkLst>
            <pc:docMk/>
            <pc:sldMk cId="0" sldId="259"/>
            <ac:spMk id="52" creationId="{00000000-0000-0000-0000-000000000000}"/>
          </ac:spMkLst>
        </pc:spChg>
      </pc:sldChg>
      <pc:sldChg chg="addSp delSp modSp mod modAnim">
        <pc:chgData name="Ravi Kant Sahu" userId="be9a33c3e2dfa792" providerId="LiveId" clId="{2D27EC48-D923-4E2D-A3A6-A884626426B9}" dt="2023-06-04T15:03:19.178" v="130" actId="1076"/>
        <pc:sldMkLst>
          <pc:docMk/>
          <pc:sldMk cId="0" sldId="268"/>
        </pc:sldMkLst>
        <pc:spChg chg="add mod">
          <ac:chgData name="Ravi Kant Sahu" userId="be9a33c3e2dfa792" providerId="LiveId" clId="{2D27EC48-D923-4E2D-A3A6-A884626426B9}" dt="2023-06-04T15:03:19.178" v="130" actId="1076"/>
          <ac:spMkLst>
            <pc:docMk/>
            <pc:sldMk cId="0" sldId="268"/>
            <ac:spMk id="2" creationId="{5B675CC5-3A38-BBB5-00AF-5745F964D9A9}"/>
          </ac:spMkLst>
        </pc:spChg>
        <pc:spChg chg="add mod">
          <ac:chgData name="Ravi Kant Sahu" userId="be9a33c3e2dfa792" providerId="LiveId" clId="{2D27EC48-D923-4E2D-A3A6-A884626426B9}" dt="2023-06-04T15:01:06.655" v="92" actId="207"/>
          <ac:spMkLst>
            <pc:docMk/>
            <pc:sldMk cId="0" sldId="268"/>
            <ac:spMk id="3" creationId="{B00AFC13-6047-1AA8-B3C9-141FDF3318F5}"/>
          </ac:spMkLst>
        </pc:spChg>
        <pc:spChg chg="add mod">
          <ac:chgData name="Ravi Kant Sahu" userId="be9a33c3e2dfa792" providerId="LiveId" clId="{2D27EC48-D923-4E2D-A3A6-A884626426B9}" dt="2023-06-04T15:02:47.066" v="124" actId="1038"/>
          <ac:spMkLst>
            <pc:docMk/>
            <pc:sldMk cId="0" sldId="268"/>
            <ac:spMk id="5" creationId="{17C95092-2C95-9C0A-E43C-A29388604354}"/>
          </ac:spMkLst>
        </pc:spChg>
        <pc:spChg chg="add mod">
          <ac:chgData name="Ravi Kant Sahu" userId="be9a33c3e2dfa792" providerId="LiveId" clId="{2D27EC48-D923-4E2D-A3A6-A884626426B9}" dt="2023-06-04T15:00:49.971" v="90" actId="1036"/>
          <ac:spMkLst>
            <pc:docMk/>
            <pc:sldMk cId="0" sldId="268"/>
            <ac:spMk id="7" creationId="{A1013F5B-A868-5198-C210-1DE52B2CAA35}"/>
          </ac:spMkLst>
        </pc:spChg>
        <pc:spChg chg="add mod">
          <ac:chgData name="Ravi Kant Sahu" userId="be9a33c3e2dfa792" providerId="LiveId" clId="{2D27EC48-D923-4E2D-A3A6-A884626426B9}" dt="2023-06-04T15:03:03.896" v="127" actId="1076"/>
          <ac:spMkLst>
            <pc:docMk/>
            <pc:sldMk cId="0" sldId="268"/>
            <ac:spMk id="8" creationId="{7D36794D-1D74-06F7-5280-EC27BA088682}"/>
          </ac:spMkLst>
        </pc:spChg>
        <pc:spChg chg="mod">
          <ac:chgData name="Ravi Kant Sahu" userId="be9a33c3e2dfa792" providerId="LiveId" clId="{2D27EC48-D923-4E2D-A3A6-A884626426B9}" dt="2023-06-04T15:02:19.020" v="117" actId="20577"/>
          <ac:spMkLst>
            <pc:docMk/>
            <pc:sldMk cId="0" sldId="268"/>
            <ac:spMk id="51" creationId="{00000000-0000-0000-0000-000000000000}"/>
          </ac:spMkLst>
        </pc:spChg>
        <pc:spChg chg="del mod">
          <ac:chgData name="Ravi Kant Sahu" userId="be9a33c3e2dfa792" providerId="LiveId" clId="{2D27EC48-D923-4E2D-A3A6-A884626426B9}" dt="2023-06-04T15:00:54.585" v="91" actId="478"/>
          <ac:spMkLst>
            <pc:docMk/>
            <pc:sldMk cId="0" sldId="268"/>
            <ac:spMk id="52" creationId="{00000000-0000-0000-0000-000000000000}"/>
          </ac:spMkLst>
        </pc:spChg>
      </pc:sldChg>
      <pc:sldChg chg="modSp add mod ord">
        <pc:chgData name="Ravi Kant Sahu" userId="be9a33c3e2dfa792" providerId="LiveId" clId="{2D27EC48-D923-4E2D-A3A6-A884626426B9}" dt="2023-06-04T14:59:24.733" v="56"/>
        <pc:sldMkLst>
          <pc:docMk/>
          <pc:sldMk cId="2353684100" sldId="274"/>
        </pc:sldMkLst>
        <pc:spChg chg="mod">
          <ac:chgData name="Ravi Kant Sahu" userId="be9a33c3e2dfa792" providerId="LiveId" clId="{2D27EC48-D923-4E2D-A3A6-A884626426B9}" dt="2023-06-04T14:58:24.374" v="14" actId="20577"/>
          <ac:spMkLst>
            <pc:docMk/>
            <pc:sldMk cId="2353684100" sldId="274"/>
            <ac:spMk id="51" creationId="{00000000-0000-0000-0000-000000000000}"/>
          </ac:spMkLst>
        </pc:spChg>
        <pc:spChg chg="mod">
          <ac:chgData name="Ravi Kant Sahu" userId="be9a33c3e2dfa792" providerId="LiveId" clId="{2D27EC48-D923-4E2D-A3A6-A884626426B9}" dt="2023-06-04T14:59:15.652" v="54" actId="20577"/>
          <ac:spMkLst>
            <pc:docMk/>
            <pc:sldMk cId="2353684100" sldId="274"/>
            <ac:spMk id="52" creationId="{00000000-0000-0000-0000-000000000000}"/>
          </ac:spMkLst>
        </pc:spChg>
      </pc:sldChg>
      <pc:sldChg chg="modSp add mod">
        <pc:chgData name="Ravi Kant Sahu" userId="be9a33c3e2dfa792" providerId="LiveId" clId="{2D27EC48-D923-4E2D-A3A6-A884626426B9}" dt="2023-06-04T15:04:56.011" v="149" actId="20577"/>
        <pc:sldMkLst>
          <pc:docMk/>
          <pc:sldMk cId="1543048218" sldId="275"/>
        </pc:sldMkLst>
        <pc:spChg chg="mod">
          <ac:chgData name="Ravi Kant Sahu" userId="be9a33c3e2dfa792" providerId="LiveId" clId="{2D27EC48-D923-4E2D-A3A6-A884626426B9}" dt="2023-06-04T15:04:51.960" v="148" actId="20577"/>
          <ac:spMkLst>
            <pc:docMk/>
            <pc:sldMk cId="1543048218" sldId="275"/>
            <ac:spMk id="51" creationId="{00000000-0000-0000-0000-000000000000}"/>
          </ac:spMkLst>
        </pc:spChg>
        <pc:spChg chg="mod">
          <ac:chgData name="Ravi Kant Sahu" userId="be9a33c3e2dfa792" providerId="LiveId" clId="{2D27EC48-D923-4E2D-A3A6-A884626426B9}" dt="2023-06-04T15:04:56.011" v="149" actId="20577"/>
          <ac:spMkLst>
            <pc:docMk/>
            <pc:sldMk cId="1543048218" sldId="275"/>
            <ac:spMk id="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067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17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8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03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14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6214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2424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4360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99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4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0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729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96566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809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6557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0181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4427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4522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Introduction to Data Structures</a:t>
            </a:r>
            <a:endParaRPr lang="en-US" b="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Assistant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794" y="2514600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039ED4-C211-438A-B9C7-C8353950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"/>
            <a:ext cx="4610100" cy="1996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5A41A1-6B9A-4513-AE7D-963D4131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76" y="2667000"/>
            <a:ext cx="4564224" cy="340614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DE5CC1-2D55-413A-8D81-696BA33831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18677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Question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44781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002060"/>
                </a:solidFill>
              </a:rPr>
              <a:t>Which of the following is TRUE?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Non-Linear DS, an element can have MIN 3 adjacent elements.</a:t>
            </a:r>
          </a:p>
          <a:p>
            <a:pPr marL="514350" lvl="0" indent="-514350"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Non-Linear DS, an element can have MAX 3 adjacent elements.</a:t>
            </a:r>
          </a:p>
          <a:p>
            <a:pPr marL="514350" lvl="0" indent="-514350"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Linear DS, an element can have MAX 2 adjacent elements.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None of These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571236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Operations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4582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Structures are processed by using certain operations.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>
                <a:solidFill>
                  <a:srgbClr val="002060"/>
                </a:solidFill>
              </a:rPr>
              <a:t>Traversing: </a:t>
            </a:r>
            <a:r>
              <a:rPr lang="en" sz="2400" baseline="0" dirty="0">
                <a:solidFill>
                  <a:srgbClr val="002060"/>
                </a:solidFill>
              </a:rPr>
              <a:t>Accessing each record exactly once so that certain items in the record may be processed.</a:t>
            </a:r>
            <a:endParaRPr lang="en" sz="2800" baseline="0" dirty="0">
              <a:solidFill>
                <a:srgbClr val="002060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Searching: </a:t>
            </a:r>
            <a:r>
              <a:rPr lang="en" sz="2400" dirty="0">
                <a:solidFill>
                  <a:srgbClr val="002060"/>
                </a:solidFill>
              </a:rPr>
              <a:t>Finding the location of the record with a given key value, or finding the location of all the records that satisfy one or more conditions.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>
                <a:solidFill>
                  <a:srgbClr val="002060"/>
                </a:solidFill>
              </a:rPr>
              <a:t>Inserting: </a:t>
            </a:r>
            <a:r>
              <a:rPr lang="en" sz="2400" dirty="0">
                <a:solidFill>
                  <a:srgbClr val="002060"/>
                </a:solidFill>
              </a:rPr>
              <a:t>Adding a new record to the structure.</a:t>
            </a:r>
            <a:endParaRPr lang="en" sz="28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Deleting: </a:t>
            </a:r>
            <a:r>
              <a:rPr lang="en" sz="2400" dirty="0">
                <a:solidFill>
                  <a:srgbClr val="002060"/>
                </a:solidFill>
              </a:rPr>
              <a:t>Removing a record from the structure.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Data Structure-Operations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924800" cy="3031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Sorting: </a:t>
            </a:r>
            <a:r>
              <a:rPr lang="en" sz="24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Arranging the records in some logical</a:t>
            </a:r>
            <a:r>
              <a:rPr lang="en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 (Alphabetical or numerical order).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Merging:</a:t>
            </a: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rgbClr val="002060"/>
                </a:solidFill>
              </a:rPr>
              <a:t>Combining the records in two different sorted files into a single sorted file.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029200"/>
            <a:ext cx="5943600" cy="9144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so many Data Structures?</a:t>
            </a:r>
          </a:p>
        </p:txBody>
      </p:sp>
      <p:pic>
        <p:nvPicPr>
          <p:cNvPr id="6" name="Content Placeholder 5" descr="Thinki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990600"/>
            <a:ext cx="3429000" cy="39624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4F4EEC-A3E3-4DA2-9895-FB29544C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Sahu, Asst. Professor @ LPU Phagwara (Punjab) India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CC6F57-2C2C-441C-B16E-34AEAD7F41E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Sahu, Asst. Professor @ LPU Phagwara (Punjab) India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4154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Data and Information?    </a:t>
            </a:r>
            <a:r>
              <a:rPr lang="en" sz="2600" dirty="0">
                <a:solidFill>
                  <a:srgbClr val="002060"/>
                </a:solidFill>
              </a:rPr>
              <a:t>Explain with example.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Linear and Non-Linear </a:t>
            </a: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>
                <a:solidFill>
                  <a:srgbClr val="002060"/>
                </a:solidFill>
              </a:rPr>
              <a:t> Differenciate between Sorting and Merging.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>
                <a:solidFill>
                  <a:srgbClr val="002060"/>
                </a:solidFill>
              </a:rPr>
              <a:t> How Searching is different from Traversing?</a:t>
            </a:r>
            <a:endParaRPr lang="en" sz="2600" b="0" i="0" u="none" strike="noStrike" cap="none" baseline="0" dirty="0">
              <a:solidFill>
                <a:srgbClr val="002060"/>
              </a:solidFill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2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Vs</a:t>
            </a:r>
            <a:r>
              <a:rPr lang="en" sz="3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Non-Linear Data Structure</a:t>
            </a:r>
            <a:endParaRPr lang="en" sz="32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LDS is sequential in nature</a:t>
            </a: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every data item is related to its previous and next data item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baseline="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LDS, data can be traversed in a single run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 of Non-linear DS is difficult.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Example: LDS- Array, Linked List, Queue, Stack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aseline="0" dirty="0">
                <a:solidFill>
                  <a:srgbClr val="002060"/>
                </a:solidFill>
              </a:rPr>
              <a:t> Non-linear DS- Tree and Graphs</a:t>
            </a:r>
            <a:endParaRPr lang="en" sz="2600" b="0" i="0" u="none" strike="noStrike" cap="none" baseline="0" dirty="0">
              <a:solidFill>
                <a:srgbClr val="002060"/>
              </a:solidFill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37360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756629"/>
            <a:ext cx="7772400" cy="2739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Classification of Data Structures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Operations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D0B12-AE2A-4F24-96D5-4A7B0A8973C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47397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</a:t>
            </a: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values or set of values.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Data Item: is a single unit of values.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Data Items are divided into two categories: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Group Items: Data items that are divided into sub-items.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Elementary Items: Data items that are not divided into sub-items.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Question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3924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002060"/>
                </a:solidFill>
              </a:rPr>
              <a:t>Which of the following CAN NOT be a Group Item?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dirty="0">
                <a:solidFill>
                  <a:srgbClr val="002060"/>
                </a:solidFill>
              </a:rPr>
              <a:t>Permanent Address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Telephone Number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dirty="0">
                <a:solidFill>
                  <a:srgbClr val="002060"/>
                </a:solidFill>
              </a:rPr>
              <a:t>Date of Joining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</a:t>
            </a:r>
            <a:r>
              <a:rPr lang="en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47066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vs Information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2046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>
              <a:solidFill>
                <a:srgbClr val="002060"/>
              </a:solidFill>
            </a:endParaRPr>
          </a:p>
          <a:p>
            <a:pPr>
              <a:buSzPct val="98958"/>
            </a:pPr>
            <a:r>
              <a:rPr lang="en" sz="2800" dirty="0">
                <a:solidFill>
                  <a:srgbClr val="002060"/>
                </a:solidFill>
              </a:rPr>
              <a:t> IRCTC Trains</a:t>
            </a:r>
          </a:p>
          <a:p>
            <a:pPr>
              <a:buSzPct val="98958"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NEWS Paper</a:t>
            </a:r>
          </a:p>
          <a:p>
            <a:pPr>
              <a:buSzPct val="98958"/>
            </a:pPr>
            <a:r>
              <a:rPr lang="en" sz="2800" dirty="0">
                <a:solidFill>
                  <a:srgbClr val="002060"/>
                </a:solidFill>
              </a:rPr>
              <a:t> CBSE Results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708772-82F7-4D18-BAD6-680E8ABB832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35368410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Algorithm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708772-82F7-4D18-BAD6-680E8ABB832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675CC5-3A38-BBB5-00AF-5745F964D9A9}"/>
              </a:ext>
            </a:extLst>
          </p:cNvPr>
          <p:cNvSpPr/>
          <p:nvPr/>
        </p:nvSpPr>
        <p:spPr>
          <a:xfrm>
            <a:off x="3314700" y="2693895"/>
            <a:ext cx="2590800" cy="17526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AFC13-6047-1AA8-B3C9-141FDF3318F5}"/>
              </a:ext>
            </a:extLst>
          </p:cNvPr>
          <p:cNvSpPr/>
          <p:nvPr/>
        </p:nvSpPr>
        <p:spPr>
          <a:xfrm>
            <a:off x="457200" y="2375647"/>
            <a:ext cx="2286000" cy="25773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Input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(e.g. any sequence of natural numbers)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95092-2C95-9C0A-E43C-A29388604354}"/>
              </a:ext>
            </a:extLst>
          </p:cNvPr>
          <p:cNvSpPr/>
          <p:nvPr/>
        </p:nvSpPr>
        <p:spPr>
          <a:xfrm>
            <a:off x="6477000" y="2333065"/>
            <a:ext cx="2286000" cy="25773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Output as a function of Input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(e.g. sequence of sorted natural numbers)</a:t>
            </a:r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A1013F5B-A868-5198-C210-1DE52B2CAA35}"/>
              </a:ext>
            </a:extLst>
          </p:cNvPr>
          <p:cNvSpPr/>
          <p:nvPr/>
        </p:nvSpPr>
        <p:spPr>
          <a:xfrm>
            <a:off x="2743200" y="3518648"/>
            <a:ext cx="533400" cy="103094"/>
          </a:xfrm>
          <a:prstGeom prst="rightArrow">
            <a:avLst/>
          </a:prstGeom>
          <a:solidFill>
            <a:schemeClr val="bg2"/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10">
            <a:extLst>
              <a:ext uri="{FF2B5EF4-FFF2-40B4-BE49-F238E27FC236}">
                <a16:creationId xmlns:a16="http://schemas.microsoft.com/office/drawing/2014/main" id="{7D36794D-1D74-06F7-5280-EC27BA088682}"/>
              </a:ext>
            </a:extLst>
          </p:cNvPr>
          <p:cNvSpPr/>
          <p:nvPr/>
        </p:nvSpPr>
        <p:spPr>
          <a:xfrm>
            <a:off x="5905500" y="3519655"/>
            <a:ext cx="533400" cy="103094"/>
          </a:xfrm>
          <a:prstGeom prst="rightArrow">
            <a:avLst/>
          </a:prstGeom>
          <a:solidFill>
            <a:schemeClr val="bg2"/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1031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002060"/>
                </a:solidFill>
              </a:rPr>
              <a:t>Arrangement of Data to simplify the processing.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708772-82F7-4D18-BAD6-680E8ABB832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54304821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8534400" cy="36163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548640" indent="-457200">
              <a:buSzPct val="98958"/>
            </a:pPr>
            <a:endParaRPr lang="en" sz="2800" dirty="0">
              <a:solidFill>
                <a:srgbClr val="002060"/>
              </a:solidFill>
            </a:endParaRPr>
          </a:p>
          <a:p>
            <a:pPr marL="548640" indent="-457200">
              <a:buSzPct val="98958"/>
            </a:pPr>
            <a:r>
              <a:rPr lang="en" sz="2800" dirty="0">
                <a:solidFill>
                  <a:srgbClr val="002060"/>
                </a:solidFill>
              </a:rPr>
              <a:t>Organization of data needed to solve the problem.</a:t>
            </a:r>
          </a:p>
          <a:p>
            <a:pPr marL="548640" indent="-457200">
              <a:buSzPct val="98958"/>
            </a:pPr>
            <a:endParaRPr lang="en" sz="2800" dirty="0">
              <a:solidFill>
                <a:srgbClr val="002060"/>
              </a:solidFill>
            </a:endParaRPr>
          </a:p>
          <a:p>
            <a:pPr marL="548640" indent="-457200">
              <a:buSzPct val="98958"/>
            </a:pPr>
            <a:r>
              <a:rPr lang="en" sz="2800" dirty="0">
                <a:solidFill>
                  <a:srgbClr val="002060"/>
                </a:solidFill>
              </a:rPr>
              <a:t>Logical or mathematical model of a particular organization of data is called a Data Structure.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3CB451-8943-49A7-9515-06542AB5857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382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Data Structures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1154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429000" y="1762131"/>
            <a:ext cx="2667000" cy="838200"/>
          </a:xfrm>
          <a:prstGeom prst="rect">
            <a:avLst/>
          </a:prstGeom>
          <a:solidFill>
            <a:srgbClr val="42E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133732"/>
            <a:ext cx="24384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Primitive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3133732"/>
            <a:ext cx="22098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Non-Primitive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4124332"/>
            <a:ext cx="2133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0" y="4191000"/>
            <a:ext cx="22860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Non-Linear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cxnSp>
        <p:nvCxnSpPr>
          <p:cNvPr id="12" name="Straight Arrow Connector 11"/>
          <p:cNvCxnSpPr>
            <a:cxnSpLocks/>
            <a:endCxn id="8" idx="0"/>
          </p:cNvCxnSpPr>
          <p:nvPr/>
        </p:nvCxnSpPr>
        <p:spPr>
          <a:xfrm rot="16200000" flipH="1">
            <a:off x="5448300" y="1914532"/>
            <a:ext cx="533400" cy="19050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7" idx="0"/>
          </p:cNvCxnSpPr>
          <p:nvPr/>
        </p:nvCxnSpPr>
        <p:spPr>
          <a:xfrm rot="5400000">
            <a:off x="3257550" y="1628782"/>
            <a:ext cx="533400" cy="24765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5772150" y="3228982"/>
            <a:ext cx="228600" cy="15621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8" idx="2"/>
          </p:cNvCxnSpPr>
          <p:nvPr/>
        </p:nvCxnSpPr>
        <p:spPr>
          <a:xfrm rot="16200000" flipH="1">
            <a:off x="7219950" y="3343282"/>
            <a:ext cx="228600" cy="13335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90865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Character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Boolean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4800600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Queue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Linked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4876800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Graph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1234</Words>
  <Application>Microsoft Office PowerPoint</Application>
  <PresentationFormat>On-screen Show (4:3)</PresentationFormat>
  <Paragraphs>260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Retrospect</vt:lpstr>
      <vt:lpstr>Data Structures &amp; Algorithms  Topic: Introduction to Data Structures</vt:lpstr>
      <vt:lpstr>Contents</vt:lpstr>
      <vt:lpstr>Basic Terminology</vt:lpstr>
      <vt:lpstr>Question</vt:lpstr>
      <vt:lpstr>Data vs Information</vt:lpstr>
      <vt:lpstr>Algorithm</vt:lpstr>
      <vt:lpstr>Data Structure</vt:lpstr>
      <vt:lpstr>Data Structure</vt:lpstr>
      <vt:lpstr>Classification of Data Structures</vt:lpstr>
      <vt:lpstr>PowerPoint Presentation</vt:lpstr>
      <vt:lpstr>Question</vt:lpstr>
      <vt:lpstr>Data Structure Operations</vt:lpstr>
      <vt:lpstr>Special Data Structure-Operations </vt:lpstr>
      <vt:lpstr> Why so many Data Structures?</vt:lpstr>
      <vt:lpstr> Questions</vt:lpstr>
      <vt:lpstr>Review Questions</vt:lpstr>
      <vt:lpstr>Linear Vs Non-Linear Data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57</cp:revision>
  <dcterms:modified xsi:type="dcterms:W3CDTF">2023-06-04T15:05:43Z</dcterms:modified>
</cp:coreProperties>
</file>