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90" r:id="rId21"/>
    <p:sldId id="291" r:id="rId22"/>
    <p:sldId id="289" r:id="rId23"/>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8"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182BA183-CE06-4704-956E-52124708BCF7}" type="slidenum">
              <a:rPr lang="en-US" smtClean="0"/>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Slide Number Placeholder 3"/>
          <p:cNvSpPr>
            <a:spLocks noGrp="1"/>
          </p:cNvSpPr>
          <p:nvPr>
            <p:ph type="sldNum" sz="quarter" idx="10"/>
          </p:nvPr>
        </p:nvSpPr>
        <p:spPr/>
        <p:txBody>
          <a:bodyPr/>
          <a:lstStyle>
            <a:lvl1pPr>
              <a:defRPr/>
            </a:lvl1pPr>
          </a:lstStyle>
          <a:p>
            <a:fld id="{182BA183-CE06-4704-956E-52124708BCF7}" type="slidenum">
              <a:rPr lang="en-US" smtClean="0"/>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3000" y="1066800"/>
            <a:ext cx="2616200" cy="48768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914400" y="1066800"/>
            <a:ext cx="7645400" cy="4876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Slide Number Placeholder 3"/>
          <p:cNvSpPr>
            <a:spLocks noGrp="1"/>
          </p:cNvSpPr>
          <p:nvPr>
            <p:ph type="sldNum" sz="quarter" idx="10"/>
          </p:nvPr>
        </p:nvSpPr>
        <p:spPr/>
        <p:txBody>
          <a:bodyPr/>
          <a:lstStyle>
            <a:lvl1pPr>
              <a:defRPr/>
            </a:lvl1pPr>
          </a:lstStyle>
          <a:p>
            <a:fld id="{182BA183-CE06-4704-956E-52124708BCF7}" type="slidenum">
              <a:rPr lang="en-US" smtClean="0"/>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Slide Number Placeholder 3"/>
          <p:cNvSpPr>
            <a:spLocks noGrp="1"/>
          </p:cNvSpPr>
          <p:nvPr>
            <p:ph type="sldNum" sz="quarter" idx="10"/>
          </p:nvPr>
        </p:nvSpPr>
        <p:spPr/>
        <p:txBody>
          <a:bodyPr/>
          <a:lstStyle>
            <a:lvl1pPr>
              <a:defRPr/>
            </a:lvl1pPr>
          </a:lstStyle>
          <a:p>
            <a:fld id="{182BA183-CE06-4704-956E-52124708BCF7}" type="slidenum">
              <a:rPr lang="en-US" smtClean="0"/>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Slide Number Placeholder 3"/>
          <p:cNvSpPr>
            <a:spLocks noGrp="1"/>
          </p:cNvSpPr>
          <p:nvPr>
            <p:ph type="sldNum" sz="quarter" idx="10"/>
          </p:nvPr>
        </p:nvSpPr>
        <p:spPr/>
        <p:txBody>
          <a:bodyPr/>
          <a:lstStyle>
            <a:lvl1pPr>
              <a:defRPr/>
            </a:lvl1pPr>
          </a:lstStyle>
          <a:p>
            <a:fld id="{182BA183-CE06-4704-956E-52124708BCF7}" type="slidenum">
              <a:rPr lang="en-US" smtClean="0"/>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914400" y="18288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8288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Slide Number Placeholder 4"/>
          <p:cNvSpPr>
            <a:spLocks noGrp="1"/>
          </p:cNvSpPr>
          <p:nvPr>
            <p:ph type="sldNum" sz="quarter" idx="10"/>
          </p:nvPr>
        </p:nvSpPr>
        <p:spPr/>
        <p:txBody>
          <a:bodyPr/>
          <a:lstStyle>
            <a:lvl1pPr>
              <a:defRPr/>
            </a:lvl1pPr>
          </a:lstStyle>
          <a:p>
            <a:fld id="{182BA183-CE06-4704-956E-52124708BCF7}" type="slidenum">
              <a:rPr lang="en-US" smtClean="0"/>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Slide Number Placeholder 6"/>
          <p:cNvSpPr>
            <a:spLocks noGrp="1"/>
          </p:cNvSpPr>
          <p:nvPr>
            <p:ph type="sldNum" sz="quarter" idx="10"/>
          </p:nvPr>
        </p:nvSpPr>
        <p:spPr/>
        <p:txBody>
          <a:bodyPr/>
          <a:lstStyle>
            <a:lvl1pPr>
              <a:defRPr/>
            </a:lvl1pPr>
          </a:lstStyle>
          <a:p>
            <a:fld id="{182BA183-CE06-4704-956E-52124708BCF7}" type="slidenum">
              <a:rPr lang="en-US" smtClean="0"/>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182BA183-CE06-4704-956E-52124708BCF7}" type="slidenum">
              <a:rPr lang="en-US" smtClean="0"/>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82BA183-CE06-4704-956E-52124708BCF7}" type="slidenum">
              <a:rPr lang="en-US" smtClean="0"/>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Slide Number Placeholder 4"/>
          <p:cNvSpPr>
            <a:spLocks noGrp="1"/>
          </p:cNvSpPr>
          <p:nvPr>
            <p:ph type="sldNum" sz="quarter" idx="10"/>
          </p:nvPr>
        </p:nvSpPr>
        <p:spPr/>
        <p:txBody>
          <a:bodyPr/>
          <a:lstStyle>
            <a:lvl1pPr>
              <a:defRPr/>
            </a:lvl1pPr>
          </a:lstStyle>
          <a:p>
            <a:fld id="{182BA183-CE06-4704-956E-52124708BCF7}" type="slidenum">
              <a:rPr lang="en-US" smtClean="0"/>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Slide Number Placeholder 4"/>
          <p:cNvSpPr>
            <a:spLocks noGrp="1"/>
          </p:cNvSpPr>
          <p:nvPr>
            <p:ph type="sldNum" sz="quarter" idx="10"/>
          </p:nvPr>
        </p:nvSpPr>
        <p:spPr/>
        <p:txBody>
          <a:bodyPr/>
          <a:lstStyle>
            <a:lvl1pPr>
              <a:defRPr/>
            </a:lvl1pPr>
          </a:lstStyle>
          <a:p>
            <a:fld id="{182BA183-CE06-4704-956E-52124708BCF7}" type="slidenum">
              <a:rPr lang="en-US" smtClean="0"/>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vmlDrawing" Target="../drawings/vmlDrawing1.vml"/><Relationship Id="rId14" Type="http://schemas.openxmlformats.org/officeDocument/2006/relationships/image" Target="../media/image2.png"/><Relationship Id="rId13" Type="http://schemas.openxmlformats.org/officeDocument/2006/relationships/oleObject" Target="../embeddings/oleObject1.bin"/><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1016000" y="1066800"/>
            <a:ext cx="1036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7" tIns="45704" rIns="91407" bIns="45704" numCol="1" anchor="ctr" anchorCtr="0" compatLnSpc="1"/>
          <a:lstStyle/>
          <a:p>
            <a:pPr lvl="0"/>
            <a:r>
              <a:rPr lang="en-US" altLang="en-US"/>
              <a:t>Click Here to Add Title</a:t>
            </a:r>
            <a:endParaRPr lang="en-US" altLang="en-US"/>
          </a:p>
        </p:txBody>
      </p:sp>
      <p:sp>
        <p:nvSpPr>
          <p:cNvPr id="1029" name="Rectangle 3"/>
          <p:cNvSpPr>
            <a:spLocks noGrp="1" noChangeArrowheads="1"/>
          </p:cNvSpPr>
          <p:nvPr>
            <p:ph type="body" idx="1"/>
          </p:nvPr>
        </p:nvSpPr>
        <p:spPr bwMode="auto">
          <a:xfrm>
            <a:off x="914400" y="18288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7" tIns="45704" rIns="91407" bIns="45704"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34148" name="Rectangle 4"/>
          <p:cNvSpPr>
            <a:spLocks noGrp="1" noChangeArrowheads="1"/>
          </p:cNvSpPr>
          <p:nvPr>
            <p:ph type="sldNum" sz="quarter" idx="4"/>
          </p:nvPr>
        </p:nvSpPr>
        <p:spPr bwMode="auto">
          <a:xfrm>
            <a:off x="8737600" y="6172200"/>
            <a:ext cx="2540000" cy="457200"/>
          </a:xfrm>
          <a:prstGeom prst="rect">
            <a:avLst/>
          </a:prstGeom>
          <a:noFill/>
          <a:ln w="9525">
            <a:noFill/>
            <a:miter lim="800000"/>
          </a:ln>
          <a:effectLst/>
        </p:spPr>
        <p:txBody>
          <a:bodyPr vert="horz" wrap="square" lIns="91407" tIns="45704" rIns="91407" bIns="45704" numCol="1" anchor="t" anchorCtr="0" compatLnSpc="1"/>
          <a:lstStyle>
            <a:lvl1pPr algn="r">
              <a:defRPr sz="1200" b="1"/>
            </a:lvl1pPr>
          </a:lstStyle>
          <a:p>
            <a:fld id="{182BA183-CE06-4704-956E-52124708BCF7}" type="slidenum">
              <a:rPr lang="en-US" smtClean="0"/>
            </a:fld>
            <a:endParaRPr lang="en-US"/>
          </a:p>
        </p:txBody>
      </p:sp>
      <p:graphicFrame>
        <p:nvGraphicFramePr>
          <p:cNvPr id="1026" name="Object 5"/>
          <p:cNvGraphicFramePr>
            <a:graphicFrameLocks noChangeAspect="1"/>
          </p:cNvGraphicFramePr>
          <p:nvPr/>
        </p:nvGraphicFramePr>
        <p:xfrm>
          <a:off x="916517" y="152400"/>
          <a:ext cx="2537883" cy="609600"/>
        </p:xfrm>
        <a:graphic>
          <a:graphicData uri="http://schemas.openxmlformats.org/presentationml/2006/ole">
            <mc:AlternateContent xmlns:mc="http://schemas.openxmlformats.org/markup-compatibility/2006">
              <mc:Choice xmlns:v="urn:schemas-microsoft-com:vml" Requires="v">
                <p:oleObj spid="_x0000_s2" name="Clip" r:id="rId13" imgW="3181350" imgH="1019175" progId="">
                  <p:embed/>
                </p:oleObj>
              </mc:Choice>
              <mc:Fallback>
                <p:oleObj name="Clip" r:id="rId13" imgW="3181350" imgH="1019175" progId="">
                  <p:embed/>
                  <p:pic>
                    <p:nvPicPr>
                      <p:cNvPr id="0"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6517" y="152400"/>
                        <a:ext cx="253788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4150" name="Text Box 6"/>
          <p:cNvSpPr txBox="1">
            <a:spLocks noChangeArrowheads="1"/>
          </p:cNvSpPr>
          <p:nvPr/>
        </p:nvSpPr>
        <p:spPr bwMode="auto">
          <a:xfrm>
            <a:off x="5715001" y="304800"/>
            <a:ext cx="4575225" cy="338522"/>
          </a:xfrm>
          <a:prstGeom prst="rect">
            <a:avLst/>
          </a:prstGeom>
          <a:noFill/>
          <a:ln w="9525">
            <a:noFill/>
            <a:miter lim="800000"/>
          </a:ln>
          <a:effectLst/>
        </p:spPr>
        <p:txBody>
          <a:bodyPr wrap="none" lIns="91407" tIns="45704" rIns="91407" bIns="45704">
            <a:spAutoFit/>
          </a:bodyPr>
          <a:lstStyle/>
          <a:p>
            <a:pPr fontAlgn="auto">
              <a:spcBef>
                <a:spcPts val="0"/>
              </a:spcBef>
              <a:spcAft>
                <a:spcPts val="0"/>
              </a:spcAft>
              <a:defRPr/>
            </a:pPr>
            <a:r>
              <a:rPr lang="en-US" sz="1600" b="1">
                <a:latin typeface="Arial" panose="020B0604020202020204" pitchFamily="34" charset="0"/>
                <a:cs typeface="+mn-cs"/>
              </a:rPr>
              <a:t> Engineering H192  - Computer Programming</a:t>
            </a:r>
            <a:endParaRPr lang="en-US" sz="1600" b="1">
              <a:latin typeface="Arial" panose="020B0604020202020204" pitchFamily="34" charset="0"/>
              <a:cs typeface="+mn-cs"/>
            </a:endParaRPr>
          </a:p>
        </p:txBody>
      </p:sp>
      <p:sp>
        <p:nvSpPr>
          <p:cNvPr id="134151" name="Rectangle 7"/>
          <p:cNvSpPr>
            <a:spLocks noGrp="1" noChangeArrowheads="1"/>
          </p:cNvSpPr>
          <p:nvPr>
            <p:ph type="ftr" sz="quarter" idx="3"/>
          </p:nvPr>
        </p:nvSpPr>
        <p:spPr bwMode="auto">
          <a:xfrm>
            <a:off x="914400" y="6172200"/>
            <a:ext cx="3860800" cy="457200"/>
          </a:xfrm>
          <a:prstGeom prst="rect">
            <a:avLst/>
          </a:prstGeom>
          <a:noFill/>
          <a:ln w="9525">
            <a:noFill/>
            <a:miter lim="800000"/>
          </a:ln>
          <a:effectLst/>
        </p:spPr>
        <p:txBody>
          <a:bodyPr vert="horz" wrap="square" lIns="91407" tIns="45704" rIns="91407" bIns="45704" numCol="1" anchor="t" anchorCtr="0" compatLnSpc="1"/>
          <a:lstStyle>
            <a:lvl1pPr fontAlgn="auto">
              <a:spcBef>
                <a:spcPts val="0"/>
              </a:spcBef>
              <a:spcAft>
                <a:spcPts val="0"/>
              </a:spcAft>
              <a:defRPr sz="1200" b="1">
                <a:latin typeface="+mn-lt"/>
                <a:cs typeface="+mn-cs"/>
              </a:defRPr>
            </a:lvl1pPr>
          </a:lstStyle>
          <a:p>
            <a:endParaRPr lang="en-US"/>
          </a:p>
        </p:txBody>
      </p:sp>
      <p:sp>
        <p:nvSpPr>
          <p:cNvPr id="134152" name="Rectangle 8"/>
          <p:cNvSpPr>
            <a:spLocks noChangeArrowheads="1"/>
          </p:cNvSpPr>
          <p:nvPr/>
        </p:nvSpPr>
        <p:spPr bwMode="auto">
          <a:xfrm>
            <a:off x="4064000" y="6169025"/>
            <a:ext cx="3243129" cy="276967"/>
          </a:xfrm>
          <a:prstGeom prst="rect">
            <a:avLst/>
          </a:prstGeom>
          <a:noFill/>
          <a:ln w="9525">
            <a:noFill/>
            <a:miter lim="800000"/>
          </a:ln>
          <a:effectLst/>
        </p:spPr>
        <p:txBody>
          <a:bodyPr wrap="none" lIns="91407" tIns="45704" rIns="91407" bIns="45704">
            <a:spAutoFit/>
          </a:bodyPr>
          <a:lstStyle/>
          <a:p>
            <a:pPr fontAlgn="auto">
              <a:spcBef>
                <a:spcPts val="0"/>
              </a:spcBef>
              <a:spcAft>
                <a:spcPts val="0"/>
              </a:spcAft>
              <a:defRPr/>
            </a:pPr>
            <a:r>
              <a:rPr lang="en-US" sz="1200" b="1">
                <a:latin typeface="Arial" panose="020B0604020202020204" pitchFamily="34" charset="0"/>
                <a:cs typeface="+mn-cs"/>
              </a:rPr>
              <a:t>Gateway Engineering Education Coalition</a:t>
            </a:r>
            <a:endParaRPr lang="en-US" sz="1200" b="1">
              <a:latin typeface="Arial" panose="020B0604020202020204" pitchFamily="34" charset="0"/>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2800" b="1">
          <a:solidFill>
            <a:srgbClr val="0066CC"/>
          </a:solidFill>
          <a:latin typeface="+mj-lt"/>
          <a:ea typeface="+mj-ea"/>
          <a:cs typeface="+mj-cs"/>
        </a:defRPr>
      </a:lvl1pPr>
      <a:lvl2pPr algn="ctr" rtl="0" eaLnBrk="1" fontAlgn="base" hangingPunct="1">
        <a:spcBef>
          <a:spcPct val="0"/>
        </a:spcBef>
        <a:spcAft>
          <a:spcPct val="0"/>
        </a:spcAft>
        <a:defRPr sz="2800" b="1">
          <a:solidFill>
            <a:srgbClr val="0066CC"/>
          </a:solidFill>
          <a:latin typeface="Arial" panose="020B0604020202020204" pitchFamily="34" charset="0"/>
        </a:defRPr>
      </a:lvl2pPr>
      <a:lvl3pPr algn="ctr" rtl="0" eaLnBrk="1" fontAlgn="base" hangingPunct="1">
        <a:spcBef>
          <a:spcPct val="0"/>
        </a:spcBef>
        <a:spcAft>
          <a:spcPct val="0"/>
        </a:spcAft>
        <a:defRPr sz="2800" b="1">
          <a:solidFill>
            <a:srgbClr val="0066CC"/>
          </a:solidFill>
          <a:latin typeface="Arial" panose="020B0604020202020204" pitchFamily="34" charset="0"/>
        </a:defRPr>
      </a:lvl3pPr>
      <a:lvl4pPr algn="ctr" rtl="0" eaLnBrk="1" fontAlgn="base" hangingPunct="1">
        <a:spcBef>
          <a:spcPct val="0"/>
        </a:spcBef>
        <a:spcAft>
          <a:spcPct val="0"/>
        </a:spcAft>
        <a:defRPr sz="2800" b="1">
          <a:solidFill>
            <a:srgbClr val="0066CC"/>
          </a:solidFill>
          <a:latin typeface="Arial" panose="020B0604020202020204" pitchFamily="34" charset="0"/>
        </a:defRPr>
      </a:lvl4pPr>
      <a:lvl5pPr algn="ctr" rtl="0" eaLnBrk="1" fontAlgn="base" hangingPunct="1">
        <a:spcBef>
          <a:spcPct val="0"/>
        </a:spcBef>
        <a:spcAft>
          <a:spcPct val="0"/>
        </a:spcAft>
        <a:defRPr sz="2800" b="1">
          <a:solidFill>
            <a:srgbClr val="0066CC"/>
          </a:solidFill>
          <a:latin typeface="Arial" panose="020B0604020202020204" pitchFamily="34" charset="0"/>
        </a:defRPr>
      </a:lvl5pPr>
      <a:lvl6pPr marL="457200" algn="ctr" rtl="0" eaLnBrk="1" fontAlgn="base" hangingPunct="1">
        <a:spcBef>
          <a:spcPct val="0"/>
        </a:spcBef>
        <a:spcAft>
          <a:spcPct val="0"/>
        </a:spcAft>
        <a:defRPr sz="2800" b="1">
          <a:solidFill>
            <a:srgbClr val="0066CC"/>
          </a:solidFill>
          <a:latin typeface="Arial" panose="020B0604020202020204" pitchFamily="34" charset="0"/>
        </a:defRPr>
      </a:lvl6pPr>
      <a:lvl7pPr marL="914400" algn="ctr" rtl="0" eaLnBrk="1" fontAlgn="base" hangingPunct="1">
        <a:spcBef>
          <a:spcPct val="0"/>
        </a:spcBef>
        <a:spcAft>
          <a:spcPct val="0"/>
        </a:spcAft>
        <a:defRPr sz="2800" b="1">
          <a:solidFill>
            <a:srgbClr val="0066CC"/>
          </a:solidFill>
          <a:latin typeface="Arial" panose="020B0604020202020204" pitchFamily="34" charset="0"/>
        </a:defRPr>
      </a:lvl7pPr>
      <a:lvl8pPr marL="1371600" algn="ctr" rtl="0" eaLnBrk="1" fontAlgn="base" hangingPunct="1">
        <a:spcBef>
          <a:spcPct val="0"/>
        </a:spcBef>
        <a:spcAft>
          <a:spcPct val="0"/>
        </a:spcAft>
        <a:defRPr sz="2800" b="1">
          <a:solidFill>
            <a:srgbClr val="0066CC"/>
          </a:solidFill>
          <a:latin typeface="Arial" panose="020B0604020202020204" pitchFamily="34" charset="0"/>
        </a:defRPr>
      </a:lvl8pPr>
      <a:lvl9pPr marL="1828800" algn="ctr" rtl="0" eaLnBrk="1" fontAlgn="base" hangingPunct="1">
        <a:spcBef>
          <a:spcPct val="0"/>
        </a:spcBef>
        <a:spcAft>
          <a:spcPct val="0"/>
        </a:spcAft>
        <a:defRPr sz="2800" b="1">
          <a:solidFill>
            <a:srgbClr val="0066CC"/>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tx1"/>
          </a:solidFill>
          <a:latin typeface="+mn-lt"/>
        </a:defRPr>
      </a:lvl2pPr>
      <a:lvl3pPr marL="1143000" indent="-228600" algn="l" rtl="0" eaLnBrk="1" fontAlgn="base" hangingPunct="1">
        <a:spcBef>
          <a:spcPct val="20000"/>
        </a:spcBef>
        <a:spcAft>
          <a:spcPct val="0"/>
        </a:spcAft>
        <a:buChar char="•"/>
        <a:defRPr sz="2400" b="1">
          <a:solidFill>
            <a:schemeClr val="tx1"/>
          </a:solidFill>
          <a:latin typeface="+mn-lt"/>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K-NN</a:t>
            </a:r>
            <a:endParaRPr lang="en-US" dirty="0"/>
          </a:p>
        </p:txBody>
      </p:sp>
      <p:sp>
        <p:nvSpPr>
          <p:cNvPr id="3" name="Subtitle 2"/>
          <p:cNvSpPr>
            <a:spLocks noGrp="1"/>
          </p:cNvSpPr>
          <p:nvPr>
            <p:ph type="subTitle" idx="1"/>
          </p:nvPr>
        </p:nvSpPr>
        <p:spPr/>
        <p:txBody>
          <a:bodyPr/>
          <a:lstStyle/>
          <a:p>
            <a:r>
              <a:rPr lang="en-US" dirty="0"/>
              <a:t>Supervised algorithm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 – normalizing numeric data</a:t>
            </a:r>
            <a:endParaRPr lang="en-US" b="1" dirty="0"/>
          </a:p>
        </p:txBody>
      </p:sp>
      <p:sp>
        <p:nvSpPr>
          <p:cNvPr id="3" name="Content Placeholder 2"/>
          <p:cNvSpPr>
            <a:spLocks noGrp="1"/>
          </p:cNvSpPr>
          <p:nvPr>
            <p:ph idx="1"/>
          </p:nvPr>
        </p:nvSpPr>
        <p:spPr/>
        <p:txBody>
          <a:bodyPr/>
          <a:lstStyle/>
          <a:p>
            <a:r>
              <a:rPr lang="en-US" dirty="0"/>
              <a:t>normalize &lt;- function(x) { return ((x - min(x)) / (max(x) - min(x))) }</a:t>
            </a:r>
            <a:endParaRPr lang="en-US" dirty="0"/>
          </a:p>
          <a:p>
            <a:r>
              <a:rPr lang="en-US" dirty="0"/>
              <a:t>normalize(c(1, 2, 3, 4, 5))</a:t>
            </a:r>
            <a:endParaRPr lang="en-US" dirty="0"/>
          </a:p>
          <a:p>
            <a:r>
              <a:rPr lang="en-US" dirty="0"/>
              <a:t>normalize(c(10, 20, 30, 40, 50))</a:t>
            </a:r>
            <a:endParaRPr lang="en-US" dirty="0"/>
          </a:p>
          <a:p>
            <a:r>
              <a:rPr lang="en-US" dirty="0" err="1"/>
              <a:t>wbcd_n</a:t>
            </a:r>
            <a:r>
              <a:rPr lang="en-US" dirty="0"/>
              <a:t> &lt;- </a:t>
            </a:r>
            <a:r>
              <a:rPr lang="en-US" dirty="0" err="1"/>
              <a:t>as.data.frame</a:t>
            </a:r>
            <a:r>
              <a:rPr lang="en-US" dirty="0"/>
              <a:t>(</a:t>
            </a:r>
            <a:r>
              <a:rPr lang="en-US" dirty="0" err="1"/>
              <a:t>lapply</a:t>
            </a:r>
            <a:r>
              <a:rPr lang="en-US" dirty="0"/>
              <a:t>(</a:t>
            </a:r>
            <a:r>
              <a:rPr lang="en-US" dirty="0" err="1"/>
              <a:t>wbcd</a:t>
            </a:r>
            <a:r>
              <a:rPr lang="en-US" dirty="0"/>
              <a:t>[2:31], normalize)) </a:t>
            </a:r>
            <a:endParaRPr lang="en-US" dirty="0"/>
          </a:p>
          <a:p>
            <a:r>
              <a:rPr lang="en-US" dirty="0"/>
              <a:t>summary(</a:t>
            </a:r>
            <a:r>
              <a:rPr lang="en-US" dirty="0" err="1"/>
              <a:t>wbcd_n$area_mean</a:t>
            </a:r>
            <a:r>
              <a:rPr lang="en-US" dirty="0"/>
              <a:t>)</a:t>
            </a: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 – creating training and test datasets</a:t>
            </a:r>
            <a:endParaRPr lang="en-US" dirty="0"/>
          </a:p>
        </p:txBody>
      </p:sp>
      <p:sp>
        <p:nvSpPr>
          <p:cNvPr id="3" name="Content Placeholder 2"/>
          <p:cNvSpPr>
            <a:spLocks noGrp="1"/>
          </p:cNvSpPr>
          <p:nvPr>
            <p:ph idx="1"/>
          </p:nvPr>
        </p:nvSpPr>
        <p:spPr/>
        <p:txBody>
          <a:bodyPr/>
          <a:lstStyle/>
          <a:p>
            <a:r>
              <a:rPr lang="en-US" dirty="0"/>
              <a:t>Split dataset into 2parts:</a:t>
            </a:r>
            <a:endParaRPr lang="en-US" dirty="0"/>
          </a:p>
          <a:p>
            <a:r>
              <a:rPr lang="en-US" dirty="0"/>
              <a:t>&gt; </a:t>
            </a:r>
            <a:r>
              <a:rPr lang="en-US" dirty="0" err="1"/>
              <a:t>wbcd_train</a:t>
            </a:r>
            <a:r>
              <a:rPr lang="en-US" dirty="0"/>
              <a:t> &lt;- </a:t>
            </a:r>
            <a:r>
              <a:rPr lang="en-US" dirty="0" err="1"/>
              <a:t>wbcd_n</a:t>
            </a:r>
            <a:r>
              <a:rPr lang="en-US" dirty="0"/>
              <a:t>[1:469, ] </a:t>
            </a:r>
            <a:endParaRPr lang="en-US" dirty="0"/>
          </a:p>
          <a:p>
            <a:r>
              <a:rPr lang="en-US" dirty="0"/>
              <a:t>&gt; </a:t>
            </a:r>
            <a:r>
              <a:rPr lang="en-US" dirty="0" err="1"/>
              <a:t>wbcd_test</a:t>
            </a:r>
            <a:r>
              <a:rPr lang="en-US" dirty="0"/>
              <a:t> &lt;- </a:t>
            </a:r>
            <a:r>
              <a:rPr lang="en-US" dirty="0" err="1"/>
              <a:t>wbcd_n</a:t>
            </a:r>
            <a:r>
              <a:rPr lang="en-US" dirty="0"/>
              <a:t>[470:569, ] </a:t>
            </a:r>
            <a:endParaRPr lang="en-US" dirty="0"/>
          </a:p>
          <a:p>
            <a:r>
              <a:rPr lang="en-US" dirty="0"/>
              <a:t>For training the k-NN model, we will need to store these class labels in factor vectors, split between the training and test datasets: </a:t>
            </a:r>
            <a:endParaRPr lang="en-US" dirty="0"/>
          </a:p>
          <a:p>
            <a:r>
              <a:rPr lang="en-US" dirty="0"/>
              <a:t>&gt; </a:t>
            </a:r>
            <a:r>
              <a:rPr lang="en-US" dirty="0" err="1"/>
              <a:t>wbcd_train_labels</a:t>
            </a:r>
            <a:r>
              <a:rPr lang="en-US" dirty="0"/>
              <a:t> &lt;- </a:t>
            </a:r>
            <a:r>
              <a:rPr lang="en-US" dirty="0" err="1"/>
              <a:t>wbcd</a:t>
            </a:r>
            <a:r>
              <a:rPr lang="en-US" dirty="0"/>
              <a:t>[1:469, 1] </a:t>
            </a:r>
            <a:endParaRPr lang="en-US" dirty="0"/>
          </a:p>
          <a:p>
            <a:r>
              <a:rPr lang="en-US" dirty="0"/>
              <a:t>&gt; </a:t>
            </a:r>
            <a:r>
              <a:rPr lang="en-US" dirty="0" err="1"/>
              <a:t>wbcd_test_labels</a:t>
            </a:r>
            <a:r>
              <a:rPr lang="en-US" dirty="0"/>
              <a:t> &lt;- </a:t>
            </a:r>
            <a:r>
              <a:rPr lang="en-US" dirty="0" err="1"/>
              <a:t>wbcd</a:t>
            </a:r>
            <a:r>
              <a:rPr lang="en-US" dirty="0"/>
              <a:t>[470:569, 1]</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 training a model on the data</a:t>
            </a:r>
            <a:endParaRPr lang="en-US" dirty="0"/>
          </a:p>
        </p:txBody>
      </p:sp>
      <p:sp>
        <p:nvSpPr>
          <p:cNvPr id="3" name="Content Placeholder 2"/>
          <p:cNvSpPr>
            <a:spLocks noGrp="1"/>
          </p:cNvSpPr>
          <p:nvPr>
            <p:ph idx="1"/>
          </p:nvPr>
        </p:nvSpPr>
        <p:spPr/>
        <p:txBody>
          <a:bodyPr/>
          <a:lstStyle/>
          <a:p>
            <a:r>
              <a:rPr lang="en-US" b="1" dirty="0"/>
              <a:t>classify our unknown records. </a:t>
            </a:r>
            <a:endParaRPr lang="en-US" b="1" dirty="0"/>
          </a:p>
          <a:p>
            <a:r>
              <a:rPr lang="en-US" dirty="0"/>
              <a:t>For the k-NN algorithm, the training phase actually involves no model building; the process of training a lazy learner like k-NN simply involves storing the input data in a structured format. To classify our test instances, we will use a k-NN implementation from the class package, which provides a set of basic R functions for classification.</a:t>
            </a:r>
            <a:endParaRPr lang="en-US" dirty="0"/>
          </a:p>
          <a:p>
            <a:r>
              <a:rPr lang="en-US" dirty="0" err="1"/>
              <a:t>install.packages</a:t>
            </a:r>
            <a:r>
              <a:rPr lang="en-US" dirty="0"/>
              <a:t>("class")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err="1"/>
              <a:t>wbcd_test_pred</a:t>
            </a:r>
            <a:r>
              <a:rPr lang="en-US" dirty="0"/>
              <a:t> &lt;- </a:t>
            </a:r>
            <a:r>
              <a:rPr lang="en-US" dirty="0" err="1"/>
              <a:t>knn</a:t>
            </a:r>
            <a:r>
              <a:rPr lang="en-US" dirty="0"/>
              <a:t>(train = </a:t>
            </a:r>
            <a:r>
              <a:rPr lang="en-US" dirty="0" err="1"/>
              <a:t>wbcd_train</a:t>
            </a:r>
            <a:r>
              <a:rPr lang="en-US" dirty="0"/>
              <a:t>, test = </a:t>
            </a:r>
            <a:r>
              <a:rPr lang="en-US" dirty="0" err="1"/>
              <a:t>wbcd_test</a:t>
            </a:r>
            <a:r>
              <a:rPr lang="en-US" dirty="0"/>
              <a:t>, cl = </a:t>
            </a:r>
            <a:r>
              <a:rPr lang="en-US" dirty="0" err="1"/>
              <a:t>wbcd_train_labels</a:t>
            </a:r>
            <a:r>
              <a:rPr lang="en-US" dirty="0"/>
              <a:t>, k = 21)</a:t>
            </a:r>
            <a:endParaRPr lang="en-US" dirty="0"/>
          </a:p>
          <a:p>
            <a:endParaRPr lang="en-US" dirty="0"/>
          </a:p>
          <a:p>
            <a:endParaRPr lang="en-US" dirty="0"/>
          </a:p>
          <a:p>
            <a:endParaRPr lang="en-US" dirty="0"/>
          </a:p>
          <a:p>
            <a:endParaRPr lang="en-US" dirty="0"/>
          </a:p>
          <a:p>
            <a:endParaRPr lang="en-US" dirty="0"/>
          </a:p>
          <a:p>
            <a:endParaRPr lang="en-US" dirty="0"/>
          </a:p>
          <a:p>
            <a:r>
              <a:rPr lang="en-US" dirty="0" err="1"/>
              <a:t>wbcd_test_pred</a:t>
            </a:r>
            <a:r>
              <a:rPr lang="en-US" dirty="0"/>
              <a:t> &lt;- </a:t>
            </a:r>
            <a:r>
              <a:rPr lang="en-US" dirty="0" err="1"/>
              <a:t>knn</a:t>
            </a:r>
            <a:r>
              <a:rPr lang="en-US" dirty="0"/>
              <a:t>(train = </a:t>
            </a:r>
            <a:r>
              <a:rPr lang="en-US" dirty="0" err="1"/>
              <a:t>wbcd_train</a:t>
            </a:r>
            <a:r>
              <a:rPr lang="en-US" dirty="0"/>
              <a:t>, test = </a:t>
            </a:r>
            <a:r>
              <a:rPr lang="en-US" dirty="0" err="1"/>
              <a:t>wbcd_test</a:t>
            </a:r>
            <a:r>
              <a:rPr lang="en-US" dirty="0"/>
              <a:t>, cl = </a:t>
            </a:r>
            <a:r>
              <a:rPr lang="en-US" dirty="0" err="1"/>
              <a:t>wbcd_train_labels</a:t>
            </a:r>
            <a:r>
              <a:rPr lang="en-US" dirty="0"/>
              <a:t>, k = 21)</a:t>
            </a:r>
            <a:endParaRPr lang="en-US" dirty="0"/>
          </a:p>
          <a:p>
            <a:endParaRPr lang="en-US" dirty="0"/>
          </a:p>
          <a:p>
            <a:endParaRPr lang="en-US" dirty="0"/>
          </a:p>
        </p:txBody>
      </p:sp>
      <p:pic>
        <p:nvPicPr>
          <p:cNvPr id="4" name="Picture 3"/>
          <p:cNvPicPr>
            <a:picLocks noChangeAspect="1"/>
          </p:cNvPicPr>
          <p:nvPr/>
        </p:nvPicPr>
        <p:blipFill rotWithShape="1">
          <a:blip r:embed="rId1"/>
          <a:srcRect l="28478" t="29577" r="29674" b="30409"/>
          <a:stretch>
            <a:fillRect/>
          </a:stretch>
        </p:blipFill>
        <p:spPr>
          <a:xfrm>
            <a:off x="756920" y="914400"/>
            <a:ext cx="10678160" cy="37826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4 – evaluating model performance</a:t>
            </a:r>
            <a:endParaRPr lang="en-US"/>
          </a:p>
        </p:txBody>
      </p:sp>
      <p:sp>
        <p:nvSpPr>
          <p:cNvPr id="3" name="Content Placeholder 2"/>
          <p:cNvSpPr>
            <a:spLocks noGrp="1"/>
          </p:cNvSpPr>
          <p:nvPr>
            <p:ph idx="1"/>
          </p:nvPr>
        </p:nvSpPr>
        <p:spPr/>
        <p:txBody>
          <a:bodyPr/>
          <a:lstStyle/>
          <a:p>
            <a:r>
              <a:rPr lang="en-US" dirty="0" err="1"/>
              <a:t>CrossTable</a:t>
            </a:r>
            <a:r>
              <a:rPr lang="en-US" dirty="0"/>
              <a:t>(x = </a:t>
            </a:r>
            <a:r>
              <a:rPr lang="en-US" dirty="0" err="1"/>
              <a:t>wbcd_test_labels</a:t>
            </a:r>
            <a:r>
              <a:rPr lang="en-US" dirty="0"/>
              <a:t>, y = </a:t>
            </a:r>
            <a:r>
              <a:rPr lang="en-US" dirty="0" err="1"/>
              <a:t>wbcd_test_pred</a:t>
            </a:r>
            <a:r>
              <a:rPr lang="en-US" dirty="0"/>
              <a:t>, </a:t>
            </a:r>
            <a:r>
              <a:rPr lang="en-US" dirty="0" err="1"/>
              <a:t>prop.chisq</a:t>
            </a:r>
            <a:r>
              <a:rPr lang="en-US" dirty="0"/>
              <a:t>=FALSE)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 improving model performance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Transformation – z-score standardization</a:t>
            </a:r>
            <a:endParaRPr lang="en-US" dirty="0"/>
          </a:p>
          <a:p>
            <a:r>
              <a:rPr lang="en-US" dirty="0" err="1"/>
              <a:t>wbcd_z</a:t>
            </a:r>
            <a:r>
              <a:rPr lang="en-US" dirty="0"/>
              <a:t> &lt;- </a:t>
            </a:r>
            <a:r>
              <a:rPr lang="en-US" dirty="0" err="1"/>
              <a:t>as.data.frame</a:t>
            </a:r>
            <a:r>
              <a:rPr lang="en-US" dirty="0"/>
              <a:t>(scale(</a:t>
            </a:r>
            <a:r>
              <a:rPr lang="en-US" dirty="0" err="1"/>
              <a:t>wbcd</a:t>
            </a:r>
            <a:r>
              <a:rPr lang="en-US" dirty="0"/>
              <a:t>[-1]))</a:t>
            </a:r>
            <a:endParaRPr lang="en-US" dirty="0"/>
          </a:p>
          <a:p>
            <a:r>
              <a:rPr lang="en-US" dirty="0"/>
              <a:t>summary(</a:t>
            </a:r>
            <a:r>
              <a:rPr lang="en-US" dirty="0" err="1"/>
              <a:t>wbcd_z$area_mean</a:t>
            </a:r>
            <a:r>
              <a:rPr lang="en-US" dirty="0"/>
              <a:t>)</a:t>
            </a:r>
            <a:endParaRPr lang="en-US" dirty="0"/>
          </a:p>
          <a:p>
            <a:r>
              <a:rPr lang="en-US" dirty="0"/>
              <a:t> </a:t>
            </a:r>
            <a:r>
              <a:rPr lang="en-US" dirty="0" err="1"/>
              <a:t>wbcd_train</a:t>
            </a:r>
            <a:r>
              <a:rPr lang="en-US" dirty="0"/>
              <a:t> &lt;- </a:t>
            </a:r>
            <a:r>
              <a:rPr lang="en-US" dirty="0" err="1"/>
              <a:t>wbcd_z</a:t>
            </a:r>
            <a:r>
              <a:rPr lang="en-US" dirty="0"/>
              <a:t>[1:469, ] </a:t>
            </a:r>
            <a:endParaRPr lang="en-US" dirty="0"/>
          </a:p>
          <a:p>
            <a:r>
              <a:rPr lang="en-US" dirty="0"/>
              <a:t> </a:t>
            </a:r>
            <a:r>
              <a:rPr lang="en-US" dirty="0" err="1"/>
              <a:t>wbcd_test</a:t>
            </a:r>
            <a:r>
              <a:rPr lang="en-US" dirty="0"/>
              <a:t> &lt;- </a:t>
            </a:r>
            <a:r>
              <a:rPr lang="en-US" dirty="0" err="1"/>
              <a:t>wbcd_z</a:t>
            </a:r>
            <a:r>
              <a:rPr lang="en-US" dirty="0"/>
              <a:t>[470:569, ] </a:t>
            </a:r>
            <a:endParaRPr lang="en-US" dirty="0"/>
          </a:p>
          <a:p>
            <a:r>
              <a:rPr lang="en-US" dirty="0"/>
              <a:t> </a:t>
            </a:r>
            <a:r>
              <a:rPr lang="en-US" dirty="0" err="1"/>
              <a:t>wbcd_train_labels</a:t>
            </a:r>
            <a:r>
              <a:rPr lang="en-US" dirty="0"/>
              <a:t> &lt;- </a:t>
            </a:r>
            <a:r>
              <a:rPr lang="en-US" dirty="0" err="1"/>
              <a:t>wbcd</a:t>
            </a:r>
            <a:r>
              <a:rPr lang="en-US" dirty="0"/>
              <a:t>[1:469, 1] </a:t>
            </a:r>
            <a:endParaRPr lang="en-US" dirty="0"/>
          </a:p>
          <a:p>
            <a:r>
              <a:rPr lang="en-US" dirty="0"/>
              <a:t> </a:t>
            </a:r>
            <a:r>
              <a:rPr lang="en-US" dirty="0" err="1"/>
              <a:t>wbcd_test_labels</a:t>
            </a:r>
            <a:r>
              <a:rPr lang="en-US" dirty="0"/>
              <a:t> &lt;- </a:t>
            </a:r>
            <a:r>
              <a:rPr lang="en-US" dirty="0" err="1"/>
              <a:t>wbcd</a:t>
            </a:r>
            <a:r>
              <a:rPr lang="en-US" dirty="0"/>
              <a:t>[470:569, 1</a:t>
            </a:r>
            <a:endParaRPr lang="en-US" dirty="0"/>
          </a:p>
          <a:p>
            <a:r>
              <a:rPr lang="en-US" dirty="0"/>
              <a:t> </a:t>
            </a:r>
            <a:r>
              <a:rPr lang="en-US" dirty="0" err="1"/>
              <a:t>wbcd_test_pred</a:t>
            </a:r>
            <a:r>
              <a:rPr lang="en-US" dirty="0"/>
              <a:t> &lt;- </a:t>
            </a:r>
            <a:r>
              <a:rPr lang="en-US" dirty="0" err="1"/>
              <a:t>knn</a:t>
            </a:r>
            <a:r>
              <a:rPr lang="en-US" dirty="0"/>
              <a:t>(train = </a:t>
            </a:r>
            <a:r>
              <a:rPr lang="en-US" dirty="0" err="1"/>
              <a:t>wbcd_train</a:t>
            </a:r>
            <a:r>
              <a:rPr lang="en-US" dirty="0"/>
              <a:t>, test = </a:t>
            </a:r>
            <a:r>
              <a:rPr lang="en-US" dirty="0" err="1"/>
              <a:t>wbcd_test</a:t>
            </a:r>
            <a:r>
              <a:rPr lang="en-US" dirty="0"/>
              <a:t>, cl = </a:t>
            </a:r>
            <a:r>
              <a:rPr lang="en-US" dirty="0" err="1"/>
              <a:t>wbcd_train_labels</a:t>
            </a:r>
            <a:r>
              <a:rPr lang="en-US" dirty="0"/>
              <a:t>, k = 21)</a:t>
            </a:r>
            <a:endParaRPr lang="en-US" dirty="0"/>
          </a:p>
          <a:p>
            <a:r>
              <a:rPr lang="en-US" dirty="0"/>
              <a:t> </a:t>
            </a:r>
            <a:r>
              <a:rPr lang="en-US" dirty="0" err="1"/>
              <a:t>CrossTable</a:t>
            </a:r>
            <a:r>
              <a:rPr lang="en-US" dirty="0"/>
              <a:t>(x = </a:t>
            </a:r>
            <a:r>
              <a:rPr lang="en-US" dirty="0" err="1"/>
              <a:t>wbcd_test_labels</a:t>
            </a:r>
            <a:r>
              <a:rPr lang="en-US" dirty="0"/>
              <a:t>, y = </a:t>
            </a:r>
            <a:r>
              <a:rPr lang="en-US" dirty="0" err="1"/>
              <a:t>wbcd_test_pred</a:t>
            </a:r>
            <a:r>
              <a:rPr lang="en-US" dirty="0"/>
              <a:t>, </a:t>
            </a:r>
            <a:r>
              <a:rPr lang="en-US" dirty="0" err="1"/>
              <a:t>prop.chisq</a:t>
            </a:r>
            <a:r>
              <a:rPr lang="en-US" dirty="0"/>
              <a:t> = FALSE)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alternative values of k</a:t>
            </a:r>
            <a:endParaRPr lang="en-US" dirty="0"/>
          </a:p>
        </p:txBody>
      </p:sp>
      <p:sp>
        <p:nvSpPr>
          <p:cNvPr id="3" name="Content Placeholder 2"/>
          <p:cNvSpPr>
            <a:spLocks noGrp="1"/>
          </p:cNvSpPr>
          <p:nvPr>
            <p:ph idx="1"/>
          </p:nvPr>
        </p:nvSpPr>
        <p:spPr/>
        <p:txBody>
          <a:bodyPr/>
          <a:lstStyle/>
          <a:p>
            <a:r>
              <a:rPr lang="en-US" dirty="0"/>
              <a:t>Using the normalized training and test datasets, the same 100 records were classified using several different k values. The number of false negatives and false positives are shown for each iteration:</a:t>
            </a:r>
            <a:endParaRPr lang="en-US" dirty="0"/>
          </a:p>
        </p:txBody>
      </p:sp>
      <p:pic>
        <p:nvPicPr>
          <p:cNvPr id="7" name="Picture 6"/>
          <p:cNvPicPr>
            <a:picLocks noChangeAspect="1"/>
          </p:cNvPicPr>
          <p:nvPr/>
        </p:nvPicPr>
        <p:blipFill rotWithShape="1">
          <a:blip r:embed="rId1"/>
          <a:srcRect l="25978" t="30909" r="27174" b="43765"/>
          <a:stretch>
            <a:fillRect/>
          </a:stretch>
        </p:blipFill>
        <p:spPr>
          <a:xfrm>
            <a:off x="1076739" y="3320775"/>
            <a:ext cx="10611678" cy="3210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err="1">
                <a:solidFill>
                  <a:srgbClr val="222222"/>
                </a:solidFill>
                <a:effectLst/>
                <a:latin typeface="Lato" panose="020F0502020204030203"/>
              </a:rPr>
              <a:t>kNN</a:t>
            </a:r>
            <a:r>
              <a:rPr lang="en-US" b="0" i="0" dirty="0">
                <a:solidFill>
                  <a:srgbClr val="222222"/>
                </a:solidFill>
                <a:effectLst/>
                <a:latin typeface="Lato" panose="020F0502020204030203"/>
              </a:rPr>
              <a:t> Algorithm – Pros and Cons</a:t>
            </a:r>
            <a:br>
              <a:rPr lang="en-US" b="0" i="0" dirty="0">
                <a:solidFill>
                  <a:srgbClr val="222222"/>
                </a:solidFill>
                <a:effectLst/>
                <a:latin typeface="Lato" panose="020F0502020204030203"/>
              </a:rPr>
            </a:br>
            <a:endParaRPr lang="en-US" dirty="0"/>
          </a:p>
        </p:txBody>
      </p:sp>
      <p:sp>
        <p:nvSpPr>
          <p:cNvPr id="3" name="Content Placeholder 2"/>
          <p:cNvSpPr>
            <a:spLocks noGrp="1"/>
          </p:cNvSpPr>
          <p:nvPr>
            <p:ph idx="1"/>
          </p:nvPr>
        </p:nvSpPr>
        <p:spPr/>
        <p:txBody>
          <a:bodyPr/>
          <a:lstStyle/>
          <a:p>
            <a:pPr algn="just"/>
            <a:r>
              <a:rPr lang="en-US" b="1" i="0" dirty="0">
                <a:solidFill>
                  <a:srgbClr val="222222"/>
                </a:solidFill>
                <a:effectLst/>
                <a:latin typeface="Lato" panose="020F0502020204030203"/>
              </a:rPr>
              <a:t>Pros:</a:t>
            </a:r>
            <a:r>
              <a:rPr lang="en-US" b="0" i="0" dirty="0">
                <a:solidFill>
                  <a:srgbClr val="222222"/>
                </a:solidFill>
                <a:effectLst/>
                <a:latin typeface="Lato" panose="020F0502020204030203"/>
              </a:rPr>
              <a:t> </a:t>
            </a:r>
            <a:endParaRPr lang="en-US" b="0" i="0" dirty="0">
              <a:solidFill>
                <a:srgbClr val="222222"/>
              </a:solidFill>
              <a:effectLst/>
              <a:latin typeface="Lato" panose="020F0502020204030203"/>
            </a:endParaRPr>
          </a:p>
          <a:p>
            <a:pPr lvl="1" algn="just"/>
            <a:r>
              <a:rPr lang="en-US" sz="1800" b="0" i="0" dirty="0">
                <a:solidFill>
                  <a:srgbClr val="222222"/>
                </a:solidFill>
                <a:effectLst/>
                <a:latin typeface="Lato" panose="020F0502020204030203"/>
              </a:rPr>
              <a:t>The algorithm is highly unbiased in nature and makes no prior assumption of the underlying data. </a:t>
            </a:r>
            <a:endParaRPr lang="en-US" sz="1800" b="0" i="0" dirty="0">
              <a:solidFill>
                <a:srgbClr val="222222"/>
              </a:solidFill>
              <a:effectLst/>
              <a:latin typeface="Lato" panose="020F0502020204030203"/>
            </a:endParaRPr>
          </a:p>
          <a:p>
            <a:pPr lvl="1" algn="just"/>
            <a:r>
              <a:rPr lang="en-US" sz="1800" b="0" i="0" dirty="0">
                <a:solidFill>
                  <a:srgbClr val="222222"/>
                </a:solidFill>
                <a:effectLst/>
                <a:latin typeface="Lato" panose="020F0502020204030203"/>
              </a:rPr>
              <a:t>Being simple and effective in nature, it is easy to implement and has gained good popularity.</a:t>
            </a:r>
            <a:endParaRPr lang="en-US" sz="1800" b="0" i="0" dirty="0">
              <a:solidFill>
                <a:srgbClr val="222222"/>
              </a:solidFill>
              <a:effectLst/>
              <a:latin typeface="Lato" panose="020F0502020204030203"/>
            </a:endParaRPr>
          </a:p>
          <a:p>
            <a:pPr algn="just"/>
            <a:r>
              <a:rPr lang="en-US" b="1" i="0" dirty="0">
                <a:solidFill>
                  <a:srgbClr val="222222"/>
                </a:solidFill>
                <a:effectLst/>
                <a:latin typeface="Lato" panose="020F0502020204030203"/>
              </a:rPr>
              <a:t>Cons:</a:t>
            </a:r>
            <a:r>
              <a:rPr lang="en-US" b="0" i="0" dirty="0">
                <a:solidFill>
                  <a:srgbClr val="222222"/>
                </a:solidFill>
                <a:effectLst/>
                <a:latin typeface="Lato" panose="020F0502020204030203"/>
              </a:rPr>
              <a:t> </a:t>
            </a:r>
            <a:endParaRPr lang="en-US" b="0" i="0" dirty="0">
              <a:solidFill>
                <a:srgbClr val="222222"/>
              </a:solidFill>
              <a:effectLst/>
              <a:latin typeface="Lato" panose="020F0502020204030203"/>
            </a:endParaRPr>
          </a:p>
          <a:p>
            <a:pPr lvl="1" algn="just"/>
            <a:r>
              <a:rPr lang="en-US" sz="1800" b="0" i="0" dirty="0">
                <a:solidFill>
                  <a:srgbClr val="222222"/>
                </a:solidFill>
                <a:effectLst/>
                <a:latin typeface="Lato" panose="020F0502020204030203"/>
              </a:rPr>
              <a:t>If we take a deeper look, this doesn’t create a model since there’s no abstraction process involved. </a:t>
            </a:r>
            <a:endParaRPr lang="en-US" sz="1800" b="0" i="0" dirty="0">
              <a:solidFill>
                <a:srgbClr val="222222"/>
              </a:solidFill>
              <a:effectLst/>
              <a:latin typeface="Lato" panose="020F0502020204030203"/>
            </a:endParaRPr>
          </a:p>
          <a:p>
            <a:pPr lvl="1" algn="just"/>
            <a:r>
              <a:rPr lang="en-US" sz="1800" b="0" i="0" dirty="0">
                <a:solidFill>
                  <a:srgbClr val="222222"/>
                </a:solidFill>
                <a:effectLst/>
                <a:latin typeface="Lato" panose="020F0502020204030203"/>
              </a:rPr>
              <a:t>Yes, the training process is really fast as the data is stored verbatim (hence lazy learner) but the prediction time is pretty high with useful insights missing at times. </a:t>
            </a:r>
            <a:endParaRPr lang="en-US" sz="1800" b="0" i="0" dirty="0">
              <a:solidFill>
                <a:srgbClr val="222222"/>
              </a:solidFill>
              <a:effectLst/>
              <a:latin typeface="Lato" panose="020F0502020204030203"/>
            </a:endParaRPr>
          </a:p>
          <a:p>
            <a:pPr lvl="1" algn="just"/>
            <a:r>
              <a:rPr lang="en-US" sz="1800" b="0" i="0" dirty="0">
                <a:solidFill>
                  <a:srgbClr val="222222"/>
                </a:solidFill>
                <a:effectLst/>
                <a:latin typeface="Lato" panose="020F0502020204030203"/>
              </a:rPr>
              <a:t>Therefore, building this algorithm requires time to be invested in data preparation (especially treating the missing data and categorical features) to obtain a robust model.</a:t>
            </a:r>
            <a:endParaRPr lang="en-US" sz="1800" b="0" i="0" dirty="0">
              <a:solidFill>
                <a:srgbClr val="222222"/>
              </a:solidFill>
              <a:effectLst/>
              <a:latin typeface="Lato" panose="020F0502020204030203"/>
            </a:endParaRP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endParaRPr lang="en-US" dirty="0"/>
          </a:p>
        </p:txBody>
      </p:sp>
      <p:sp>
        <p:nvSpPr>
          <p:cNvPr id="3" name="Content Placeholder 2"/>
          <p:cNvSpPr>
            <a:spLocks noGrp="1"/>
          </p:cNvSpPr>
          <p:nvPr>
            <p:ph idx="1"/>
          </p:nvPr>
        </p:nvSpPr>
        <p:spPr/>
        <p:txBody>
          <a:bodyPr/>
          <a:lstStyle/>
          <a:p>
            <a:endParaRPr lang="en-US" dirty="0"/>
          </a:p>
        </p:txBody>
      </p:sp>
      <p:pic>
        <p:nvPicPr>
          <p:cNvPr id="7" name="Picture 6"/>
          <p:cNvPicPr>
            <a:picLocks noChangeAspect="1"/>
          </p:cNvPicPr>
          <p:nvPr/>
        </p:nvPicPr>
        <p:blipFill rotWithShape="1">
          <a:blip r:embed="rId1"/>
          <a:srcRect l="27826" t="57033" r="30435" b="15538"/>
          <a:stretch>
            <a:fillRect/>
          </a:stretch>
        </p:blipFill>
        <p:spPr>
          <a:xfrm>
            <a:off x="914400" y="1828801"/>
            <a:ext cx="10363200" cy="39624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Distance Metrics — Measuring Data Point Proximity</a:t>
            </a:r>
            <a:endParaRPr lang="en-US"/>
          </a:p>
        </p:txBody>
      </p:sp>
      <p:sp>
        <p:nvSpPr>
          <p:cNvPr id="3" name="Content Placeholder 2"/>
          <p:cNvSpPr>
            <a:spLocks noGrp="1"/>
          </p:cNvSpPr>
          <p:nvPr>
            <p:ph idx="1"/>
          </p:nvPr>
        </p:nvSpPr>
        <p:spPr>
          <a:xfrm>
            <a:off x="885825" y="1828800"/>
            <a:ext cx="10363200" cy="4114800"/>
          </a:xfrm>
        </p:spPr>
        <p:txBody>
          <a:bodyPr/>
          <a:p>
            <a:pPr algn="just"/>
            <a:r>
              <a:rPr lang="en-US"/>
              <a:t>Euclidean distance</a:t>
            </a:r>
            <a:r>
              <a:rPr lang="en-US" b="0"/>
              <a:t> is the most widely used metric, calculating the straight-line distance between two points in a multidimensional space.</a:t>
            </a:r>
            <a:endParaRPr lang="en-US" b="0"/>
          </a:p>
          <a:p>
            <a:pPr algn="just"/>
            <a:endParaRPr lang="en-US" b="0"/>
          </a:p>
          <a:p>
            <a:pPr algn="just"/>
            <a:endParaRPr lang="en-US" b="0"/>
          </a:p>
          <a:p>
            <a:pPr algn="just"/>
            <a:r>
              <a:rPr lang="en-US"/>
              <a:t>Manhattan distance </a:t>
            </a:r>
            <a:r>
              <a:rPr lang="en-US" b="0"/>
              <a:t>measures the sum of the absolute differences between the coordinates of two points, often used in grid-based systems.</a:t>
            </a:r>
            <a:endParaRPr lang="en-US" b="0"/>
          </a:p>
          <a:p>
            <a:pPr algn="just"/>
            <a:endParaRPr lang="en-US" b="0"/>
          </a:p>
          <a:p>
            <a:pPr algn="just"/>
            <a:endParaRPr lang="en-US" b="0"/>
          </a:p>
          <a:p>
            <a:pPr algn="just"/>
            <a:r>
              <a:rPr lang="en-US"/>
              <a:t>Minkowski distance</a:t>
            </a:r>
            <a:r>
              <a:rPr lang="en-US" b="0"/>
              <a:t> is a generalized metric that includes both Euclidean and Manhattan distances as special cases.</a:t>
            </a:r>
            <a:endParaRPr lang="en-US" b="0"/>
          </a:p>
        </p:txBody>
      </p:sp>
      <p:pic>
        <p:nvPicPr>
          <p:cNvPr id="4" name="Picture 3"/>
          <p:cNvPicPr>
            <a:picLocks noChangeAspect="1"/>
          </p:cNvPicPr>
          <p:nvPr/>
        </p:nvPicPr>
        <p:blipFill>
          <a:blip r:embed="rId1"/>
          <a:stretch>
            <a:fillRect/>
          </a:stretch>
        </p:blipFill>
        <p:spPr>
          <a:xfrm>
            <a:off x="2712720" y="2575560"/>
            <a:ext cx="1577340" cy="854075"/>
          </a:xfrm>
          <a:prstGeom prst="rect">
            <a:avLst/>
          </a:prstGeom>
        </p:spPr>
      </p:pic>
      <p:pic>
        <p:nvPicPr>
          <p:cNvPr id="5" name="Picture 4"/>
          <p:cNvPicPr>
            <a:picLocks noChangeAspect="1"/>
          </p:cNvPicPr>
          <p:nvPr/>
        </p:nvPicPr>
        <p:blipFill>
          <a:blip r:embed="rId2"/>
          <a:stretch>
            <a:fillRect/>
          </a:stretch>
        </p:blipFill>
        <p:spPr>
          <a:xfrm>
            <a:off x="2712720" y="4214495"/>
            <a:ext cx="1424940" cy="763270"/>
          </a:xfrm>
          <a:prstGeom prst="rect">
            <a:avLst/>
          </a:prstGeom>
        </p:spPr>
      </p:pic>
      <p:pic>
        <p:nvPicPr>
          <p:cNvPr id="6" name="Picture 5"/>
          <p:cNvPicPr>
            <a:picLocks noChangeAspect="1"/>
          </p:cNvPicPr>
          <p:nvPr/>
        </p:nvPicPr>
        <p:blipFill>
          <a:blip r:embed="rId3"/>
          <a:stretch>
            <a:fillRect/>
          </a:stretch>
        </p:blipFill>
        <p:spPr>
          <a:xfrm>
            <a:off x="7399020" y="5546725"/>
            <a:ext cx="1569720" cy="11658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highlight>
                  <a:srgbClr val="FFFFFF"/>
                </a:highlight>
                <a:latin typeface="Times New Roman" panose="02020603050405020304" charset="0"/>
                <a:cs typeface="Times New Roman" panose="02020603050405020304" charset="0"/>
              </a:rPr>
              <a:t>K-Nearest Neighbor is one of the simplest Machine Learning algorithms based on Supervised Learning technique.</a:t>
            </a:r>
            <a:endParaRPr lang="en-US" b="0" i="0" dirty="0">
              <a:solidFill>
                <a:srgbClr val="000000"/>
              </a:solidFill>
              <a:effectLst/>
              <a:highlight>
                <a:srgbClr val="FFFFFF"/>
              </a:highlight>
              <a:latin typeface="Times New Roman" panose="02020603050405020304" charset="0"/>
              <a:cs typeface="Times New Roman" panose="02020603050405020304" charset="0"/>
            </a:endParaRPr>
          </a:p>
          <a:p>
            <a:pPr algn="just">
              <a:buFont typeface="Arial" panose="020B0604020202020204" pitchFamily="34" charset="0"/>
              <a:buChar char="•"/>
            </a:pPr>
            <a:r>
              <a:rPr lang="en-US" b="0" i="0" dirty="0">
                <a:solidFill>
                  <a:schemeClr val="accent6">
                    <a:lumMod val="75000"/>
                  </a:schemeClr>
                </a:solidFill>
                <a:effectLst/>
                <a:highlight>
                  <a:srgbClr val="FFFFFF"/>
                </a:highlight>
                <a:latin typeface="Times New Roman" panose="02020603050405020304" charset="0"/>
                <a:cs typeface="Times New Roman" panose="02020603050405020304" charset="0"/>
              </a:rPr>
              <a:t>K-NN algorithm assumes the similarity between the new case/data and available cases and put the new case into the category that is most similar to the available categories.</a:t>
            </a:r>
            <a:endParaRPr lang="en-US" b="0" i="0" dirty="0">
              <a:solidFill>
                <a:schemeClr val="accent6">
                  <a:lumMod val="75000"/>
                </a:schemeClr>
              </a:solidFill>
              <a:effectLst/>
              <a:highlight>
                <a:srgbClr val="FFFFFF"/>
              </a:highlight>
              <a:latin typeface="Times New Roman" panose="02020603050405020304" charset="0"/>
              <a:cs typeface="Times New Roman" panose="02020603050405020304" charset="0"/>
            </a:endParaRPr>
          </a:p>
          <a:p>
            <a:pPr algn="just">
              <a:buFont typeface="Arial" panose="020B0604020202020204" pitchFamily="34" charset="0"/>
              <a:buChar char="•"/>
            </a:pPr>
            <a:r>
              <a:rPr lang="en-US" b="0" i="0" dirty="0">
                <a:solidFill>
                  <a:schemeClr val="accent2">
                    <a:lumMod val="75000"/>
                  </a:schemeClr>
                </a:solidFill>
                <a:effectLst/>
                <a:highlight>
                  <a:srgbClr val="FFFFFF"/>
                </a:highlight>
                <a:latin typeface="Times New Roman" panose="02020603050405020304" charset="0"/>
                <a:cs typeface="Times New Roman" panose="02020603050405020304" charset="0"/>
              </a:rPr>
              <a:t>K-NN algorithm stores all the available data and classifies a new data point based on the similarity. </a:t>
            </a:r>
            <a:r>
              <a:rPr lang="en-US" b="0" i="0" dirty="0">
                <a:solidFill>
                  <a:srgbClr val="000000"/>
                </a:solidFill>
                <a:effectLst/>
                <a:highlight>
                  <a:srgbClr val="FFFFFF"/>
                </a:highlight>
                <a:latin typeface="Times New Roman" panose="02020603050405020304" charset="0"/>
                <a:cs typeface="Times New Roman" panose="02020603050405020304" charset="0"/>
              </a:rPr>
              <a:t>This means when new data appears then it can be easily classified into a well suite category by using K- NN algorithm.</a:t>
            </a:r>
            <a:endParaRPr lang="en-US" b="0" i="0" dirty="0">
              <a:solidFill>
                <a:srgbClr val="000000"/>
              </a:solidFill>
              <a:effectLst/>
              <a:highlight>
                <a:srgbClr val="FFFFFF"/>
              </a:highlight>
              <a:latin typeface="Times New Roman" panose="02020603050405020304" charset="0"/>
              <a:cs typeface="Times New Roman" panose="02020603050405020304" charset="0"/>
            </a:endParaRPr>
          </a:p>
          <a:p>
            <a:endParaRPr lang="en-US" dirty="0">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Defining k — Determining the Number of Neighbors</a:t>
            </a:r>
            <a:endParaRPr lang="en-US"/>
          </a:p>
        </p:txBody>
      </p:sp>
      <p:sp>
        <p:nvSpPr>
          <p:cNvPr id="3" name="Content Placeholder 2"/>
          <p:cNvSpPr>
            <a:spLocks noGrp="1"/>
          </p:cNvSpPr>
          <p:nvPr>
            <p:ph idx="1"/>
          </p:nvPr>
        </p:nvSpPr>
        <p:spPr/>
        <p:txBody>
          <a:bodyPr/>
          <a:p>
            <a:pPr algn="just"/>
            <a:r>
              <a:rPr lang="en-US" sz="2200">
                <a:latin typeface="Times New Roman" panose="02020603050405020304" charset="0"/>
                <a:cs typeface="Times New Roman" panose="02020603050405020304" charset="0"/>
              </a:rPr>
              <a:t>Cross-Validation:</a:t>
            </a:r>
            <a:r>
              <a:rPr lang="en-US" sz="2200" b="0">
                <a:latin typeface="Times New Roman" panose="02020603050405020304" charset="0"/>
                <a:cs typeface="Times New Roman" panose="02020603050405020304" charset="0"/>
              </a:rPr>
              <a:t> Utilize techniques like cross-validation to </a:t>
            </a:r>
            <a:r>
              <a:rPr lang="en-US" sz="2200" b="0">
                <a:solidFill>
                  <a:srgbClr val="FF0000"/>
                </a:solidFill>
                <a:latin typeface="Times New Roman" panose="02020603050405020304" charset="0"/>
                <a:cs typeface="Times New Roman" panose="02020603050405020304" charset="0"/>
              </a:rPr>
              <a:t>test different k values and select the one that maximizes the model’s performance.</a:t>
            </a:r>
            <a:r>
              <a:rPr lang="en-US" sz="2200" b="0">
                <a:latin typeface="Times New Roman" panose="02020603050405020304" charset="0"/>
                <a:cs typeface="Times New Roman" panose="02020603050405020304" charset="0"/>
              </a:rPr>
              <a:t> This helps ensure that the chosen k generalizes well to unseen data.</a:t>
            </a:r>
            <a:endParaRPr lang="en-US" sz="2200" b="0">
              <a:latin typeface="Times New Roman" panose="02020603050405020304" charset="0"/>
              <a:cs typeface="Times New Roman" panose="02020603050405020304" charset="0"/>
            </a:endParaRPr>
          </a:p>
          <a:p>
            <a:pPr algn="just"/>
            <a:r>
              <a:rPr lang="en-US" sz="2200">
                <a:latin typeface="Times New Roman" panose="02020603050405020304" charset="0"/>
                <a:cs typeface="Times New Roman" panose="02020603050405020304" charset="0"/>
              </a:rPr>
              <a:t>Elbow Method:</a:t>
            </a:r>
            <a:r>
              <a:rPr lang="en-US" sz="2200" b="0">
                <a:latin typeface="Times New Roman" panose="02020603050405020304" charset="0"/>
                <a:cs typeface="Times New Roman" panose="02020603050405020304" charset="0"/>
              </a:rPr>
              <a:t> Plot the error rate or accuracy against various k values and identify the point of diminishing returns, often referred to as the “elbow.” This can help pinpoint a suitable k value.</a:t>
            </a:r>
            <a:endParaRPr lang="en-US" sz="2200" b="0">
              <a:latin typeface="Times New Roman" panose="02020603050405020304" charset="0"/>
              <a:cs typeface="Times New Roman" panose="02020603050405020304" charset="0"/>
            </a:endParaRPr>
          </a:p>
          <a:p>
            <a:pPr algn="just"/>
            <a:r>
              <a:rPr lang="en-US" sz="2200">
                <a:latin typeface="Times New Roman" panose="02020603050405020304" charset="0"/>
                <a:cs typeface="Times New Roman" panose="02020603050405020304" charset="0"/>
              </a:rPr>
              <a:t>Domain Knowledge:</a:t>
            </a:r>
            <a:r>
              <a:rPr lang="en-US" sz="2200" b="0">
                <a:latin typeface="Times New Roman" panose="02020603050405020304" charset="0"/>
                <a:cs typeface="Times New Roman" panose="02020603050405020304" charset="0"/>
              </a:rPr>
              <a:t> Consider the context of your problem and domain expertise. Depending on the specific task and dataset, </a:t>
            </a:r>
            <a:r>
              <a:rPr lang="en-US" sz="2200" b="0">
                <a:solidFill>
                  <a:srgbClr val="FF0000"/>
                </a:solidFill>
                <a:latin typeface="Times New Roman" panose="02020603050405020304" charset="0"/>
                <a:cs typeface="Times New Roman" panose="02020603050405020304" charset="0"/>
              </a:rPr>
              <a:t>certain k values may align better with the inherent patterns in the data.</a:t>
            </a:r>
            <a:endParaRPr lang="en-US" sz="2200" b="0">
              <a:latin typeface="Times New Roman" panose="02020603050405020304" charset="0"/>
              <a:cs typeface="Times New Roman" panose="02020603050405020304" charset="0"/>
            </a:endParaRPr>
          </a:p>
          <a:p>
            <a:pPr algn="just"/>
            <a:r>
              <a:rPr lang="en-US" sz="2200">
                <a:latin typeface="Times New Roman" panose="02020603050405020304" charset="0"/>
                <a:cs typeface="Times New Roman" panose="02020603050405020304" charset="0"/>
              </a:rPr>
              <a:t>Square Root of N rule:</a:t>
            </a:r>
            <a:r>
              <a:rPr lang="en-US" sz="2200" b="0">
                <a:latin typeface="Times New Roman" panose="02020603050405020304" charset="0"/>
                <a:cs typeface="Times New Roman" panose="02020603050405020304" charset="0"/>
              </a:rPr>
              <a:t> This rule offers a quick and practical way to determine an initial k value for your KNN model, especially when no other domain-specific knowledge or optimization techniques are readily available. The rule suggests setting </a:t>
            </a:r>
            <a:r>
              <a:rPr lang="en-US" sz="2200" b="0">
                <a:solidFill>
                  <a:srgbClr val="FF0000"/>
                </a:solidFill>
                <a:latin typeface="Times New Roman" panose="02020603050405020304" charset="0"/>
                <a:cs typeface="Times New Roman" panose="02020603050405020304" charset="0"/>
              </a:rPr>
              <a:t>k to the square root of N. </a:t>
            </a:r>
            <a:r>
              <a:rPr lang="en-US" sz="2200" b="0">
                <a:latin typeface="Times New Roman" panose="02020603050405020304" charset="0"/>
                <a:cs typeface="Times New Roman" panose="02020603050405020304" charset="0"/>
              </a:rPr>
              <a:t>Here, N represents the total number of data points in the dataset.</a:t>
            </a:r>
            <a:endParaRPr lang="en-US" sz="2200" b="0">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US" dirty="0"/>
          </a:p>
        </p:txBody>
      </p:sp>
      <p:sp>
        <p:nvSpPr>
          <p:cNvPr id="3" name="Content Placeholder 2"/>
          <p:cNvSpPr>
            <a:spLocks noGrp="1"/>
          </p:cNvSpPr>
          <p:nvPr>
            <p:ph idx="1"/>
          </p:nvPr>
        </p:nvSpPr>
        <p:spPr/>
        <p:txBody>
          <a:bodyPr/>
          <a:lstStyle/>
          <a:p>
            <a:pPr algn="just"/>
            <a:r>
              <a:rPr lang="en-US" b="0" dirty="0"/>
              <a:t>Unlike many classification algorithms, </a:t>
            </a:r>
            <a:r>
              <a:rPr lang="en-US" b="0" dirty="0">
                <a:solidFill>
                  <a:srgbClr val="FF0000"/>
                </a:solidFill>
              </a:rPr>
              <a:t>k-NN does not do any learning.</a:t>
            </a:r>
            <a:endParaRPr lang="en-US" b="0" dirty="0">
              <a:solidFill>
                <a:srgbClr val="FF0000"/>
              </a:solidFill>
            </a:endParaRPr>
          </a:p>
          <a:p>
            <a:pPr algn="just"/>
            <a:r>
              <a:rPr lang="en-US" b="0" dirty="0"/>
              <a:t> It </a:t>
            </a:r>
            <a:r>
              <a:rPr lang="en-US" b="0" dirty="0">
                <a:solidFill>
                  <a:schemeClr val="accent2">
                    <a:lumMod val="75000"/>
                  </a:schemeClr>
                </a:solidFill>
              </a:rPr>
              <a:t>simply stores the training data</a:t>
            </a:r>
            <a:r>
              <a:rPr lang="en-US" b="0" dirty="0"/>
              <a:t>. </a:t>
            </a:r>
            <a:endParaRPr lang="en-US" b="0" dirty="0"/>
          </a:p>
          <a:p>
            <a:pPr algn="just"/>
            <a:r>
              <a:rPr lang="en-US" b="0" dirty="0"/>
              <a:t>Unlabeled test examples are then matched to the most similar records in the training set using a distance function, and the unlabeled example is assigned the label of its neighbors.</a:t>
            </a:r>
            <a:endParaRPr lang="en-US" b="0" dirty="0"/>
          </a:p>
          <a:p>
            <a:pPr algn="just"/>
            <a:r>
              <a:rPr lang="en-US" b="0" dirty="0"/>
              <a:t> In spite of the fact that k-NN is a very simple algorithm, it is capable of tackling extremely complex tasks, such as the </a:t>
            </a:r>
            <a:r>
              <a:rPr lang="en-US" b="0" dirty="0">
                <a:solidFill>
                  <a:schemeClr val="accent1">
                    <a:lumMod val="75000"/>
                  </a:schemeClr>
                </a:solidFill>
              </a:rPr>
              <a:t>identification of cancerous masses. </a:t>
            </a:r>
            <a:endParaRPr lang="en-US" b="0" dirty="0"/>
          </a:p>
          <a:p>
            <a:pPr algn="just"/>
            <a:endParaRPr lang="en-US" b="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highlight>
                  <a:srgbClr val="FFFFFF"/>
                </a:highlight>
                <a:latin typeface="Times New Roman" panose="02020603050405020304" charset="0"/>
                <a:cs typeface="Times New Roman" panose="02020603050405020304" charset="0"/>
              </a:rPr>
              <a:t>K-NN is a </a:t>
            </a:r>
            <a:r>
              <a:rPr lang="en-US" b="1" i="0" dirty="0">
                <a:solidFill>
                  <a:srgbClr val="000000"/>
                </a:solidFill>
                <a:effectLst/>
                <a:highlight>
                  <a:srgbClr val="FFFFFF"/>
                </a:highlight>
                <a:latin typeface="Times New Roman" panose="02020603050405020304" charset="0"/>
                <a:cs typeface="Times New Roman" panose="02020603050405020304" charset="0"/>
              </a:rPr>
              <a:t>non-parametric algorithm</a:t>
            </a:r>
            <a:r>
              <a:rPr lang="en-US" b="0" i="0" dirty="0">
                <a:solidFill>
                  <a:srgbClr val="000000"/>
                </a:solidFill>
                <a:effectLst/>
                <a:highlight>
                  <a:srgbClr val="FFFFFF"/>
                </a:highlight>
                <a:latin typeface="Times New Roman" panose="02020603050405020304" charset="0"/>
                <a:cs typeface="Times New Roman" panose="02020603050405020304" charset="0"/>
              </a:rPr>
              <a:t>, which means it does not make any assumption on underlying data.</a:t>
            </a:r>
            <a:endParaRPr lang="en-US" b="0" i="0" dirty="0">
              <a:solidFill>
                <a:srgbClr val="000000"/>
              </a:solidFill>
              <a:effectLst/>
              <a:highlight>
                <a:srgbClr val="FFFFFF"/>
              </a:highlight>
              <a:latin typeface="Times New Roman" panose="02020603050405020304" charset="0"/>
              <a:cs typeface="Times New Roman" panose="02020603050405020304" charset="0"/>
            </a:endParaRPr>
          </a:p>
          <a:p>
            <a:pPr algn="just">
              <a:buFont typeface="Arial" panose="020B0604020202020204" pitchFamily="34" charset="0"/>
              <a:buChar char="•"/>
            </a:pPr>
            <a:r>
              <a:rPr lang="en-US" b="0" i="0" dirty="0">
                <a:solidFill>
                  <a:srgbClr val="000000"/>
                </a:solidFill>
                <a:effectLst/>
                <a:highlight>
                  <a:srgbClr val="FFFFFF"/>
                </a:highlight>
                <a:latin typeface="Times New Roman" panose="02020603050405020304" charset="0"/>
                <a:cs typeface="Times New Roman" panose="02020603050405020304" charset="0"/>
              </a:rPr>
              <a:t>It is also called a </a:t>
            </a:r>
            <a:r>
              <a:rPr lang="en-US" b="1" i="0" dirty="0">
                <a:solidFill>
                  <a:srgbClr val="000000"/>
                </a:solidFill>
                <a:effectLst/>
                <a:highlight>
                  <a:srgbClr val="FFFFFF"/>
                </a:highlight>
                <a:latin typeface="Times New Roman" panose="02020603050405020304" charset="0"/>
                <a:cs typeface="Times New Roman" panose="02020603050405020304" charset="0"/>
              </a:rPr>
              <a:t>lazy learner algorithm</a:t>
            </a:r>
            <a:r>
              <a:rPr lang="en-US" b="0" i="0" dirty="0">
                <a:solidFill>
                  <a:srgbClr val="000000"/>
                </a:solidFill>
                <a:effectLst/>
                <a:highlight>
                  <a:srgbClr val="FFFFFF"/>
                </a:highlight>
                <a:latin typeface="Times New Roman" panose="02020603050405020304" charset="0"/>
                <a:cs typeface="Times New Roman" panose="02020603050405020304" charset="0"/>
              </a:rPr>
              <a:t> because it does not learn from the training set immediately instead it stores the dataset and at the time of classification, it performs an action on the dataset.</a:t>
            </a:r>
            <a:endParaRPr lang="en-US" b="0" i="0" dirty="0">
              <a:solidFill>
                <a:srgbClr val="000000"/>
              </a:solidFill>
              <a:effectLst/>
              <a:highlight>
                <a:srgbClr val="FFFFFF"/>
              </a:highlight>
              <a:latin typeface="Times New Roman" panose="02020603050405020304" charset="0"/>
              <a:cs typeface="Times New Roman" panose="02020603050405020304" charset="0"/>
            </a:endParaRPr>
          </a:p>
          <a:p>
            <a:endParaRPr lang="en-US"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u="sng" dirty="0">
                <a:solidFill>
                  <a:srgbClr val="610B38"/>
                </a:solidFill>
                <a:effectLst/>
                <a:highlight>
                  <a:srgbClr val="FFFFFF"/>
                </a:highlight>
                <a:latin typeface="erdana"/>
              </a:rPr>
              <a:t>How does K-NN work?</a:t>
            </a:r>
            <a:br>
              <a:rPr lang="en-US" b="0" i="0" dirty="0">
                <a:solidFill>
                  <a:srgbClr val="610B38"/>
                </a:solidFill>
                <a:effectLst/>
                <a:highlight>
                  <a:srgbClr val="FFFFFF"/>
                </a:highlight>
                <a:latin typeface="erdana"/>
              </a:rPr>
            </a:br>
            <a:endParaRPr lang="en-US" dirty="0"/>
          </a:p>
        </p:txBody>
      </p:sp>
      <p:sp>
        <p:nvSpPr>
          <p:cNvPr id="3" name="Content Placeholder 2"/>
          <p:cNvSpPr>
            <a:spLocks noGrp="1"/>
          </p:cNvSpPr>
          <p:nvPr>
            <p:ph idx="1"/>
          </p:nvPr>
        </p:nvSpPr>
        <p:spPr/>
        <p:txBody>
          <a:bodyPr>
            <a:normAutofit/>
          </a:bodyPr>
          <a:lstStyle/>
          <a:p>
            <a:pPr algn="just"/>
            <a:r>
              <a:rPr lang="en-US" b="0" i="0" dirty="0">
                <a:solidFill>
                  <a:srgbClr val="333333"/>
                </a:solidFill>
                <a:effectLst/>
                <a:highlight>
                  <a:srgbClr val="FFFFFF"/>
                </a:highlight>
                <a:latin typeface="Times New Roman" panose="02020603050405020304" charset="0"/>
                <a:cs typeface="Times New Roman" panose="02020603050405020304" charset="0"/>
              </a:rPr>
              <a:t>The K-NN working can be explained on the basis of the below algorithm:</a:t>
            </a:r>
            <a:endParaRPr lang="en-US" b="0" i="0" dirty="0">
              <a:solidFill>
                <a:srgbClr val="333333"/>
              </a:solidFill>
              <a:effectLst/>
              <a:highlight>
                <a:srgbClr val="FFFFFF"/>
              </a:highlight>
              <a:latin typeface="Times New Roman" panose="02020603050405020304" charset="0"/>
              <a:cs typeface="Times New Roman" panose="02020603050405020304" charset="0"/>
            </a:endParaRPr>
          </a:p>
          <a:p>
            <a:pPr algn="just">
              <a:buFont typeface="Arial" panose="020B0604020202020204" pitchFamily="34" charset="0"/>
              <a:buChar char="•"/>
            </a:pPr>
            <a:r>
              <a:rPr lang="en-US" b="1" i="0" dirty="0">
                <a:solidFill>
                  <a:srgbClr val="000000"/>
                </a:solidFill>
                <a:effectLst/>
                <a:highlight>
                  <a:srgbClr val="FFFFFF"/>
                </a:highlight>
                <a:latin typeface="Times New Roman" panose="02020603050405020304" charset="0"/>
                <a:cs typeface="Times New Roman" panose="02020603050405020304" charset="0"/>
              </a:rPr>
              <a:t>Step-1:</a:t>
            </a:r>
            <a:r>
              <a:rPr lang="en-US" b="0" i="0" dirty="0">
                <a:solidFill>
                  <a:srgbClr val="000000"/>
                </a:solidFill>
                <a:effectLst/>
                <a:highlight>
                  <a:srgbClr val="FFFFFF"/>
                </a:highlight>
                <a:latin typeface="Times New Roman" panose="02020603050405020304" charset="0"/>
                <a:cs typeface="Times New Roman" panose="02020603050405020304" charset="0"/>
              </a:rPr>
              <a:t> Select the number K of the neighbors</a:t>
            </a:r>
            <a:endParaRPr lang="en-US" b="0" i="0" dirty="0">
              <a:solidFill>
                <a:srgbClr val="000000"/>
              </a:solidFill>
              <a:effectLst/>
              <a:highlight>
                <a:srgbClr val="FFFFFF"/>
              </a:highlight>
              <a:latin typeface="Times New Roman" panose="02020603050405020304" charset="0"/>
              <a:cs typeface="Times New Roman" panose="02020603050405020304" charset="0"/>
            </a:endParaRPr>
          </a:p>
          <a:p>
            <a:pPr algn="just">
              <a:buFont typeface="Arial" panose="020B0604020202020204" pitchFamily="34" charset="0"/>
              <a:buChar char="•"/>
            </a:pPr>
            <a:r>
              <a:rPr lang="en-US" b="1" i="0" dirty="0">
                <a:solidFill>
                  <a:srgbClr val="000000"/>
                </a:solidFill>
                <a:effectLst/>
                <a:highlight>
                  <a:srgbClr val="FFFFFF"/>
                </a:highlight>
                <a:latin typeface="Times New Roman" panose="02020603050405020304" charset="0"/>
                <a:cs typeface="Times New Roman" panose="02020603050405020304" charset="0"/>
              </a:rPr>
              <a:t>Step-2:</a:t>
            </a:r>
            <a:r>
              <a:rPr lang="en-US" b="0" i="0" dirty="0">
                <a:solidFill>
                  <a:srgbClr val="000000"/>
                </a:solidFill>
                <a:effectLst/>
                <a:highlight>
                  <a:srgbClr val="FFFFFF"/>
                </a:highlight>
                <a:latin typeface="Times New Roman" panose="02020603050405020304" charset="0"/>
                <a:cs typeface="Times New Roman" panose="02020603050405020304" charset="0"/>
              </a:rPr>
              <a:t> Calculate the Euclidean distance of </a:t>
            </a:r>
            <a:r>
              <a:rPr lang="en-US" b="1" i="0" dirty="0">
                <a:solidFill>
                  <a:srgbClr val="000000"/>
                </a:solidFill>
                <a:effectLst/>
                <a:highlight>
                  <a:srgbClr val="FFFFFF"/>
                </a:highlight>
                <a:latin typeface="Times New Roman" panose="02020603050405020304" charset="0"/>
                <a:cs typeface="Times New Roman" panose="02020603050405020304" charset="0"/>
              </a:rPr>
              <a:t>K number of neighbors</a:t>
            </a:r>
            <a:endParaRPr lang="en-US" b="0" i="0" dirty="0">
              <a:solidFill>
                <a:srgbClr val="000000"/>
              </a:solidFill>
              <a:effectLst/>
              <a:highlight>
                <a:srgbClr val="FFFFFF"/>
              </a:highlight>
              <a:latin typeface="Times New Roman" panose="02020603050405020304" charset="0"/>
              <a:cs typeface="Times New Roman" panose="02020603050405020304" charset="0"/>
            </a:endParaRPr>
          </a:p>
          <a:p>
            <a:pPr algn="just">
              <a:buFont typeface="Arial" panose="020B0604020202020204" pitchFamily="34" charset="0"/>
              <a:buChar char="•"/>
            </a:pPr>
            <a:r>
              <a:rPr lang="en-US" b="1" i="0" dirty="0">
                <a:solidFill>
                  <a:srgbClr val="000000"/>
                </a:solidFill>
                <a:effectLst/>
                <a:highlight>
                  <a:srgbClr val="FFFFFF"/>
                </a:highlight>
                <a:latin typeface="Times New Roman" panose="02020603050405020304" charset="0"/>
                <a:cs typeface="Times New Roman" panose="02020603050405020304" charset="0"/>
              </a:rPr>
              <a:t>Step-3:</a:t>
            </a:r>
            <a:r>
              <a:rPr lang="en-US" b="0" i="0" dirty="0">
                <a:solidFill>
                  <a:srgbClr val="000000"/>
                </a:solidFill>
                <a:effectLst/>
                <a:highlight>
                  <a:srgbClr val="FFFFFF"/>
                </a:highlight>
                <a:latin typeface="Times New Roman" panose="02020603050405020304" charset="0"/>
                <a:cs typeface="Times New Roman" panose="02020603050405020304" charset="0"/>
              </a:rPr>
              <a:t> Take the K nearest neighbors as per the calculated Euclidean distance.</a:t>
            </a:r>
            <a:endParaRPr lang="en-US" b="0" i="0" dirty="0">
              <a:solidFill>
                <a:srgbClr val="000000"/>
              </a:solidFill>
              <a:effectLst/>
              <a:highlight>
                <a:srgbClr val="FFFFFF"/>
              </a:highlight>
              <a:latin typeface="Times New Roman" panose="02020603050405020304" charset="0"/>
              <a:cs typeface="Times New Roman" panose="02020603050405020304" charset="0"/>
            </a:endParaRPr>
          </a:p>
          <a:p>
            <a:pPr algn="just">
              <a:buFont typeface="Arial" panose="020B0604020202020204" pitchFamily="34" charset="0"/>
              <a:buChar char="•"/>
            </a:pPr>
            <a:r>
              <a:rPr lang="en-US" b="1" i="0" dirty="0">
                <a:solidFill>
                  <a:srgbClr val="000000"/>
                </a:solidFill>
                <a:effectLst/>
                <a:highlight>
                  <a:srgbClr val="FFFFFF"/>
                </a:highlight>
                <a:latin typeface="Times New Roman" panose="02020603050405020304" charset="0"/>
                <a:cs typeface="Times New Roman" panose="02020603050405020304" charset="0"/>
              </a:rPr>
              <a:t>Step-4:</a:t>
            </a:r>
            <a:r>
              <a:rPr lang="en-US" b="0" i="0" dirty="0">
                <a:solidFill>
                  <a:srgbClr val="000000"/>
                </a:solidFill>
                <a:effectLst/>
                <a:highlight>
                  <a:srgbClr val="FFFFFF"/>
                </a:highlight>
                <a:latin typeface="Times New Roman" panose="02020603050405020304" charset="0"/>
                <a:cs typeface="Times New Roman" panose="02020603050405020304" charset="0"/>
              </a:rPr>
              <a:t> Among these k neighbors, count the number of the data points in each category.</a:t>
            </a:r>
            <a:endParaRPr lang="en-US" b="0" i="0" dirty="0">
              <a:solidFill>
                <a:srgbClr val="000000"/>
              </a:solidFill>
              <a:effectLst/>
              <a:highlight>
                <a:srgbClr val="FFFFFF"/>
              </a:highlight>
              <a:latin typeface="Times New Roman" panose="02020603050405020304" charset="0"/>
              <a:cs typeface="Times New Roman" panose="02020603050405020304" charset="0"/>
            </a:endParaRPr>
          </a:p>
          <a:p>
            <a:pPr algn="just">
              <a:buFont typeface="Arial" panose="020B0604020202020204" pitchFamily="34" charset="0"/>
              <a:buChar char="•"/>
            </a:pPr>
            <a:r>
              <a:rPr lang="en-US" b="1" i="0" dirty="0">
                <a:solidFill>
                  <a:srgbClr val="000000"/>
                </a:solidFill>
                <a:effectLst/>
                <a:highlight>
                  <a:srgbClr val="FFFFFF"/>
                </a:highlight>
                <a:latin typeface="Times New Roman" panose="02020603050405020304" charset="0"/>
                <a:cs typeface="Times New Roman" panose="02020603050405020304" charset="0"/>
              </a:rPr>
              <a:t>Step-5:</a:t>
            </a:r>
            <a:r>
              <a:rPr lang="en-US" b="0" i="0" dirty="0">
                <a:solidFill>
                  <a:srgbClr val="000000"/>
                </a:solidFill>
                <a:effectLst/>
                <a:highlight>
                  <a:srgbClr val="FFFFFF"/>
                </a:highlight>
                <a:latin typeface="Times New Roman" panose="02020603050405020304" charset="0"/>
                <a:cs typeface="Times New Roman" panose="02020603050405020304" charset="0"/>
              </a:rPr>
              <a:t> Assign the new data points to that category for which the number of the neighbor is maximum.</a:t>
            </a:r>
            <a:endParaRPr lang="en-US" b="0" i="0" dirty="0">
              <a:solidFill>
                <a:srgbClr val="000000"/>
              </a:solidFill>
              <a:effectLst/>
              <a:highlight>
                <a:srgbClr val="FFFFFF"/>
              </a:highlight>
              <a:latin typeface="Times New Roman" panose="02020603050405020304" charset="0"/>
              <a:cs typeface="Times New Roman" panose="02020603050405020304" charset="0"/>
            </a:endParaRPr>
          </a:p>
          <a:p>
            <a:pPr algn="just">
              <a:buFont typeface="Arial" panose="020B0604020202020204" pitchFamily="34" charset="0"/>
              <a:buChar char="•"/>
            </a:pPr>
            <a:r>
              <a:rPr lang="en-US" b="1" i="0" dirty="0">
                <a:solidFill>
                  <a:srgbClr val="000000"/>
                </a:solidFill>
                <a:effectLst/>
                <a:highlight>
                  <a:srgbClr val="FFFFFF"/>
                </a:highlight>
                <a:latin typeface="Times New Roman" panose="02020603050405020304" charset="0"/>
                <a:cs typeface="Times New Roman" panose="02020603050405020304" charset="0"/>
              </a:rPr>
              <a:t>Step-6:</a:t>
            </a:r>
            <a:r>
              <a:rPr lang="en-US" b="0" i="0" dirty="0">
                <a:solidFill>
                  <a:srgbClr val="000000"/>
                </a:solidFill>
                <a:effectLst/>
                <a:highlight>
                  <a:srgbClr val="FFFFFF"/>
                </a:highlight>
                <a:latin typeface="Times New Roman" panose="02020603050405020304" charset="0"/>
                <a:cs typeface="Times New Roman" panose="02020603050405020304" charset="0"/>
              </a:rPr>
              <a:t> model is ready.</a:t>
            </a:r>
            <a:endParaRPr lang="en-US" b="0" i="0" dirty="0">
              <a:solidFill>
                <a:srgbClr val="000000"/>
              </a:solidFill>
              <a:effectLst/>
              <a:highlight>
                <a:srgbClr val="FFFFFF"/>
              </a:highlight>
              <a:latin typeface="Times New Roman" panose="02020603050405020304" charset="0"/>
              <a:cs typeface="Times New Roman" panose="02020603050405020304" charset="0"/>
            </a:endParaRPr>
          </a:p>
          <a:p>
            <a:endParaRPr lang="en-US"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225889" y="149089"/>
            <a:ext cx="4415685" cy="3560372"/>
          </a:xfrm>
          <a:prstGeom prst="rect">
            <a:avLst/>
          </a:prstGeom>
        </p:spPr>
      </p:pic>
      <p:pic>
        <p:nvPicPr>
          <p:cNvPr id="6" name="Picture 5"/>
          <p:cNvPicPr>
            <a:picLocks noChangeAspect="1"/>
          </p:cNvPicPr>
          <p:nvPr/>
        </p:nvPicPr>
        <p:blipFill>
          <a:blip r:embed="rId2"/>
          <a:stretch>
            <a:fillRect/>
          </a:stretch>
        </p:blipFill>
        <p:spPr>
          <a:xfrm>
            <a:off x="5491127" y="288237"/>
            <a:ext cx="4495601" cy="3140763"/>
          </a:xfrm>
          <a:prstGeom prst="rect">
            <a:avLst/>
          </a:prstGeom>
        </p:spPr>
      </p:pic>
      <p:pic>
        <p:nvPicPr>
          <p:cNvPr id="7" name="Picture 6"/>
          <p:cNvPicPr>
            <a:picLocks noChangeAspect="1"/>
          </p:cNvPicPr>
          <p:nvPr/>
        </p:nvPicPr>
        <p:blipFill>
          <a:blip r:embed="rId3"/>
          <a:stretch>
            <a:fillRect/>
          </a:stretch>
        </p:blipFill>
        <p:spPr>
          <a:xfrm>
            <a:off x="7895522" y="3709461"/>
            <a:ext cx="4070589" cy="3140763"/>
          </a:xfrm>
          <a:prstGeom prst="rect">
            <a:avLst/>
          </a:prstGeom>
        </p:spPr>
      </p:pic>
      <p:cxnSp>
        <p:nvCxnSpPr>
          <p:cNvPr id="9" name="Straight Arrow Connector 8"/>
          <p:cNvCxnSpPr>
            <a:stCxn id="5" idx="3"/>
          </p:cNvCxnSpPr>
          <p:nvPr/>
        </p:nvCxnSpPr>
        <p:spPr>
          <a:xfrm>
            <a:off x="4641574" y="1929275"/>
            <a:ext cx="834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1320670" y="1929275"/>
            <a:ext cx="0" cy="1780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3"/>
          </p:cNvCxnSpPr>
          <p:nvPr/>
        </p:nvCxnSpPr>
        <p:spPr>
          <a:xfrm flipV="1">
            <a:off x="9986728" y="1838739"/>
            <a:ext cx="1333942" cy="1988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u="sng" dirty="0">
                <a:solidFill>
                  <a:srgbClr val="610B38"/>
                </a:solidFill>
                <a:effectLst/>
                <a:highlight>
                  <a:srgbClr val="FFFFFF"/>
                </a:highlight>
                <a:latin typeface="erdana"/>
              </a:rPr>
              <a:t>Advantages of KNN Algorithm:</a:t>
            </a:r>
            <a:br>
              <a:rPr lang="en-US" b="0" i="0" dirty="0">
                <a:solidFill>
                  <a:srgbClr val="610B38"/>
                </a:solidFill>
                <a:effectLst/>
                <a:highlight>
                  <a:srgbClr val="FFFFFF"/>
                </a:highlight>
                <a:latin typeface="erdana"/>
              </a:rPr>
            </a:br>
            <a:endParaRPr lang="en-US" dirty="0"/>
          </a:p>
        </p:txBody>
      </p:sp>
      <p:sp>
        <p:nvSpPr>
          <p:cNvPr id="3" name="Content Placeholder 2"/>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highlight>
                  <a:srgbClr val="FFFFFF"/>
                </a:highlight>
                <a:latin typeface="inter-regular"/>
              </a:rPr>
              <a:t>It is simple to implement.</a:t>
            </a:r>
            <a:endParaRPr lang="en-US" b="0" i="0" dirty="0">
              <a:solidFill>
                <a:srgbClr val="000000"/>
              </a:solidFill>
              <a:effectLst/>
              <a:highlight>
                <a:srgbClr val="FFFFFF"/>
              </a:highlight>
              <a:latin typeface="inter-regular"/>
            </a:endParaRPr>
          </a:p>
          <a:p>
            <a:pPr algn="just">
              <a:buFont typeface="Arial" panose="020B0604020202020204" pitchFamily="34" charset="0"/>
              <a:buChar char="•"/>
            </a:pPr>
            <a:r>
              <a:rPr lang="en-US" b="0" i="0" dirty="0">
                <a:solidFill>
                  <a:srgbClr val="000000"/>
                </a:solidFill>
                <a:effectLst/>
                <a:highlight>
                  <a:srgbClr val="FFFFFF"/>
                </a:highlight>
                <a:latin typeface="inter-regular"/>
              </a:rPr>
              <a:t>It is robust to the noisy training data</a:t>
            </a:r>
            <a:endParaRPr lang="en-US" b="0" i="0" dirty="0">
              <a:solidFill>
                <a:srgbClr val="000000"/>
              </a:solidFill>
              <a:effectLst/>
              <a:highlight>
                <a:srgbClr val="FFFFFF"/>
              </a:highlight>
              <a:latin typeface="inter-regular"/>
            </a:endParaRPr>
          </a:p>
          <a:p>
            <a:pPr algn="just">
              <a:buFont typeface="Arial" panose="020B0604020202020204" pitchFamily="34" charset="0"/>
              <a:buChar char="•"/>
            </a:pPr>
            <a:r>
              <a:rPr lang="en-US" b="0" i="0" dirty="0">
                <a:solidFill>
                  <a:srgbClr val="000000"/>
                </a:solidFill>
                <a:effectLst/>
                <a:highlight>
                  <a:srgbClr val="FFFFFF"/>
                </a:highlight>
                <a:latin typeface="inter-regular"/>
              </a:rPr>
              <a:t>It can be more effective if the training data is large.</a:t>
            </a:r>
            <a:endParaRPr lang="en-US" b="0" i="0" dirty="0">
              <a:solidFill>
                <a:srgbClr val="000000"/>
              </a:solidFill>
              <a:effectLst/>
              <a:highlight>
                <a:srgbClr val="FFFFFF"/>
              </a:highlight>
              <a:latin typeface="inter-regular"/>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610B4B"/>
                </a:solidFill>
                <a:effectLst/>
                <a:highlight>
                  <a:srgbClr val="FFFFFF"/>
                </a:highlight>
                <a:latin typeface="erdana"/>
              </a:rPr>
              <a:t>Disadvantages of KNN Algorithm:</a:t>
            </a:r>
            <a:br>
              <a:rPr lang="en-US" b="0" i="0" dirty="0">
                <a:solidFill>
                  <a:srgbClr val="610B4B"/>
                </a:solidFill>
                <a:effectLst/>
                <a:highlight>
                  <a:srgbClr val="FFFFFF"/>
                </a:highlight>
                <a:latin typeface="erdana"/>
              </a:rPr>
            </a:br>
            <a:endParaRPr lang="en-US" dirty="0"/>
          </a:p>
        </p:txBody>
      </p:sp>
      <p:sp>
        <p:nvSpPr>
          <p:cNvPr id="3" name="Content Placeholder 2"/>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highlight>
                  <a:srgbClr val="FFFFFF"/>
                </a:highlight>
                <a:latin typeface="Times New Roman" panose="02020603050405020304" charset="0"/>
                <a:cs typeface="Times New Roman" panose="02020603050405020304" charset="0"/>
              </a:rPr>
              <a:t>Always needs to determine the value of K which may be complex some time.</a:t>
            </a:r>
            <a:endParaRPr lang="en-US" b="0" i="0" dirty="0">
              <a:solidFill>
                <a:srgbClr val="000000"/>
              </a:solidFill>
              <a:effectLst/>
              <a:highlight>
                <a:srgbClr val="FFFFFF"/>
              </a:highlight>
              <a:latin typeface="Times New Roman" panose="02020603050405020304" charset="0"/>
              <a:cs typeface="Times New Roman" panose="02020603050405020304" charset="0"/>
            </a:endParaRPr>
          </a:p>
          <a:p>
            <a:pPr algn="just">
              <a:buFont typeface="Arial" panose="020B0604020202020204" pitchFamily="34" charset="0"/>
              <a:buChar char="•"/>
            </a:pPr>
            <a:r>
              <a:rPr lang="en-US" b="0" i="0" dirty="0">
                <a:solidFill>
                  <a:srgbClr val="000000"/>
                </a:solidFill>
                <a:effectLst/>
                <a:highlight>
                  <a:srgbClr val="FFFFFF"/>
                </a:highlight>
                <a:latin typeface="Times New Roman" panose="02020603050405020304" charset="0"/>
                <a:cs typeface="Times New Roman" panose="02020603050405020304" charset="0"/>
              </a:rPr>
              <a:t>The computation cost is high because of calculating the distance between the data points for all the training samples.</a:t>
            </a:r>
            <a:endParaRPr lang="en-US" b="0" i="0" dirty="0">
              <a:solidFill>
                <a:srgbClr val="000000"/>
              </a:solidFill>
              <a:effectLst/>
              <a:highlight>
                <a:srgbClr val="FFFFFF"/>
              </a:highlight>
              <a:latin typeface="Times New Roman" panose="02020603050405020304" charset="0"/>
              <a:cs typeface="Times New Roman" panose="02020603050405020304" charset="0"/>
            </a:endParaRPr>
          </a:p>
          <a:p>
            <a:endParaRPr lang="en-US" dirty="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1 – collecting data</a:t>
            </a:r>
            <a:endParaRPr lang="en-US"/>
          </a:p>
        </p:txBody>
      </p:sp>
      <p:sp>
        <p:nvSpPr>
          <p:cNvPr id="3" name="Content Placeholder 2"/>
          <p:cNvSpPr>
            <a:spLocks noGrp="1"/>
          </p:cNvSpPr>
          <p:nvPr>
            <p:ph idx="1"/>
          </p:nvPr>
        </p:nvSpPr>
        <p:spPr/>
        <p:txBody>
          <a:bodyPr>
            <a:noAutofit/>
          </a:bodyPr>
          <a:lstStyle/>
          <a:p>
            <a:pPr algn="just"/>
            <a:r>
              <a:rPr lang="en-US" sz="1600" dirty="0"/>
              <a:t>The breast cancer data includes 569 examples of cancer biopsies, each with 32 features. One feature is an identification number, another is the cancer diagnosis, and 30 are numeric-valued laboratory measurements. The diagnosis is coded as "M" to indicate malignant or "B" to indicate benign. The other 30 numeric measurements comprise the mean, standard error, and worst  (that is, largest) value for 10 different characteristics of the digitized cell nuclei. </a:t>
            </a:r>
            <a:endParaRPr lang="en-US" sz="1600" dirty="0"/>
          </a:p>
          <a:p>
            <a:pPr marL="0" indent="0">
              <a:buNone/>
            </a:pPr>
            <a:r>
              <a:rPr lang="en-US" sz="1600" dirty="0"/>
              <a:t>These include:</a:t>
            </a:r>
            <a:endParaRPr lang="en-US" sz="1600" dirty="0"/>
          </a:p>
          <a:p>
            <a:pPr marL="0" indent="0">
              <a:buNone/>
            </a:pPr>
            <a:r>
              <a:rPr lang="en-US" sz="1600" dirty="0"/>
              <a:t>• Radius</a:t>
            </a:r>
            <a:endParaRPr lang="en-US" sz="1600" dirty="0"/>
          </a:p>
          <a:p>
            <a:pPr marL="0" indent="0">
              <a:buNone/>
            </a:pPr>
            <a:r>
              <a:rPr lang="en-US" sz="1600" dirty="0"/>
              <a:t>• Texture</a:t>
            </a:r>
            <a:endParaRPr lang="en-US" sz="1600" dirty="0"/>
          </a:p>
          <a:p>
            <a:pPr marL="0" indent="0">
              <a:buNone/>
            </a:pPr>
            <a:r>
              <a:rPr lang="en-US" sz="1600" dirty="0"/>
              <a:t>• Perimeter</a:t>
            </a:r>
            <a:endParaRPr lang="en-US" sz="1600" dirty="0"/>
          </a:p>
          <a:p>
            <a:pPr marL="0" indent="0">
              <a:buNone/>
            </a:pPr>
            <a:r>
              <a:rPr lang="en-US" sz="1600" dirty="0"/>
              <a:t>• Area</a:t>
            </a:r>
            <a:endParaRPr lang="en-US" sz="1600" dirty="0"/>
          </a:p>
          <a:p>
            <a:pPr marL="0" indent="0">
              <a:buNone/>
            </a:pPr>
            <a:r>
              <a:rPr lang="en-US" sz="1600" dirty="0"/>
              <a:t>• Smoothness</a:t>
            </a:r>
            <a:endParaRPr lang="en-US" sz="1600" dirty="0"/>
          </a:p>
          <a:p>
            <a:pPr marL="0" indent="0">
              <a:buNone/>
            </a:pPr>
            <a:r>
              <a:rPr lang="en-US" sz="1600" dirty="0"/>
              <a:t>• Compactness</a:t>
            </a:r>
            <a:endParaRPr lang="en-US" sz="1600" dirty="0"/>
          </a:p>
          <a:p>
            <a:pPr marL="0" indent="0">
              <a:buNone/>
            </a:pPr>
            <a:r>
              <a:rPr lang="en-US" sz="1600" dirty="0"/>
              <a:t>• Concavity</a:t>
            </a:r>
            <a:endParaRPr lang="en-US" sz="1600" dirty="0"/>
          </a:p>
          <a:p>
            <a:pPr marL="0" indent="0">
              <a:buNone/>
            </a:pPr>
            <a:r>
              <a:rPr lang="en-US" sz="1600" dirty="0"/>
              <a:t>• Concave points</a:t>
            </a:r>
            <a:endParaRPr lang="en-US" sz="1600" dirty="0"/>
          </a:p>
          <a:p>
            <a:pPr marL="0" indent="0">
              <a:buNone/>
            </a:pPr>
            <a:r>
              <a:rPr lang="en-US" sz="1600" dirty="0"/>
              <a:t>• Symmetry</a:t>
            </a:r>
            <a:endParaRPr lang="en-US" sz="1600" dirty="0"/>
          </a:p>
          <a:p>
            <a:pPr marL="0" indent="0">
              <a:buNone/>
            </a:pPr>
            <a:r>
              <a:rPr lang="en-US" sz="1600" dirty="0"/>
              <a:t>• Fractal dimension</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2 – exploring and preparing the data</a:t>
            </a:r>
            <a:endParaRPr lang="en-US"/>
          </a:p>
        </p:txBody>
      </p:sp>
      <p:sp>
        <p:nvSpPr>
          <p:cNvPr id="3" name="Content Placeholder 2"/>
          <p:cNvSpPr>
            <a:spLocks noGrp="1"/>
          </p:cNvSpPr>
          <p:nvPr>
            <p:ph idx="1"/>
          </p:nvPr>
        </p:nvSpPr>
        <p:spPr/>
        <p:txBody>
          <a:bodyPr/>
          <a:lstStyle/>
          <a:p>
            <a:r>
              <a:rPr lang="en-US" dirty="0" err="1"/>
              <a:t>wbcd</a:t>
            </a:r>
            <a:r>
              <a:rPr lang="en-US" dirty="0"/>
              <a:t> &lt;- read.csv("wisc_bc_data.csv", </a:t>
            </a:r>
            <a:r>
              <a:rPr lang="en-US" dirty="0" err="1"/>
              <a:t>stringsAsFactors</a:t>
            </a:r>
            <a:r>
              <a:rPr lang="en-US" dirty="0"/>
              <a:t> = FALSE)</a:t>
            </a:r>
            <a:endParaRPr lang="en-US" dirty="0"/>
          </a:p>
          <a:p>
            <a:r>
              <a:rPr lang="en-US" dirty="0" err="1"/>
              <a:t>wbcd</a:t>
            </a:r>
            <a:r>
              <a:rPr lang="en-US" dirty="0"/>
              <a:t> &lt;- </a:t>
            </a:r>
            <a:r>
              <a:rPr lang="en-US" dirty="0" err="1"/>
              <a:t>wbcd</a:t>
            </a:r>
            <a:r>
              <a:rPr lang="en-US" dirty="0"/>
              <a:t>[-1] </a:t>
            </a:r>
            <a:endParaRPr lang="en-US" dirty="0"/>
          </a:p>
          <a:p>
            <a:r>
              <a:rPr lang="en-US" dirty="0"/>
              <a:t>table(</a:t>
            </a:r>
            <a:r>
              <a:rPr lang="en-US" dirty="0" err="1"/>
              <a:t>wbcd$diagnosis</a:t>
            </a:r>
            <a:r>
              <a:rPr lang="en-US" dirty="0"/>
              <a:t>)</a:t>
            </a:r>
            <a:endParaRPr lang="en-US" dirty="0"/>
          </a:p>
          <a:p>
            <a:r>
              <a:rPr lang="en-US" dirty="0" err="1"/>
              <a:t>wbcd$diagnosis</a:t>
            </a:r>
            <a:r>
              <a:rPr lang="en-US" dirty="0"/>
              <a:t>&lt;- factor(</a:t>
            </a:r>
            <a:r>
              <a:rPr lang="en-US" dirty="0" err="1"/>
              <a:t>wbcd$diagnosis</a:t>
            </a:r>
            <a:r>
              <a:rPr lang="en-US" dirty="0"/>
              <a:t>, levels = c("B", "M"), labels = c("Benign", "Malignant")</a:t>
            </a:r>
            <a:endParaRPr lang="en-US" dirty="0"/>
          </a:p>
          <a:p>
            <a:r>
              <a:rPr lang="en-US" dirty="0"/>
              <a:t>round(</a:t>
            </a:r>
            <a:r>
              <a:rPr lang="en-US" dirty="0" err="1"/>
              <a:t>prop.table</a:t>
            </a:r>
            <a:r>
              <a:rPr lang="en-US" dirty="0"/>
              <a:t>(table(</a:t>
            </a:r>
            <a:r>
              <a:rPr lang="en-US" dirty="0" err="1"/>
              <a:t>wbcd$diagnosis</a:t>
            </a:r>
            <a:r>
              <a:rPr lang="en-US" dirty="0"/>
              <a:t>)) * 100, digits = 1)</a:t>
            </a:r>
            <a:endParaRPr lang="en-US" dirty="0"/>
          </a:p>
          <a:p>
            <a:r>
              <a:rPr lang="en-US" dirty="0"/>
              <a:t>summary(</a:t>
            </a:r>
            <a:r>
              <a:rPr lang="en-US" dirty="0" err="1"/>
              <a:t>wbcd</a:t>
            </a:r>
            <a:r>
              <a:rPr lang="en-US" dirty="0"/>
              <a:t>[c("</a:t>
            </a:r>
            <a:r>
              <a:rPr lang="en-US" dirty="0" err="1"/>
              <a:t>radius_mean</a:t>
            </a:r>
            <a:r>
              <a:rPr lang="en-US" dirty="0"/>
              <a:t>", "</a:t>
            </a:r>
            <a:r>
              <a:rPr lang="en-US" dirty="0" err="1"/>
              <a:t>area_mean</a:t>
            </a:r>
            <a:r>
              <a:rPr lang="en-US" dirty="0"/>
              <a:t>", "</a:t>
            </a:r>
            <a:r>
              <a:rPr lang="en-US" dirty="0" err="1"/>
              <a:t>smoothness_mean</a:t>
            </a:r>
            <a:r>
              <a:rPr lang="en-US" dirty="0"/>
              <a:t>")])</a:t>
            </a:r>
            <a:endParaRPr lang="en-US" dirty="0"/>
          </a:p>
          <a:p>
            <a:endParaRPr lang="en-US" dirty="0"/>
          </a:p>
        </p:txBody>
      </p:sp>
    </p:spTree>
  </p:cSld>
  <p:clrMapOvr>
    <a:masterClrMapping/>
  </p:clrMapOvr>
</p:sld>
</file>

<file path=ppt/theme/theme1.xml><?xml version="1.0" encoding="utf-8"?>
<a:theme xmlns:a="http://schemas.openxmlformats.org/drawingml/2006/main" name="Theme1">
  <a:themeElements>
    <a:clrScheme name="1_Blank Presentation 9">
      <a:dk1>
        <a:srgbClr val="000000"/>
      </a:dk1>
      <a:lt1>
        <a:srgbClr val="FFFFFF"/>
      </a:lt1>
      <a:dk2>
        <a:srgbClr val="0000FF"/>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charset="0"/>
          </a:defRPr>
        </a:defPPr>
      </a:lstStyle>
    </a:lnDef>
  </a:objectDefaults>
  <a:extraClrSchemeLst>
    <a:extraClrScheme>
      <a:clrScheme name="1_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Blank Presentation 8">
        <a:dk1>
          <a:srgbClr val="000000"/>
        </a:dk1>
        <a:lt1>
          <a:srgbClr val="FFFFFF"/>
        </a:lt1>
        <a:dk2>
          <a:srgbClr val="3399FF"/>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Blank Presentation 9">
        <a:dk1>
          <a:srgbClr val="000000"/>
        </a:dk1>
        <a:lt1>
          <a:srgbClr val="FFFFFF"/>
        </a:lt1>
        <a:dk2>
          <a:srgbClr val="0000FF"/>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0</TotalTime>
  <Words>7215</Words>
  <Application>WPS Presentation</Application>
  <PresentationFormat>Widescreen</PresentationFormat>
  <Paragraphs>155</Paragraphs>
  <Slides>21</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0</vt:i4>
      </vt:variant>
      <vt:variant>
        <vt:lpstr>幻灯片标题</vt:lpstr>
      </vt:variant>
      <vt:variant>
        <vt:i4>21</vt:i4>
      </vt:variant>
    </vt:vector>
  </HeadingPairs>
  <TitlesOfParts>
    <vt:vector size="33" baseType="lpstr">
      <vt:lpstr>Arial</vt:lpstr>
      <vt:lpstr>SimSun</vt:lpstr>
      <vt:lpstr>Wingdings</vt:lpstr>
      <vt:lpstr>Times New Roman</vt:lpstr>
      <vt:lpstr>erdana</vt:lpstr>
      <vt:lpstr>Segoe Print</vt:lpstr>
      <vt:lpstr>inter-regular</vt:lpstr>
      <vt:lpstr>Lato</vt:lpstr>
      <vt:lpstr>Microsoft YaHei</vt:lpstr>
      <vt:lpstr>Arial Unicode MS</vt:lpstr>
      <vt:lpstr>Calibri</vt:lpstr>
      <vt:lpstr>Theme1</vt:lpstr>
      <vt:lpstr>K-NN</vt:lpstr>
      <vt:lpstr>PowerPoint 演示文稿</vt:lpstr>
      <vt:lpstr>PowerPoint 演示文稿</vt:lpstr>
      <vt:lpstr>How does K-NN work? </vt:lpstr>
      <vt:lpstr>PowerPoint 演示文稿</vt:lpstr>
      <vt:lpstr>Advantages of KNN Algorithm: </vt:lpstr>
      <vt:lpstr>Disadvantages of KNN Algorithm: </vt:lpstr>
      <vt:lpstr>Step 1 – collecting data</vt:lpstr>
      <vt:lpstr>Step 2 – exploring and preparing the data</vt:lpstr>
      <vt:lpstr>Transformation – normalizing numeric data</vt:lpstr>
      <vt:lpstr>Data preparation – creating training and test datasets</vt:lpstr>
      <vt:lpstr>Step 3 – training a model on the data</vt:lpstr>
      <vt:lpstr>PowerPoint 演示文稿</vt:lpstr>
      <vt:lpstr>Step 4 – evaluating model performance</vt:lpstr>
      <vt:lpstr>Step 5 – improving model performance</vt:lpstr>
      <vt:lpstr>Testing alternative values of k</vt:lpstr>
      <vt:lpstr>kNN Algorithm – Pros and Cons </vt:lpstr>
      <vt:lpstr>Cont…</vt:lpstr>
      <vt:lpstr>PowerPoint 演示文稿</vt:lpstr>
      <vt:lpstr>PowerPoint 演示文稿</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KNN</dc:title>
  <dc:creator>Dell</dc:creator>
  <cp:lastModifiedBy>91977</cp:lastModifiedBy>
  <cp:revision>16</cp:revision>
  <dcterms:created xsi:type="dcterms:W3CDTF">2021-09-07T07:44:00Z</dcterms:created>
  <dcterms:modified xsi:type="dcterms:W3CDTF">2024-08-22T08:27:54Z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FCAF416DDEFC475BB81046FA8F94AA79_13</vt:lpwstr>
  </property>
  <property fmtid="{D5CDD505-2E9C-101B-9397-08002B2CF9AE}" pid="3" name="KSOProductBuildVer">
    <vt:lpwstr>1033-12.2.0.17562</vt:lpwstr>
  </property>
</Properties>
</file>