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867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77654" y="1649254"/>
            <a:ext cx="4931093" cy="4931093"/>
          </a:xfrm>
          <a:prstGeom prst="rect">
            <a:avLst/>
          </a:prstGeom>
        </p:spPr>
      </p:pic>
      <p:sp>
        <p:nvSpPr>
          <p:cNvPr id="6" name="Text 2"/>
          <p:cNvSpPr/>
          <p:nvPr/>
        </p:nvSpPr>
        <p:spPr>
          <a:xfrm>
            <a:off x="6319599" y="2279094"/>
            <a:ext cx="7477601" cy="1916430"/>
          </a:xfrm>
          <a:prstGeom prst="rect">
            <a:avLst/>
          </a:prstGeom>
          <a:noFill/>
          <a:ln/>
        </p:spPr>
        <p:txBody>
          <a:bodyPr wrap="square" rtlCol="0" anchor="t"/>
          <a:lstStyle/>
          <a:p>
            <a:pPr marL="0" indent="0">
              <a:lnSpc>
                <a:spcPts val="7545"/>
              </a:lnSpc>
              <a:buNone/>
            </a:pPr>
            <a:r>
              <a:rPr lang="en-US" sz="6036" b="1" kern="0" spc="-181" dirty="0">
                <a:solidFill>
                  <a:srgbClr val="000000"/>
                </a:solidFill>
                <a:latin typeface="Inter" pitchFamily="34" charset="0"/>
                <a:ea typeface="Inter" pitchFamily="34" charset="-122"/>
                <a:cs typeface="Inter" pitchFamily="34" charset="-120"/>
              </a:rPr>
              <a:t>Overview of Netflix Original Movies</a:t>
            </a:r>
            <a:endParaRPr lang="en-US" sz="6036" dirty="0"/>
          </a:p>
        </p:txBody>
      </p:sp>
      <p:sp>
        <p:nvSpPr>
          <p:cNvPr id="7" name="Text 3"/>
          <p:cNvSpPr/>
          <p:nvPr/>
        </p:nvSpPr>
        <p:spPr>
          <a:xfrm>
            <a:off x="6319599" y="4528780"/>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Netflix has amassed an impressive library of original movies spanning various genres, from dramatic thrillers to heartwarming comedies. These films have captivated audiences worldwide with their compelling stories and high-caliber production values.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683663"/>
            <a:ext cx="8281987"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IMDb Scores for Netflix Originals</a:t>
            </a:r>
            <a:endParaRPr lang="en-US" sz="4374" dirty="0"/>
          </a:p>
        </p:txBody>
      </p:sp>
      <p:sp>
        <p:nvSpPr>
          <p:cNvPr id="5" name="Text 3"/>
          <p:cNvSpPr/>
          <p:nvPr/>
        </p:nvSpPr>
        <p:spPr>
          <a:xfrm>
            <a:off x="2037993" y="2933462"/>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Top Rated</a:t>
            </a:r>
            <a:endParaRPr lang="en-US" sz="2187" dirty="0"/>
          </a:p>
        </p:txBody>
      </p:sp>
      <p:sp>
        <p:nvSpPr>
          <p:cNvPr id="6" name="Text 4"/>
          <p:cNvSpPr/>
          <p:nvPr/>
        </p:nvSpPr>
        <p:spPr>
          <a:xfrm>
            <a:off x="2037993" y="3502819"/>
            <a:ext cx="3156347"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Netflix originals based on Genre like Drama and horror have consistently high IMDb scores, reflecting their critical acclaim and popularity among viewers.</a:t>
            </a:r>
            <a:endParaRPr lang="en-US" sz="1750" dirty="0"/>
          </a:p>
        </p:txBody>
      </p:sp>
      <p:sp>
        <p:nvSpPr>
          <p:cNvPr id="7" name="Text 5"/>
          <p:cNvSpPr/>
          <p:nvPr/>
        </p:nvSpPr>
        <p:spPr>
          <a:xfrm>
            <a:off x="5743932" y="2933462"/>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Average Scores</a:t>
            </a:r>
            <a:endParaRPr lang="en-US" sz="2187" dirty="0"/>
          </a:p>
        </p:txBody>
      </p:sp>
      <p:sp>
        <p:nvSpPr>
          <p:cNvPr id="8" name="Text 6"/>
          <p:cNvSpPr/>
          <p:nvPr/>
        </p:nvSpPr>
        <p:spPr>
          <a:xfrm>
            <a:off x="5743932" y="3502819"/>
            <a:ext cx="3156347"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majority of Netflix original movies like of thriller drama or Fantasy maintain solid IMDb scores, indicating a commitment to quality storytelling and production across the platform's diverse film offerings.</a:t>
            </a:r>
            <a:endParaRPr lang="en-US" sz="1750" dirty="0"/>
          </a:p>
        </p:txBody>
      </p:sp>
      <p:pic>
        <p:nvPicPr>
          <p:cNvPr id="9" name="Image 0" descr="preencoded.png"/>
          <p:cNvPicPr>
            <a:picLocks noChangeAspect="1"/>
          </p:cNvPicPr>
          <p:nvPr/>
        </p:nvPicPr>
        <p:blipFill>
          <a:blip r:embed="rId3"/>
          <a:stretch>
            <a:fillRect/>
          </a:stretch>
        </p:blipFill>
        <p:spPr>
          <a:xfrm>
            <a:off x="9457492" y="2922151"/>
            <a:ext cx="3141107" cy="2166342"/>
          </a:xfrm>
          <a:prstGeom prst="rect">
            <a:avLst/>
          </a:prstGeom>
        </p:spPr>
      </p:pic>
      <p:sp>
        <p:nvSpPr>
          <p:cNvPr id="10" name="Text 7"/>
          <p:cNvSpPr/>
          <p:nvPr/>
        </p:nvSpPr>
        <p:spPr>
          <a:xfrm>
            <a:off x="9449872" y="5699165"/>
            <a:ext cx="2777490" cy="347186"/>
          </a:xfrm>
          <a:prstGeom prst="rect">
            <a:avLst/>
          </a:prstGeom>
          <a:noFill/>
          <a:ln/>
        </p:spPr>
        <p:txBody>
          <a:bodyPr wrap="none" rtlCol="0" anchor="t"/>
          <a:lstStyle/>
          <a:p>
            <a:pPr marL="0" indent="0">
              <a:lnSpc>
                <a:spcPts val="2734"/>
              </a:lnSpc>
              <a:buNone/>
            </a:pPr>
            <a:endParaRPr lang="en-US" sz="218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D1A7"/>
          </a:solidFill>
          <a:ln/>
        </p:spPr>
      </p:sp>
      <p:sp>
        <p:nvSpPr>
          <p:cNvPr id="4" name="Shape 2"/>
          <p:cNvSpPr/>
          <p:nvPr/>
        </p:nvSpPr>
        <p:spPr>
          <a:xfrm>
            <a:off x="0" y="0"/>
            <a:ext cx="14630400" cy="8229600"/>
          </a:xfrm>
          <a:prstGeom prst="rect">
            <a:avLst/>
          </a:prstGeom>
          <a:solidFill>
            <a:srgbClr val="E5E0DF"/>
          </a:solidFill>
          <a:ln/>
        </p:spPr>
      </p:sp>
      <p:pic>
        <p:nvPicPr>
          <p:cNvPr id="5"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3"/>
          <p:cNvSpPr/>
          <p:nvPr/>
        </p:nvSpPr>
        <p:spPr>
          <a:xfrm>
            <a:off x="2037993" y="1417439"/>
            <a:ext cx="10003631"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Trends in Netflix Original Movie Ratings</a:t>
            </a:r>
            <a:endParaRPr lang="en-US" sz="4374" dirty="0"/>
          </a:p>
        </p:txBody>
      </p:sp>
      <p:pic>
        <p:nvPicPr>
          <p:cNvPr id="7" name="Image 1" descr="preencoded.png"/>
          <p:cNvPicPr>
            <a:picLocks noChangeAspect="1"/>
          </p:cNvPicPr>
          <p:nvPr/>
        </p:nvPicPr>
        <p:blipFill>
          <a:blip r:embed="rId4"/>
          <a:stretch>
            <a:fillRect/>
          </a:stretch>
        </p:blipFill>
        <p:spPr>
          <a:xfrm>
            <a:off x="2037993" y="2445068"/>
            <a:ext cx="10554414" cy="3761780"/>
          </a:xfrm>
          <a:prstGeom prst="rect">
            <a:avLst/>
          </a:prstGeom>
        </p:spPr>
      </p:pic>
      <p:sp>
        <p:nvSpPr>
          <p:cNvPr id="8" name="Text 4"/>
          <p:cNvSpPr/>
          <p:nvPr/>
        </p:nvSpPr>
        <p:spPr>
          <a:xfrm>
            <a:off x="2037993" y="6456759"/>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158716"/>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Comparison of IMDb Scores by Netflix Original Movie Genre</a:t>
            </a:r>
            <a:endParaRPr lang="en-US" sz="4374" dirty="0"/>
          </a:p>
        </p:txBody>
      </p:sp>
      <p:sp>
        <p:nvSpPr>
          <p:cNvPr id="5" name="Text 3"/>
          <p:cNvSpPr/>
          <p:nvPr/>
        </p:nvSpPr>
        <p:spPr>
          <a:xfrm>
            <a:off x="2037993" y="3102888"/>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Drama</a:t>
            </a:r>
            <a:endParaRPr lang="en-US" sz="2187" dirty="0"/>
          </a:p>
        </p:txBody>
      </p:sp>
      <p:sp>
        <p:nvSpPr>
          <p:cNvPr id="6" name="Text 4"/>
          <p:cNvSpPr/>
          <p:nvPr/>
        </p:nvSpPr>
        <p:spPr>
          <a:xfrm>
            <a:off x="2037993" y="3672245"/>
            <a:ext cx="3156347"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Netflix's dramatic offerings, such as "Mudbound" and "Marriage Story," have consistently received high IMDb scores, reflecting the platform's ability to produce compelling and emotionally resonant films.</a:t>
            </a:r>
            <a:endParaRPr lang="en-US" sz="1750" dirty="0"/>
          </a:p>
        </p:txBody>
      </p:sp>
      <p:sp>
        <p:nvSpPr>
          <p:cNvPr id="7" name="Text 5"/>
          <p:cNvSpPr/>
          <p:nvPr/>
        </p:nvSpPr>
        <p:spPr>
          <a:xfrm>
            <a:off x="5743932" y="3102888"/>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Comedy</a:t>
            </a:r>
            <a:endParaRPr lang="en-US" sz="2187" dirty="0"/>
          </a:p>
        </p:txBody>
      </p:sp>
      <p:sp>
        <p:nvSpPr>
          <p:cNvPr id="8" name="Text 6"/>
          <p:cNvSpPr/>
          <p:nvPr/>
        </p:nvSpPr>
        <p:spPr>
          <a:xfrm>
            <a:off x="5743932" y="3672245"/>
            <a:ext cx="3156347"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Netflix's comedic original movies, like "The Prom" and "Eurovision Song Contest: The Story of Fire Saga," have garnered strong IMDb ratings, showcasing the platform's talent for delivering hilarious and heartwarming content.</a:t>
            </a:r>
            <a:endParaRPr lang="en-US" sz="1750" dirty="0"/>
          </a:p>
        </p:txBody>
      </p:sp>
      <p:sp>
        <p:nvSpPr>
          <p:cNvPr id="9" name="Text 7"/>
          <p:cNvSpPr/>
          <p:nvPr/>
        </p:nvSpPr>
        <p:spPr>
          <a:xfrm>
            <a:off x="9449872" y="3102888"/>
            <a:ext cx="2777490"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Action/Thriller</a:t>
            </a:r>
            <a:endParaRPr lang="en-US" sz="2187" dirty="0"/>
          </a:p>
        </p:txBody>
      </p:sp>
      <p:sp>
        <p:nvSpPr>
          <p:cNvPr id="10" name="Text 8"/>
          <p:cNvSpPr/>
          <p:nvPr/>
        </p:nvSpPr>
        <p:spPr>
          <a:xfrm>
            <a:off x="9449872" y="3672245"/>
            <a:ext cx="3156347" cy="3198614"/>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Netflix's action and thriller films, including "Extraction" and "Project Power," have also earned impressive IMDb scores, demonstrating the platform's expertise in delivering thrilling and suspenseful cinematic experiences.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882491"/>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Language Preferences based On IMDB score</a:t>
            </a:r>
            <a:endParaRPr lang="en-US" sz="4374" dirty="0"/>
          </a:p>
        </p:txBody>
      </p:sp>
      <p:sp>
        <p:nvSpPr>
          <p:cNvPr id="5" name="Shape 3"/>
          <p:cNvSpPr/>
          <p:nvPr/>
        </p:nvSpPr>
        <p:spPr>
          <a:xfrm>
            <a:off x="2037993" y="2889171"/>
            <a:ext cx="499943" cy="499943"/>
          </a:xfrm>
          <a:prstGeom prst="roundRect">
            <a:avLst>
              <a:gd name="adj" fmla="val 20000"/>
            </a:avLst>
          </a:prstGeom>
          <a:solidFill>
            <a:srgbClr val="DADBF1"/>
          </a:solidFill>
          <a:ln w="7620">
            <a:solidFill>
              <a:srgbClr val="C0C1D7"/>
            </a:solidFill>
            <a:prstDash val="solid"/>
          </a:ln>
        </p:spPr>
      </p:sp>
      <p:sp>
        <p:nvSpPr>
          <p:cNvPr id="6" name="Text 4"/>
          <p:cNvSpPr/>
          <p:nvPr/>
        </p:nvSpPr>
        <p:spPr>
          <a:xfrm>
            <a:off x="2211348" y="2930843"/>
            <a:ext cx="153114"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2760107" y="2965490"/>
            <a:ext cx="264795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English Dominance</a:t>
            </a:r>
            <a:endParaRPr lang="en-US" sz="2187" dirty="0"/>
          </a:p>
        </p:txBody>
      </p:sp>
      <p:sp>
        <p:nvSpPr>
          <p:cNvPr id="8" name="Text 6"/>
          <p:cNvSpPr/>
          <p:nvPr/>
        </p:nvSpPr>
        <p:spPr>
          <a:xfrm>
            <a:off x="2760107" y="3445907"/>
            <a:ext cx="2647950" cy="355401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Netflix's English-language original movies, such as "The Trial of the Chicago 7" and "Mank," have consistently received high IMDb scores, reflecting the platform's ability to produce critically acclaimed films in this language.</a:t>
            </a:r>
            <a:endParaRPr lang="en-US" sz="1750" dirty="0"/>
          </a:p>
        </p:txBody>
      </p:sp>
      <p:sp>
        <p:nvSpPr>
          <p:cNvPr id="9" name="Shape 7"/>
          <p:cNvSpPr/>
          <p:nvPr/>
        </p:nvSpPr>
        <p:spPr>
          <a:xfrm>
            <a:off x="5630228" y="2889171"/>
            <a:ext cx="499943" cy="499943"/>
          </a:xfrm>
          <a:prstGeom prst="roundRect">
            <a:avLst>
              <a:gd name="adj" fmla="val 20000"/>
            </a:avLst>
          </a:prstGeom>
          <a:solidFill>
            <a:srgbClr val="DADBF1"/>
          </a:solidFill>
          <a:ln w="7620">
            <a:solidFill>
              <a:srgbClr val="C0C1D7"/>
            </a:solidFill>
            <a:prstDash val="solid"/>
          </a:ln>
        </p:spPr>
      </p:sp>
      <p:sp>
        <p:nvSpPr>
          <p:cNvPr id="10" name="Text 8"/>
          <p:cNvSpPr/>
          <p:nvPr/>
        </p:nvSpPr>
        <p:spPr>
          <a:xfrm>
            <a:off x="5780127" y="2930843"/>
            <a:ext cx="200025"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6352342" y="2965490"/>
            <a:ext cx="264795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Foreign Language Gems</a:t>
            </a:r>
            <a:endParaRPr lang="en-US" sz="2187" dirty="0"/>
          </a:p>
        </p:txBody>
      </p:sp>
      <p:sp>
        <p:nvSpPr>
          <p:cNvPr id="12" name="Text 10"/>
          <p:cNvSpPr/>
          <p:nvPr/>
        </p:nvSpPr>
        <p:spPr>
          <a:xfrm>
            <a:off x="6352342" y="3793093"/>
            <a:ext cx="2647950" cy="355401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Netflix's foreign language original films, like the Spanish-language "Alehandro" and the French-language "The Intouchables," have also garnered impressive IMDb ratings, showcasing the platform's commitment to diversifying its offerings.</a:t>
            </a:r>
            <a:endParaRPr lang="en-US" sz="1750" dirty="0"/>
          </a:p>
        </p:txBody>
      </p:sp>
      <p:sp>
        <p:nvSpPr>
          <p:cNvPr id="13" name="Shape 11"/>
          <p:cNvSpPr/>
          <p:nvPr/>
        </p:nvSpPr>
        <p:spPr>
          <a:xfrm>
            <a:off x="9222462" y="2889171"/>
            <a:ext cx="499943" cy="499943"/>
          </a:xfrm>
          <a:prstGeom prst="roundRect">
            <a:avLst>
              <a:gd name="adj" fmla="val 20000"/>
            </a:avLst>
          </a:prstGeom>
          <a:solidFill>
            <a:srgbClr val="DADBF1"/>
          </a:solidFill>
          <a:ln w="7620">
            <a:solidFill>
              <a:srgbClr val="C0C1D7"/>
            </a:solidFill>
            <a:prstDash val="solid"/>
          </a:ln>
        </p:spPr>
      </p:sp>
      <p:sp>
        <p:nvSpPr>
          <p:cNvPr id="14" name="Text 12"/>
          <p:cNvSpPr/>
          <p:nvPr/>
        </p:nvSpPr>
        <p:spPr>
          <a:xfrm>
            <a:off x="9367480" y="2930843"/>
            <a:ext cx="20978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3</a:t>
            </a:r>
            <a:endParaRPr lang="en-US" sz="2624" dirty="0"/>
          </a:p>
        </p:txBody>
      </p:sp>
      <p:sp>
        <p:nvSpPr>
          <p:cNvPr id="15" name="Text 13"/>
          <p:cNvSpPr/>
          <p:nvPr/>
        </p:nvSpPr>
        <p:spPr>
          <a:xfrm>
            <a:off x="9944576" y="2965490"/>
            <a:ext cx="264795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Multilingual Potential</a:t>
            </a:r>
            <a:endParaRPr lang="en-US" sz="2187" dirty="0"/>
          </a:p>
        </p:txBody>
      </p:sp>
      <p:sp>
        <p:nvSpPr>
          <p:cNvPr id="16" name="Text 14"/>
          <p:cNvSpPr/>
          <p:nvPr/>
        </p:nvSpPr>
        <p:spPr>
          <a:xfrm>
            <a:off x="9944576" y="3793093"/>
            <a:ext cx="2647950" cy="355401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As Netflix continues to expand its global reach, the platform has the opportunity to further explore and celebrate the cinematic talents of diverse language communities, potentially leading to even more highly-rated original films.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320052" y="578763"/>
            <a:ext cx="8566071" cy="657225"/>
          </a:xfrm>
          <a:prstGeom prst="rect">
            <a:avLst/>
          </a:prstGeom>
          <a:noFill/>
          <a:ln/>
        </p:spPr>
        <p:txBody>
          <a:bodyPr wrap="none" rtlCol="0" anchor="t"/>
          <a:lstStyle/>
          <a:p>
            <a:pPr marL="0" indent="0">
              <a:lnSpc>
                <a:spcPts val="5175"/>
              </a:lnSpc>
              <a:buNone/>
            </a:pPr>
            <a:r>
              <a:rPr lang="en-US" sz="4140" b="1" kern="0" spc="-124" dirty="0">
                <a:solidFill>
                  <a:srgbClr val="000000"/>
                </a:solidFill>
                <a:latin typeface="Inter" pitchFamily="34" charset="0"/>
                <a:ea typeface="Inter" pitchFamily="34" charset="-122"/>
                <a:cs typeface="Inter" pitchFamily="34" charset="-120"/>
              </a:rPr>
              <a:t>Runtime Analysis for Netflix Movies</a:t>
            </a:r>
            <a:endParaRPr lang="en-US" sz="4140" dirty="0"/>
          </a:p>
        </p:txBody>
      </p:sp>
      <p:pic>
        <p:nvPicPr>
          <p:cNvPr id="5" name="Image 0" descr="preencoded.png"/>
          <p:cNvPicPr>
            <a:picLocks noChangeAspect="1"/>
          </p:cNvPicPr>
          <p:nvPr/>
        </p:nvPicPr>
        <p:blipFill>
          <a:blip r:embed="rId3"/>
          <a:stretch>
            <a:fillRect/>
          </a:stretch>
        </p:blipFill>
        <p:spPr>
          <a:xfrm>
            <a:off x="2320052" y="1551384"/>
            <a:ext cx="9990177" cy="5526405"/>
          </a:xfrm>
          <a:prstGeom prst="rect">
            <a:avLst/>
          </a:prstGeom>
        </p:spPr>
      </p:pic>
      <p:sp>
        <p:nvSpPr>
          <p:cNvPr id="6" name="Text 3"/>
          <p:cNvSpPr/>
          <p:nvPr/>
        </p:nvSpPr>
        <p:spPr>
          <a:xfrm>
            <a:off x="2320052" y="7314367"/>
            <a:ext cx="9990177" cy="336352"/>
          </a:xfrm>
          <a:prstGeom prst="rect">
            <a:avLst/>
          </a:prstGeom>
          <a:noFill/>
          <a:ln/>
        </p:spPr>
        <p:txBody>
          <a:bodyPr wrap="none" rtlCol="0" anchor="t"/>
          <a:lstStyle/>
          <a:p>
            <a:pPr marL="0" indent="0">
              <a:lnSpc>
                <a:spcPts val="2650"/>
              </a:lnSpc>
              <a:buNone/>
            </a:pPr>
            <a:endParaRPr lang="en-US" sz="165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304687"/>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Dashboard</a:t>
            </a:r>
            <a:endParaRPr lang="en-US" sz="4374" dirty="0"/>
          </a:p>
        </p:txBody>
      </p:sp>
      <p:pic>
        <p:nvPicPr>
          <p:cNvPr id="5" name="Image 0" descr="preencoded.png"/>
          <p:cNvPicPr>
            <a:picLocks noChangeAspect="1"/>
          </p:cNvPicPr>
          <p:nvPr/>
        </p:nvPicPr>
        <p:blipFill>
          <a:blip r:embed="rId3"/>
          <a:stretch>
            <a:fillRect/>
          </a:stretch>
        </p:blipFill>
        <p:spPr>
          <a:xfrm>
            <a:off x="2037993" y="2443401"/>
            <a:ext cx="10554414" cy="448151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370</Words>
  <Application>Microsoft Office PowerPoint</Application>
  <PresentationFormat>Custom</PresentationFormat>
  <Paragraphs>34</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Ridhi Batra</cp:lastModifiedBy>
  <cp:revision>2</cp:revision>
  <dcterms:created xsi:type="dcterms:W3CDTF">2024-04-16T07:47:57Z</dcterms:created>
  <dcterms:modified xsi:type="dcterms:W3CDTF">2024-04-16T07:49:36Z</dcterms:modified>
</cp:coreProperties>
</file>