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1" r:id="rId6"/>
    <p:sldId id="533" r:id="rId7"/>
    <p:sldId id="545" r:id="rId8"/>
    <p:sldId id="538" r:id="rId9"/>
    <p:sldId id="546" r:id="rId10"/>
    <p:sldId id="547" r:id="rId11"/>
    <p:sldId id="548" r:id="rId12"/>
    <p:sldId id="543"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304924" y="1657350"/>
            <a:ext cx="9859899" cy="2000250"/>
          </a:xfrm>
        </p:spPr>
        <p:txBody>
          <a:bodyPr/>
          <a:lstStyle/>
          <a:p>
            <a:r>
              <a:rPr lang="en-US" cap="none" dirty="0"/>
              <a:t>Hackathon Assignment: Detecting And Extracting Tables From Pdfs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1481328"/>
          </a:xfrm>
        </p:spPr>
        <p:txBody>
          <a:bodyPr/>
          <a:lstStyle/>
          <a:p>
            <a:r>
              <a:rPr lang="en-US" b="1" dirty="0"/>
              <a:t>Name: Ridhima</a:t>
            </a:r>
          </a:p>
          <a:p>
            <a:r>
              <a:rPr lang="en-US" b="1" dirty="0"/>
              <a:t>Class: MCA-II</a:t>
            </a:r>
          </a:p>
          <a:p>
            <a:r>
              <a:rPr lang="en-US" b="1" dirty="0"/>
              <a:t>Roll No: 202201032</a:t>
            </a:r>
          </a:p>
        </p:txBody>
      </p:sp>
      <p:sp>
        <p:nvSpPr>
          <p:cNvPr id="4" name="Title 1">
            <a:extLst>
              <a:ext uri="{FF2B5EF4-FFF2-40B4-BE49-F238E27FC236}">
                <a16:creationId xmlns:a16="http://schemas.microsoft.com/office/drawing/2014/main" id="{7FBB510E-CBA4-BEB1-770F-3811B8669B9D}"/>
              </a:ext>
            </a:extLst>
          </p:cNvPr>
          <p:cNvSpPr txBox="1">
            <a:spLocks/>
          </p:cNvSpPr>
          <p:nvPr/>
        </p:nvSpPr>
        <p:spPr>
          <a:xfrm>
            <a:off x="1164526" y="-342900"/>
            <a:ext cx="9859899" cy="2000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r>
              <a:rPr lang="en-US" dirty="0"/>
              <a:t>SCOREME SOLUTIONS</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sz="2800" b="1" dirty="0">
                <a:latin typeface="Segoe UI Light" panose="020B0502040204020203" pitchFamily="34" charset="0"/>
                <a:cs typeface="Segoe UI Light" panose="020B0502040204020203" pitchFamily="34" charset="0"/>
              </a:rPr>
              <a:t>Name: Ridhima</a:t>
            </a:r>
          </a:p>
          <a:p>
            <a:pPr algn="l"/>
            <a:r>
              <a:rPr lang="en-US" sz="2800" b="1" dirty="0">
                <a:latin typeface="Segoe UI Light" panose="020B0502040204020203" pitchFamily="34" charset="0"/>
                <a:cs typeface="Segoe UI Light" panose="020B0502040204020203" pitchFamily="34" charset="0"/>
              </a:rPr>
              <a:t>Class: MCA-II</a:t>
            </a:r>
          </a:p>
          <a:p>
            <a:pPr algn="l"/>
            <a:r>
              <a:rPr lang="en-US" sz="2800" b="1" dirty="0">
                <a:latin typeface="Segoe UI Light" panose="020B0502040204020203" pitchFamily="34" charset="0"/>
                <a:cs typeface="Segoe UI Light" panose="020B0502040204020203" pitchFamily="34" charset="0"/>
              </a:rPr>
              <a:t>Roll No: 202201032</a:t>
            </a:r>
            <a:endParaRPr lang="en-US" sz="2800" b="1"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Problem Statement</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Tools and Techniques Used</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Areas Of Focus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143125" y="3685031"/>
            <a:ext cx="7820787" cy="1848993"/>
          </a:xfrm>
        </p:spPr>
        <p:txBody>
          <a:bodyPr/>
          <a:lstStyle/>
          <a:p>
            <a:pPr marL="285750" indent="-285750" algn="just">
              <a:buFont typeface="Arial" panose="020B0604020202020204" pitchFamily="34" charset="0"/>
              <a:buChar char="•"/>
            </a:pPr>
            <a:r>
              <a:rPr lang="en-US" sz="2000" dirty="0"/>
              <a:t>This project aims to develop a tool for extracting tables from PDFs without relying on traditional extraction tools like Tabula or Camelot.</a:t>
            </a:r>
          </a:p>
          <a:p>
            <a:pPr marL="285750" indent="-285750" algn="just">
              <a:buFont typeface="Arial" panose="020B0604020202020204" pitchFamily="34" charset="0"/>
              <a:buChar char="•"/>
            </a:pPr>
            <a:r>
              <a:rPr lang="en-US" sz="2000" dirty="0"/>
              <a:t>I leveraged </a:t>
            </a:r>
            <a:r>
              <a:rPr lang="en-US" sz="2000" b="1" dirty="0"/>
              <a:t>Python</a:t>
            </a:r>
            <a:r>
              <a:rPr lang="en-US" sz="2000" dirty="0"/>
              <a:t> programming along with </a:t>
            </a:r>
            <a:r>
              <a:rPr lang="en-US" sz="2000" b="1" dirty="0"/>
              <a:t>PyMuPDF</a:t>
            </a:r>
            <a:r>
              <a:rPr lang="en-US" sz="2000" dirty="0"/>
              <a:t> for PDF parsing and </a:t>
            </a:r>
            <a:r>
              <a:rPr lang="en-US" sz="2000" b="1" dirty="0"/>
              <a:t>pandas</a:t>
            </a:r>
            <a:r>
              <a:rPr lang="en-US" sz="2000" dirty="0"/>
              <a:t> for data handling to achieve the extraction goals.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PROBLEM STATEMENT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143125" y="3685031"/>
            <a:ext cx="7820787" cy="1848993"/>
          </a:xfrm>
        </p:spPr>
        <p:txBody>
          <a:bodyPr/>
          <a:lstStyle/>
          <a:p>
            <a:pPr algn="just"/>
            <a:r>
              <a:rPr lang="en-US" sz="2000" dirty="0"/>
              <a:t>Developing a tool to extract tables from PDFs and to overcome limitations of handling diverse table formats, ensure data integrity, and enhance document processing efficiency through automated extraction and export to Excel.</a:t>
            </a:r>
          </a:p>
        </p:txBody>
      </p:sp>
    </p:spTree>
    <p:extLst>
      <p:ext uri="{BB962C8B-B14F-4D97-AF65-F5344CB8AC3E}">
        <p14:creationId xmlns:p14="http://schemas.microsoft.com/office/powerpoint/2010/main" val="348155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850392" y="118110"/>
            <a:ext cx="8878824" cy="1069848"/>
          </a:xfrm>
        </p:spPr>
        <p:txBody>
          <a:bodyPr/>
          <a:lstStyle/>
          <a:p>
            <a:r>
              <a:rPr lang="en-US" dirty="0"/>
              <a:t>TOOLS AND TECHNIQUES USED</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850392" y="1283208"/>
            <a:ext cx="8807958" cy="5456682"/>
          </a:xfrm>
        </p:spPr>
        <p:txBody>
          <a:bodyPr/>
          <a:lstStyle/>
          <a:p>
            <a:pPr marL="0" indent="0" algn="just">
              <a:buNone/>
            </a:pPr>
            <a:r>
              <a:rPr lang="en-US" dirty="0"/>
              <a:t>1. </a:t>
            </a:r>
            <a:r>
              <a:rPr lang="en-US" sz="1800" b="1" kern="1200" dirty="0">
                <a:solidFill>
                  <a:srgbClr val="FFFFFF"/>
                </a:solidFill>
                <a:effectLst/>
                <a:latin typeface="Segoe UI Light" panose="020B0502040204020203" pitchFamily="34" charset="0"/>
                <a:ea typeface="+mn-ea"/>
                <a:cs typeface="Segoe UI" panose="020B0502040204020203" pitchFamily="34" charset="0"/>
              </a:rPr>
              <a:t>Python Programming Language</a:t>
            </a:r>
            <a:r>
              <a:rPr lang="en-US" sz="1800" kern="1200" dirty="0">
                <a:solidFill>
                  <a:srgbClr val="FFFFFF"/>
                </a:solidFill>
                <a:effectLst/>
                <a:latin typeface="Segoe UI Light" panose="020B0502040204020203" pitchFamily="34" charset="0"/>
                <a:ea typeface="+mn-ea"/>
                <a:cs typeface="Segoe UI" panose="020B0502040204020203" pitchFamily="34" charset="0"/>
              </a:rPr>
              <a:t>: Primary language for developing the extraction tool, leveraging its libraries and flexibility.</a:t>
            </a:r>
            <a:endParaRPr lang="en-US" dirty="0"/>
          </a:p>
          <a:p>
            <a:pPr marL="0" indent="0" algn="just">
              <a:buNone/>
            </a:pPr>
            <a:r>
              <a:rPr lang="en-US" dirty="0"/>
              <a:t>2. </a:t>
            </a:r>
            <a:r>
              <a:rPr lang="en-US" b="1" dirty="0"/>
              <a:t>Pandas</a:t>
            </a:r>
            <a:r>
              <a:rPr lang="en-US" dirty="0"/>
              <a:t>: Utilized for data manipulation, converting extracted table data into structured Data Frames, and preparing data for export to Excel.</a:t>
            </a:r>
          </a:p>
          <a:p>
            <a:pPr marL="0" indent="0" algn="just">
              <a:buNone/>
            </a:pPr>
            <a:r>
              <a:rPr lang="en-US" dirty="0"/>
              <a:t>3. </a:t>
            </a:r>
            <a:r>
              <a:rPr lang="en-US" b="1" dirty="0"/>
              <a:t>PyMuPDF</a:t>
            </a:r>
            <a:r>
              <a:rPr lang="en-US" dirty="0"/>
              <a:t>: Used for parsing PDF documents, extracting text, and analyzing layout information.</a:t>
            </a:r>
          </a:p>
          <a:p>
            <a:pPr marL="0" indent="0" algn="just">
              <a:buNone/>
            </a:pPr>
            <a:r>
              <a:rPr lang="en-US" dirty="0"/>
              <a:t>4. </a:t>
            </a:r>
            <a:r>
              <a:rPr lang="en-US" b="1" dirty="0"/>
              <a:t>Excel Export (</a:t>
            </a:r>
            <a:r>
              <a:rPr lang="en-US" b="1" dirty="0" err="1"/>
              <a:t>openpyxl</a:t>
            </a:r>
            <a:r>
              <a:rPr lang="en-US" b="1" dirty="0"/>
              <a:t>)</a:t>
            </a:r>
            <a:r>
              <a:rPr lang="en-US" dirty="0"/>
              <a:t>: Used for exporting extracted tables into Excel format while maintaining data integrity and structure.</a:t>
            </a:r>
          </a:p>
          <a:p>
            <a:pPr marL="0" indent="0" algn="just">
              <a:buNone/>
            </a:pPr>
            <a:r>
              <a:rPr lang="en-US" dirty="0"/>
              <a:t>5. </a:t>
            </a:r>
            <a:r>
              <a:rPr lang="en-US" b="1" dirty="0"/>
              <a:t>Text and Layout Analysis</a:t>
            </a:r>
            <a:r>
              <a:rPr lang="en-US" dirty="0"/>
              <a:t>: Techniques to analyze PDF text blocks, identify table structures, and handle irregularities such as merged cells and multi-line text.</a:t>
            </a:r>
          </a:p>
          <a:p>
            <a:pPr marL="0" indent="0" algn="just">
              <a:buNone/>
            </a:pPr>
            <a:r>
              <a:rPr lang="en-US" dirty="0"/>
              <a:t>6. </a:t>
            </a:r>
            <a:r>
              <a:rPr lang="en-US" b="1" dirty="0"/>
              <a:t>Data Cleaning</a:t>
            </a:r>
            <a:r>
              <a:rPr lang="en-US" dirty="0"/>
              <a:t>: Addressing illegal characters within extracted text to ensure compatibility with Excel formatting requirements.</a:t>
            </a:r>
          </a:p>
          <a:p>
            <a:pPr marL="0" indent="0" algn="just">
              <a:buNone/>
            </a:pPr>
            <a:r>
              <a:rPr lang="en-US" dirty="0"/>
              <a:t>7. </a:t>
            </a:r>
            <a:r>
              <a:rPr lang="en-US" b="1" dirty="0"/>
              <a:t>Iterative Development</a:t>
            </a:r>
            <a:r>
              <a:rPr lang="en-US" dirty="0"/>
              <a:t>: Process involving testing with sample PDFs, refining extraction algorithms, and optimizing performance for efficiency.</a:t>
            </a:r>
          </a:p>
        </p:txBody>
      </p:sp>
    </p:spTree>
    <p:extLst>
      <p:ext uri="{BB962C8B-B14F-4D97-AF65-F5344CB8AC3E}">
        <p14:creationId xmlns:p14="http://schemas.microsoft.com/office/powerpoint/2010/main" val="76521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602742" y="0"/>
            <a:ext cx="8878824" cy="749808"/>
          </a:xfrm>
        </p:spPr>
        <p:txBody>
          <a:bodyPr/>
          <a:lstStyle/>
          <a:p>
            <a:r>
              <a:rPr lang="en-US" dirty="0"/>
              <a:t>Code walkthrough</a:t>
            </a:r>
          </a:p>
        </p:txBody>
      </p:sp>
      <p:pic>
        <p:nvPicPr>
          <p:cNvPr id="5" name="Picture 4">
            <a:extLst>
              <a:ext uri="{FF2B5EF4-FFF2-40B4-BE49-F238E27FC236}">
                <a16:creationId xmlns:a16="http://schemas.microsoft.com/office/drawing/2014/main" id="{9EDB9279-1F32-399D-5030-3E380E5945F0}"/>
              </a:ext>
            </a:extLst>
          </p:cNvPr>
          <p:cNvPicPr>
            <a:picLocks noChangeAspect="1"/>
          </p:cNvPicPr>
          <p:nvPr/>
        </p:nvPicPr>
        <p:blipFill>
          <a:blip r:embed="rId2"/>
          <a:stretch>
            <a:fillRect/>
          </a:stretch>
        </p:blipFill>
        <p:spPr>
          <a:xfrm>
            <a:off x="670982" y="689965"/>
            <a:ext cx="5172612" cy="1862735"/>
          </a:xfrm>
          <a:prstGeom prst="rect">
            <a:avLst/>
          </a:prstGeom>
        </p:spPr>
      </p:pic>
      <p:pic>
        <p:nvPicPr>
          <p:cNvPr id="7" name="Picture 6">
            <a:extLst>
              <a:ext uri="{FF2B5EF4-FFF2-40B4-BE49-F238E27FC236}">
                <a16:creationId xmlns:a16="http://schemas.microsoft.com/office/drawing/2014/main" id="{FD572020-EF0C-54E3-CE30-CAD3ECE70C6A}"/>
              </a:ext>
            </a:extLst>
          </p:cNvPr>
          <p:cNvPicPr>
            <a:picLocks noChangeAspect="1"/>
          </p:cNvPicPr>
          <p:nvPr/>
        </p:nvPicPr>
        <p:blipFill>
          <a:blip r:embed="rId3"/>
          <a:stretch>
            <a:fillRect/>
          </a:stretch>
        </p:blipFill>
        <p:spPr>
          <a:xfrm>
            <a:off x="6096000" y="2552700"/>
            <a:ext cx="5257800" cy="2021346"/>
          </a:xfrm>
          <a:prstGeom prst="rect">
            <a:avLst/>
          </a:prstGeom>
        </p:spPr>
      </p:pic>
      <p:pic>
        <p:nvPicPr>
          <p:cNvPr id="9" name="Picture 8">
            <a:extLst>
              <a:ext uri="{FF2B5EF4-FFF2-40B4-BE49-F238E27FC236}">
                <a16:creationId xmlns:a16="http://schemas.microsoft.com/office/drawing/2014/main" id="{77B88D18-C10F-C8E8-4FE2-96A6E640A049}"/>
              </a:ext>
            </a:extLst>
          </p:cNvPr>
          <p:cNvPicPr>
            <a:picLocks noChangeAspect="1"/>
          </p:cNvPicPr>
          <p:nvPr/>
        </p:nvPicPr>
        <p:blipFill>
          <a:blip r:embed="rId4"/>
          <a:stretch>
            <a:fillRect/>
          </a:stretch>
        </p:blipFill>
        <p:spPr>
          <a:xfrm>
            <a:off x="670982" y="4795423"/>
            <a:ext cx="4929719" cy="1786352"/>
          </a:xfrm>
          <a:prstGeom prst="rect">
            <a:avLst/>
          </a:prstGeom>
        </p:spPr>
      </p:pic>
    </p:spTree>
    <p:extLst>
      <p:ext uri="{BB962C8B-B14F-4D97-AF65-F5344CB8AC3E}">
        <p14:creationId xmlns:p14="http://schemas.microsoft.com/office/powerpoint/2010/main" val="377527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602742" y="0"/>
            <a:ext cx="8878824" cy="749808"/>
          </a:xfrm>
        </p:spPr>
        <p:txBody>
          <a:bodyPr/>
          <a:lstStyle/>
          <a:p>
            <a:r>
              <a:rPr lang="en-US" dirty="0"/>
              <a:t>RESULTS-i</a:t>
            </a:r>
          </a:p>
        </p:txBody>
      </p:sp>
      <p:pic>
        <p:nvPicPr>
          <p:cNvPr id="4" name="Picture 3">
            <a:extLst>
              <a:ext uri="{FF2B5EF4-FFF2-40B4-BE49-F238E27FC236}">
                <a16:creationId xmlns:a16="http://schemas.microsoft.com/office/drawing/2014/main" id="{61229840-69BF-FCB7-1430-2579CBBE4924}"/>
              </a:ext>
            </a:extLst>
          </p:cNvPr>
          <p:cNvPicPr>
            <a:picLocks noChangeAspect="1"/>
          </p:cNvPicPr>
          <p:nvPr/>
        </p:nvPicPr>
        <p:blipFill>
          <a:blip r:embed="rId2"/>
          <a:stretch>
            <a:fillRect/>
          </a:stretch>
        </p:blipFill>
        <p:spPr>
          <a:xfrm>
            <a:off x="825246" y="749808"/>
            <a:ext cx="10541508" cy="5927195"/>
          </a:xfrm>
          <a:prstGeom prst="rect">
            <a:avLst/>
          </a:prstGeom>
        </p:spPr>
      </p:pic>
    </p:spTree>
    <p:extLst>
      <p:ext uri="{BB962C8B-B14F-4D97-AF65-F5344CB8AC3E}">
        <p14:creationId xmlns:p14="http://schemas.microsoft.com/office/powerpoint/2010/main" val="171665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602742" y="0"/>
            <a:ext cx="8878824" cy="749808"/>
          </a:xfrm>
        </p:spPr>
        <p:txBody>
          <a:bodyPr/>
          <a:lstStyle/>
          <a:p>
            <a:r>
              <a:rPr lang="en-US" dirty="0"/>
              <a:t>RESULTS-ii</a:t>
            </a:r>
          </a:p>
        </p:txBody>
      </p:sp>
      <p:pic>
        <p:nvPicPr>
          <p:cNvPr id="5" name="Picture 4">
            <a:extLst>
              <a:ext uri="{FF2B5EF4-FFF2-40B4-BE49-F238E27FC236}">
                <a16:creationId xmlns:a16="http://schemas.microsoft.com/office/drawing/2014/main" id="{4B62E5DD-E246-E684-7442-892DBA408992}"/>
              </a:ext>
            </a:extLst>
          </p:cNvPr>
          <p:cNvPicPr>
            <a:picLocks noChangeAspect="1"/>
          </p:cNvPicPr>
          <p:nvPr/>
        </p:nvPicPr>
        <p:blipFill>
          <a:blip r:embed="rId2"/>
          <a:stretch>
            <a:fillRect/>
          </a:stretch>
        </p:blipFill>
        <p:spPr>
          <a:xfrm>
            <a:off x="819150" y="849115"/>
            <a:ext cx="10067925" cy="5660912"/>
          </a:xfrm>
          <a:prstGeom prst="rect">
            <a:avLst/>
          </a:prstGeom>
        </p:spPr>
      </p:pic>
    </p:spTree>
    <p:extLst>
      <p:ext uri="{BB962C8B-B14F-4D97-AF65-F5344CB8AC3E}">
        <p14:creationId xmlns:p14="http://schemas.microsoft.com/office/powerpoint/2010/main" val="178801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pPr algn="just"/>
            <a:r>
              <a:rPr lang="en-US" sz="1800" dirty="0">
                <a:solidFill>
                  <a:schemeClr val="bg1"/>
                </a:solidFill>
                <a:latin typeface="Segoe UI Light" panose="020B0502040204020203" pitchFamily="34" charset="0"/>
                <a:ea typeface="+mn-lt"/>
                <a:cs typeface="Segoe UI Light" panose="020B0502040204020203" pitchFamily="34" charset="0"/>
              </a:rPr>
              <a:t>This project successfully demonstrates a custom Python-based solution for extracting tables from PDFs, addressing challenges of diverse table formats and ensuring data integrity. By leveraging PyMuPDF and pandas, the tool efficiently identifies, extracts, and exports tables into Excel files, enhancing document processing workflows. This approach provides a reliable alternative to traditional PDF table extraction tools, offering flexibility and accuracy in handling complex table structures.</a:t>
            </a:r>
            <a:endParaRPr lang="en-US" dirty="0"/>
          </a:p>
        </p:txBody>
      </p:sp>
    </p:spTree>
    <p:extLst>
      <p:ext uri="{BB962C8B-B14F-4D97-AF65-F5344CB8AC3E}">
        <p14:creationId xmlns:p14="http://schemas.microsoft.com/office/powerpoint/2010/main" val="195875962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85</TotalTime>
  <Words>366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Segoe UI Light</vt:lpstr>
      <vt:lpstr>Tw Cen MT</vt:lpstr>
      <vt:lpstr>Office Theme</vt:lpstr>
      <vt:lpstr>Hackathon Assignment: Detecting And Extracting Tables From Pdfs</vt:lpstr>
      <vt:lpstr>CONTENTS</vt:lpstr>
      <vt:lpstr>INTRODUCTION</vt:lpstr>
      <vt:lpstr>PROBLEM STATEMENT</vt:lpstr>
      <vt:lpstr>TOOLS AND TECHNIQUES USED</vt:lpstr>
      <vt:lpstr>Code walkthrough</vt:lpstr>
      <vt:lpstr>RESULTS-i</vt:lpstr>
      <vt:lpstr>RESULTS-ii</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Ridhima ❤</dc:creator>
  <cp:lastModifiedBy>Ridhima ❤</cp:lastModifiedBy>
  <cp:revision>37</cp:revision>
  <dcterms:created xsi:type="dcterms:W3CDTF">2024-07-10T09:18:30Z</dcterms:created>
  <dcterms:modified xsi:type="dcterms:W3CDTF">2024-07-10T10:43:48Z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