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341">
          <p15:clr>
            <a:srgbClr val="A4A3A4"/>
          </p15:clr>
        </p15:guide>
        <p15:guide id="2" pos="3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3958360-5B90-4246-8843-5B4384386CDC}"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guide orient="horz" pos="2341"/>
        <p:guide pos="36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panose="020B0604030504040204"/>
                <a:ea typeface="Verdana" panose="020B0604030504040204"/>
                <a:cs typeface="Verdana" panose="020B0604030504040204"/>
                <a:sym typeface="Verdana" panose="020B0604030504040204"/>
              </a:rPr>
              <a:t>‹#›</a:t>
            </a:fld>
            <a:endParaRPr sz="9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srcRect/>
          <a:stretch>
            <a:fill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Strengths</a:t>
            </a: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Achievement </a:t>
            </a: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Education and certificates</a:t>
            </a: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Base Location:</a:t>
              </a: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Email ID:</a:t>
              </a: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Mobile No:</a:t>
              </a: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Grade:</a:t>
            </a:r>
          </a:p>
        </p:txBody>
      </p:sp>
      <p:pic>
        <p:nvPicPr>
          <p:cNvPr id="29" name="Google Shape;29;p3" descr="Strengths"/>
          <p:cNvPicPr preferRelativeResize="0"/>
          <p:nvPr/>
        </p:nvPicPr>
        <p:blipFill rotWithShape="1">
          <a:blip r:embed="rId3"/>
          <a:srcRect/>
          <a:stretch>
            <a:fill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srcRect/>
          <a:stretch>
            <a:fill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000"/>
              </a:lnSpc>
              <a:spcBef>
                <a:spcPts val="0"/>
              </a:spcBef>
              <a:spcAft>
                <a:spcPts val="0"/>
              </a:spcAft>
              <a:buClr>
                <a:schemeClr val="lt1"/>
              </a:buClr>
              <a:buSzPts val="1400"/>
              <a:buFont typeface="Arial" panose="020B0604020202020204"/>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3000"/>
              </a:lnSpc>
              <a:spcBef>
                <a:spcPts val="0"/>
              </a:spcBef>
              <a:spcAft>
                <a:spcPts val="0"/>
              </a:spcAft>
              <a:buClr>
                <a:schemeClr val="lt1"/>
              </a:buClr>
              <a:buSzPts val="1600"/>
              <a:buFont typeface="Arial" panose="020B0604020202020204"/>
              <a:buNone/>
              <a:defRPr sz="1600">
                <a:solidFill>
                  <a:schemeClr val="lt1"/>
                </a:solidFill>
                <a:latin typeface="Verdana" panose="020B0604030504040204"/>
                <a:ea typeface="Verdana" panose="020B0604030504040204"/>
                <a:cs typeface="Verdana" panose="020B0604030504040204"/>
                <a:sym typeface="Verdana" panose="020B0604030504040204"/>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panose="020B0604030504040204"/>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srcRect l="81836" t="-4713" b="16530"/>
          <a:stretch>
            <a:fillRect/>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pic>
        <p:nvPicPr>
          <p:cNvPr id="84" name="Google Shape;84;p11" descr="D:\My Work\Template\Icons\Social Media\LinkedIN.png">
            <a:hlinkClick r:id="rId2"/>
          </p:cNvPr>
          <p:cNvPicPr preferRelativeResize="0"/>
          <p:nvPr/>
        </p:nvPicPr>
        <p:blipFill rotWithShape="1">
          <a:blip r:embed="rId3"/>
          <a:srcRect/>
          <a:stretch>
            <a:fill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srcRect/>
          <a:stretch>
            <a:fill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srcRect/>
          <a:stretch>
            <a:fill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srcRect/>
          <a:stretch>
            <a:fill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srcRect/>
          <a:stretch>
            <a:fill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panose="020B0604030504040204"/>
                <a:ea typeface="Verdana" panose="020B0604030504040204"/>
                <a:cs typeface="Verdana" panose="020B0604030504040204"/>
                <a:sym typeface="Verdana" panose="020B0604030504040204"/>
              </a:rPr>
              <a:t>This message contains information that may be privileged or confidential and is the property of the Capgemini Group.</a:t>
            </a:r>
            <a:br>
              <a:rPr lang="en-US" sz="800">
                <a:solidFill>
                  <a:schemeClr val="lt1"/>
                </a:solidFill>
                <a:latin typeface="Verdana" panose="020B0604030504040204"/>
                <a:ea typeface="Verdana" panose="020B0604030504040204"/>
                <a:cs typeface="Verdana" panose="020B0604030504040204"/>
                <a:sym typeface="Verdana" panose="020B0604030504040204"/>
              </a:rPr>
            </a:br>
            <a:r>
              <a:rPr lang="en-US" sz="800">
                <a:solidFill>
                  <a:schemeClr val="lt1"/>
                </a:solidFill>
                <a:latin typeface="Arial" panose="020B0604020202020204"/>
                <a:ea typeface="Arial" panose="020B0604020202020204"/>
                <a:cs typeface="Arial" panose="020B0604020202020204"/>
                <a:sym typeface="Arial" panose="020B0604020202020204"/>
              </a:rPr>
              <a:t>Copyright © 2019 Capgemini. All rights reserved.</a:t>
            </a:r>
          </a:p>
          <a:p>
            <a:pPr marL="0" marR="0" lvl="0" indent="0" algn="l" rtl="0">
              <a:lnSpc>
                <a:spcPct val="100000"/>
              </a:lnSpc>
              <a:spcBef>
                <a:spcPts val="600"/>
              </a:spcBef>
              <a:spcAft>
                <a:spcPts val="0"/>
              </a:spcAft>
              <a:buClr>
                <a:schemeClr val="lt1"/>
              </a:buClr>
              <a:buSzPts val="800"/>
              <a:buFont typeface="Arial" panose="020B0604020202020204"/>
              <a:buNone/>
            </a:pPr>
            <a:r>
              <a:rPr lang="en-US" sz="800">
                <a:solidFill>
                  <a:schemeClr val="lt1"/>
                </a:solidFill>
                <a:latin typeface="Arial" panose="020B0604020202020204"/>
                <a:ea typeface="Arial" panose="020B0604020202020204"/>
                <a:cs typeface="Arial" panose="020B0604020202020204"/>
                <a:sym typeface="Arial" panose="020B0604020202020204"/>
              </a:rPr>
              <a:t>Rightshore</a:t>
            </a:r>
            <a:r>
              <a:rPr lang="en-US" sz="800" baseline="30000">
                <a:solidFill>
                  <a:schemeClr val="lt1"/>
                </a:solidFill>
                <a:latin typeface="Arial" panose="020B0604020202020204"/>
                <a:ea typeface="Arial" panose="020B0604020202020204"/>
                <a:cs typeface="Arial" panose="020B0604020202020204"/>
                <a:sym typeface="Arial" panose="020B0604020202020204"/>
              </a:rPr>
              <a:t>®</a:t>
            </a:r>
            <a:r>
              <a:rPr lang="en-US" sz="800">
                <a:solidFill>
                  <a:schemeClr val="lt1"/>
                </a:solidFill>
                <a:latin typeface="Arial" panose="020B0604020202020204"/>
                <a:ea typeface="Arial" panose="020B0604020202020204"/>
                <a:cs typeface="Arial" panose="020B0604020202020204"/>
                <a:sym typeface="Arial" panose="020B0604020202020204"/>
              </a:rPr>
              <a:t> is a trademark belonging to Capgemini.</a:t>
            </a: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panose="020B0604030504040204"/>
                <a:ea typeface="Verdana" panose="020B0604030504040204"/>
                <a:cs typeface="Verdana" panose="020B0604030504040204"/>
                <a:sym typeface="Verdana" panose="020B060403050404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91" name="Google Shape;91;p11"/>
          <p:cNvPicPr preferRelativeResize="0"/>
          <p:nvPr/>
        </p:nvPicPr>
        <p:blipFill rotWithShape="1">
          <a:blip r:embed="rId12"/>
          <a:srcRect/>
          <a:stretch>
            <a:fill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3000"/>
              </a:lnSpc>
              <a:spcBef>
                <a:spcPts val="0"/>
              </a:spcBef>
              <a:spcAft>
                <a:spcPts val="0"/>
              </a:spcAft>
              <a:buNone/>
            </a:pPr>
            <a:r>
              <a:rPr lang="en-US" sz="1400">
                <a:solidFill>
                  <a:schemeClr val="accent1"/>
                </a:solidFill>
                <a:latin typeface="Verdana" panose="020B0604030504040204"/>
                <a:ea typeface="Verdana" panose="020B0604030504040204"/>
                <a:cs typeface="Verdana" panose="020B0604030504040204"/>
                <a:sym typeface="Verdana" panose="020B0604030504040204"/>
              </a:rPr>
              <a:t>About Capgemini</a:t>
            </a: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Learn more about us at</a:t>
            </a:r>
            <a:br>
              <a:rPr lang="en-US" sz="900">
                <a:solidFill>
                  <a:schemeClr val="dk1"/>
                </a:solidFill>
                <a:latin typeface="Verdana" panose="020B0604030504040204"/>
                <a:ea typeface="Verdana" panose="020B0604030504040204"/>
                <a:cs typeface="Verdana" panose="020B0604030504040204"/>
                <a:sym typeface="Verdana" panose="020B0604030504040204"/>
              </a:rPr>
            </a:br>
            <a:r>
              <a:rPr lang="en-US" sz="1400">
                <a:solidFill>
                  <a:schemeClr val="accent2"/>
                </a:solidFill>
                <a:latin typeface="Verdana" panose="020B0604030504040204"/>
                <a:ea typeface="Verdana" panose="020B0604030504040204"/>
                <a:cs typeface="Verdana" panose="020B0604030504040204"/>
                <a:sym typeface="Verdana" panose="020B0604030504040204"/>
              </a:rPr>
              <a:t>www.capgemini.com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panose="020B0604030504040204"/>
                <a:ea typeface="Verdana" panose="020B0604030504040204"/>
                <a:cs typeface="Verdana" panose="020B0604030504040204"/>
                <a:sym typeface="Verdana" panose="020B0604030504040204"/>
              </a:rPr>
              <a:t>‹#›</a:t>
            </a:fld>
            <a:endParaRPr sz="800">
              <a:solidFill>
                <a:srgbClr val="A5A5A5"/>
              </a:solidFill>
              <a:latin typeface="Verdana" panose="020B0604030504040204"/>
              <a:ea typeface="Verdana" panose="020B0604030504040204"/>
              <a:cs typeface="Verdana" panose="020B0604030504040204"/>
              <a:sym typeface="Verdana" panose="020B0604030504040204"/>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 Capgemini 2017. All rights reserved  </a:t>
            </a:r>
            <a:r>
              <a:rPr lang="en-US" sz="800" b="0" u="none">
                <a:solidFill>
                  <a:schemeClr val="accent2"/>
                </a:solidFill>
                <a:latin typeface="Verdana" panose="020B0604030504040204"/>
                <a:ea typeface="Verdana" panose="020B0604030504040204"/>
                <a:cs typeface="Verdana" panose="020B0604030504040204"/>
                <a:sym typeface="Verdana" panose="020B0604030504040204"/>
              </a:rPr>
              <a:t>|</a:t>
            </a: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Presentation Title | Author | Date</a:t>
            </a: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panose="020B0604020202020204"/>
              <a:buNone/>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30200" algn="l" rtl="0">
              <a:lnSpc>
                <a:spcPct val="90000"/>
              </a:lnSpc>
              <a:spcBef>
                <a:spcPts val="500"/>
              </a:spcBef>
              <a:spcAft>
                <a:spcPts val="0"/>
              </a:spcAft>
              <a:buClr>
                <a:schemeClr val="accent2"/>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17500" algn="l" rtl="0">
              <a:lnSpc>
                <a:spcPct val="90000"/>
              </a:lnSpc>
              <a:spcBef>
                <a:spcPts val="500"/>
              </a:spcBef>
              <a:spcAft>
                <a:spcPts val="0"/>
              </a:spcAft>
              <a:buClr>
                <a:schemeClr val="accent3"/>
              </a:buClr>
              <a:buSzPts val="1400"/>
              <a:buFont typeface="Verdana" panose="020B060403050404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17500" algn="l" rtl="0">
              <a:lnSpc>
                <a:spcPct val="90000"/>
              </a:lnSpc>
              <a:spcBef>
                <a:spcPts val="500"/>
              </a:spcBef>
              <a:spcAft>
                <a:spcPts val="0"/>
              </a:spcAft>
              <a:buClr>
                <a:schemeClr val="accent5"/>
              </a:buClr>
              <a:buSzPts val="1400"/>
              <a:buFont typeface="Arial" panose="020B060402020202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panose="020B0604030504040204"/>
              <a:buNone/>
              <a:defRPr sz="3000" b="0" i="0" u="none" strike="noStrike" cap="none">
                <a:solidFill>
                  <a:schemeClr val="accent1"/>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90000"/>
              </a:lnSpc>
              <a:spcBef>
                <a:spcPts val="600"/>
              </a:spcBef>
              <a:spcAft>
                <a:spcPts val="0"/>
              </a:spcAft>
              <a:buClr>
                <a:schemeClr val="accent2"/>
              </a:buClr>
              <a:buSzPts val="1600"/>
              <a:buFont typeface="Arial" panose="020B0604020202020204"/>
              <a:buChar char="•"/>
              <a:defRPr sz="1600" b="0" i="0" u="none" strike="noStrike" cap="none">
                <a:solidFill>
                  <a:srgbClr val="4D454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600"/>
              </a:spcBef>
              <a:spcAft>
                <a:spcPts val="0"/>
              </a:spcAft>
              <a:buClr>
                <a:schemeClr val="lt2"/>
              </a:buClr>
              <a:buSzPts val="1400"/>
              <a:buFont typeface="Arial" panose="020B0604020202020204"/>
              <a:buChar char="–"/>
              <a:defRPr sz="1400" b="0" i="0" u="none" strike="noStrike" cap="none">
                <a:solidFill>
                  <a:srgbClr val="4D4541"/>
                </a:solidFill>
                <a:latin typeface="Arial" panose="020B0604020202020204"/>
                <a:ea typeface="Arial" panose="020B0604020202020204"/>
                <a:cs typeface="Arial" panose="020B0604020202020204"/>
                <a:sym typeface="Arial" panose="020B0604020202020204"/>
              </a:defRPr>
            </a:lvl4pPr>
            <a:lvl5pPr marL="2286000" marR="0" lvl="4" indent="-336550" algn="l" rtl="0">
              <a:spcBef>
                <a:spcPts val="600"/>
              </a:spcBef>
              <a:spcAft>
                <a:spcPts val="0"/>
              </a:spcAft>
              <a:buClr>
                <a:srgbClr val="B1B1B1"/>
              </a:buClr>
              <a:buSzPts val="1700"/>
              <a:buFont typeface="Arial" panose="020B0604020202020204"/>
              <a:buChar char="–"/>
              <a:defRPr sz="1700" b="0" i="0" u="none" strike="noStrike" cap="none">
                <a:solidFill>
                  <a:srgbClr val="494949"/>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panose="020B0604020202020204"/>
              <a:buNone/>
            </a:pPr>
            <a:r>
              <a:rPr lang="en-US" sz="700" b="0" i="0">
                <a:solidFill>
                  <a:schemeClr val="dk2"/>
                </a:solidFill>
                <a:latin typeface="Arial" panose="020B0604020202020204"/>
                <a:ea typeface="Arial" panose="020B0604020202020204"/>
                <a:cs typeface="Arial" panose="020B0604020202020204"/>
                <a:sym typeface="Arial" panose="020B0604020202020204"/>
              </a:rPr>
              <a:t>Copyright © Capgemini 2018. All Rights Reserved</a:t>
            </a: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panose="020B0604020202020204"/>
                <a:ea typeface="Arial" panose="020B0604020202020204"/>
                <a:cs typeface="Arial" panose="020B0604020202020204"/>
                <a:sym typeface="Arial" panose="020B0604020202020204"/>
              </a:rPr>
              <a:t>‹#›</a:t>
            </a:fld>
            <a:endParaRPr sz="800">
              <a:solidFill>
                <a:srgbClr val="A5A5A5"/>
              </a:solidFill>
              <a:latin typeface="Arial" panose="020B0604020202020204"/>
              <a:ea typeface="Arial" panose="020B0604020202020204"/>
              <a:cs typeface="Arial" panose="020B0604020202020204"/>
              <a:sym typeface="Arial" panose="020B0604020202020204"/>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a:solidFill>
                  <a:srgbClr val="A5A5A5"/>
                </a:solidFill>
                <a:latin typeface="Arial" panose="020B0604020202020204"/>
                <a:ea typeface="Arial" panose="020B0604020202020204"/>
                <a:cs typeface="Arial" panose="020B0604020202020204"/>
                <a:sym typeface="Arial" panose="020B0604020202020204"/>
              </a:rPr>
              <a:t>PresentationTitle | Author | Date</a:t>
            </a: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jpeg"/><Relationship Id="rId7" Type="http://schemas.openxmlformats.org/officeDocument/2006/relationships/hyperlink" Target="https://github.com/abhishek31101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RidhimaDebanth?tab=repositories" TargetMode="External"/><Relationship Id="rId5" Type="http://schemas.openxmlformats.org/officeDocument/2006/relationships/hyperlink" Target="https://www.loom.com/share/e157f86431af48cb90cdb0c482e7f084" TargetMode="External"/><Relationship Id="rId4" Type="http://schemas.openxmlformats.org/officeDocument/2006/relationships/hyperlink" Target="https://www.loom.com/share/b5e03cae04644e25b54df43b821cbb1a" TargetMode="External"/><Relationship Id="rId9"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460316902"/>
              </p:ext>
            </p:extLst>
          </p:nvPr>
        </p:nvGraphicFramePr>
        <p:xfrm>
          <a:off x="9215425" y="1828483"/>
          <a:ext cx="2976575" cy="4383714"/>
        </p:xfrm>
        <a:graphic>
          <a:graphicData uri="http://schemas.openxmlformats.org/drawingml/2006/table">
            <a:tbl>
              <a:tblPr firstRow="1" bandRow="1">
                <a:noFill/>
                <a:tableStyleId>{F3958360-5B90-4246-8843-5B4384386CDC}</a:tableStyleId>
              </a:tblPr>
              <a:tblGrid>
                <a:gridCol w="1397325">
                  <a:extLst>
                    <a:ext uri="{9D8B030D-6E8A-4147-A177-3AD203B41FA5}">
                      <a16:colId xmlns:a16="http://schemas.microsoft.com/office/drawing/2014/main" val="20000"/>
                    </a:ext>
                  </a:extLst>
                </a:gridCol>
                <a:gridCol w="1579250">
                  <a:extLst>
                    <a:ext uri="{9D8B030D-6E8A-4147-A177-3AD203B41FA5}">
                      <a16:colId xmlns:a16="http://schemas.microsoft.com/office/drawing/2014/main" val="20001"/>
                    </a:ext>
                  </a:extLst>
                </a:gridCol>
              </a:tblGrid>
              <a:tr h="771106">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C#</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dirty="0"/>
                        <a:t>Basics, OOPS, Exception Handling.</a:t>
                      </a:r>
                    </a:p>
                  </a:txBody>
                  <a:tcPr marL="91450" marR="91450" marT="45725" marB="45725"/>
                </a:tc>
                <a:extLst>
                  <a:ext uri="{0D108BD9-81ED-4DB2-BD59-A6C34878D82A}">
                    <a16:rowId xmlns:a16="http://schemas.microsoft.com/office/drawing/2014/main" val="10000"/>
                  </a:ext>
                </a:extLst>
              </a:tr>
              <a:tr h="857986">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.NET Framework</a:t>
                      </a:r>
                    </a:p>
                  </a:txBody>
                  <a:tcPr marL="91450" marR="91450" marT="45725" marB="45725"/>
                </a:tc>
                <a:tc>
                  <a:txBody>
                    <a:bodyPr/>
                    <a:lstStyle/>
                    <a:p>
                      <a:pPr marL="0" marR="0" lvl="0" indent="0" algn="l" rtl="0">
                        <a:spcBef>
                          <a:spcPts val="0"/>
                        </a:spcBef>
                        <a:spcAft>
                          <a:spcPts val="0"/>
                        </a:spcAft>
                        <a:buNone/>
                      </a:pPr>
                      <a:r>
                        <a:rPr lang="en-US" sz="1100" b="0" i="0" u="none" strike="noStrike" dirty="0">
                          <a:solidFill>
                            <a:schemeClr val="dk1"/>
                          </a:solidFill>
                          <a:latin typeface="Verdana" panose="020B0604030504040204"/>
                          <a:ea typeface="Verdana" panose="020B0604030504040204"/>
                          <a:cs typeface="Verdana" panose="020B0604030504040204"/>
                          <a:sym typeface="Verdana" panose="020B0604030504040204"/>
                        </a:rPr>
                        <a:t>ADO.NET,ASP.NET with MVC5 and WEB API, Entity Framework</a:t>
                      </a:r>
                      <a:endParaRPr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1"/>
                  </a:ext>
                </a:extLst>
              </a:tr>
              <a:tr h="452573">
                <a:tc>
                  <a:txBody>
                    <a:bodyPr/>
                    <a:lstStyle/>
                    <a:p>
                      <a:pPr marL="0" marR="0" lvl="0" indent="0" algn="l" rtl="0">
                        <a:spcBef>
                          <a:spcPts val="0"/>
                        </a:spcBef>
                        <a:spcAft>
                          <a:spcPts val="0"/>
                        </a:spcAft>
                        <a:buNone/>
                      </a:pPr>
                      <a:r>
                        <a:rPr lang="en-IN"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C</a:t>
                      </a:r>
                    </a:p>
                  </a:txBody>
                  <a:tcPr marL="91450" marR="91450" marT="45725" marB="45725"/>
                </a:tc>
                <a:tc>
                  <a:txBody>
                    <a:bodyPr/>
                    <a:lstStyle/>
                    <a:p>
                      <a:pPr marL="0" marR="0" lvl="0" indent="0" algn="l" rtl="0">
                        <a:spcBef>
                          <a:spcPts val="0"/>
                        </a:spcBef>
                        <a:spcAft>
                          <a:spcPts val="0"/>
                        </a:spcAft>
                        <a:buNone/>
                      </a:pPr>
                      <a:r>
                        <a:rPr lang="en-IN" alt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Basic Concepts</a:t>
                      </a:r>
                    </a:p>
                  </a:txBody>
                  <a:tcPr marL="91450" marR="91450" marT="45725" marB="45725"/>
                </a:tc>
                <a:extLst>
                  <a:ext uri="{0D108BD9-81ED-4DB2-BD59-A6C34878D82A}">
                    <a16:rowId xmlns:a16="http://schemas.microsoft.com/office/drawing/2014/main" val="10003"/>
                  </a:ext>
                </a:extLst>
              </a:tr>
              <a:tr h="387831">
                <a:tc>
                  <a:txBody>
                    <a:bodyPr/>
                    <a:lstStyle/>
                    <a:p>
                      <a:pPr marL="0" marR="0" lvl="0" indent="0" algn="l" rtl="0">
                        <a:lnSpc>
                          <a:spcPct val="100000"/>
                        </a:lnSpc>
                        <a:spcBef>
                          <a:spcPts val="0"/>
                        </a:spcBef>
                        <a:spcAft>
                          <a:spcPts val="0"/>
                        </a:spcAft>
                        <a:buClr>
                          <a:srgbClr val="000000"/>
                        </a:buClr>
                        <a:buSzPts val="1100"/>
                        <a:buFont typeface="Verdana" panose="020B0604030504040204"/>
                        <a:buNone/>
                      </a:pP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Database</a:t>
                      </a: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 SQL</a:t>
                      </a:r>
                    </a:p>
                  </a:txBody>
                  <a:tcPr marL="91450" marR="91450" marT="45725" marB="45725"/>
                </a:tc>
                <a:extLst>
                  <a:ext uri="{0D108BD9-81ED-4DB2-BD59-A6C34878D82A}">
                    <a16:rowId xmlns:a16="http://schemas.microsoft.com/office/drawing/2014/main" val="10004"/>
                  </a:ext>
                </a:extLst>
              </a:tr>
              <a:tr h="404084">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u="none" strike="noStrike" cap="none"/>
                        <a:t>Tools</a:t>
                      </a:r>
                    </a:p>
                    <a:p>
                      <a:pPr marL="0" marR="0" lvl="0" indent="0" algn="l" rtl="0">
                        <a:spcBef>
                          <a:spcPts val="0"/>
                        </a:spcBef>
                        <a:spcAft>
                          <a:spcPts val="0"/>
                        </a:spcAft>
                        <a:buNone/>
                      </a:pPr>
                      <a:endParaRPr sz="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dirty="0">
                          <a:solidFill>
                            <a:schemeClr val="dk1"/>
                          </a:solidFill>
                        </a:rPr>
                        <a:t>GIT,POSTMAN</a:t>
                      </a:r>
                    </a:p>
                  </a:txBody>
                  <a:tcPr marL="91450" marR="91450" marT="45725" marB="45725"/>
                </a:tc>
                <a:extLst>
                  <a:ext uri="{0D108BD9-81ED-4DB2-BD59-A6C34878D82A}">
                    <a16:rowId xmlns:a16="http://schemas.microsoft.com/office/drawing/2014/main" val="10005"/>
                  </a:ext>
                </a:extLst>
              </a:tr>
              <a:tr h="593837">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UI Technology</a:t>
                      </a: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dirty="0">
                          <a:solidFill>
                            <a:schemeClr val="dk1"/>
                          </a:solidFill>
                        </a:rPr>
                        <a:t>Angular &amp; HTML5 ,CSS</a:t>
                      </a:r>
                    </a:p>
                  </a:txBody>
                  <a:tcPr marL="91450" marR="91450" marT="45725" marB="45725"/>
                </a:tc>
                <a:extLst>
                  <a:ext uri="{0D108BD9-81ED-4DB2-BD59-A6C34878D82A}">
                    <a16:rowId xmlns:a16="http://schemas.microsoft.com/office/drawing/2014/main" val="10006"/>
                  </a:ext>
                </a:extLst>
              </a:tr>
              <a:tr h="916297">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Add On Skills</a:t>
                      </a: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Communication Skills,</a:t>
                      </a:r>
                      <a:r>
                        <a:rPr lang="en-IN" alt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 Ability to perceive,</a:t>
                      </a: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 Team Management</a:t>
                      </a:r>
                    </a:p>
                  </a:txBody>
                  <a:tcPr marL="91450" marR="91450" marT="45725" marB="45725"/>
                </a:tc>
                <a:extLst>
                  <a:ext uri="{0D108BD9-81ED-4DB2-BD59-A6C34878D82A}">
                    <a16:rowId xmlns:a16="http://schemas.microsoft.com/office/drawing/2014/main" val="10007"/>
                  </a:ext>
                </a:extLst>
              </a:tr>
            </a:tbl>
          </a:graphicData>
        </a:graphic>
      </p:graphicFrame>
      <p:sp>
        <p:nvSpPr>
          <p:cNvPr id="217" name="Google Shape;217;p1"/>
          <p:cNvSpPr txBox="1">
            <a:spLocks noGrp="1"/>
          </p:cNvSpPr>
          <p:nvPr>
            <p:ph type="body" idx="1"/>
          </p:nvPr>
        </p:nvSpPr>
        <p:spPr>
          <a:xfrm>
            <a:off x="4898186" y="2895791"/>
            <a:ext cx="4008437" cy="3880452"/>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None/>
            </a:pPr>
            <a:r>
              <a:rPr lang="en-US" sz="1200">
                <a:latin typeface="Times New Roman" panose="02020603050405020304"/>
                <a:ea typeface="Times New Roman" panose="02020603050405020304"/>
                <a:cs typeface="Times New Roman" panose="02020603050405020304"/>
                <a:sym typeface="Times New Roman" panose="02020603050405020304"/>
              </a:rPr>
              <a:t>Completed case study on</a:t>
            </a:r>
            <a:r>
              <a:rPr lang="en-US" sz="1200" b="1">
                <a:latin typeface="Times New Roman" panose="02020603050405020304"/>
                <a:ea typeface="Times New Roman" panose="02020603050405020304"/>
                <a:cs typeface="Times New Roman" panose="02020603050405020304"/>
                <a:sym typeface="Times New Roman" panose="02020603050405020304"/>
              </a:rPr>
              <a:t> </a:t>
            </a:r>
            <a:r>
              <a:rPr lang="en-IN" altLang="en-US" sz="1200" b="1">
                <a:latin typeface="Times New Roman" panose="02020603050405020304"/>
                <a:ea typeface="Times New Roman" panose="02020603050405020304"/>
                <a:cs typeface="Times New Roman" panose="02020603050405020304"/>
                <a:sym typeface="Times New Roman" panose="02020603050405020304"/>
              </a:rPr>
              <a:t>Online Shopping Cart System</a:t>
            </a:r>
            <a:r>
              <a:rPr lang="en-US" sz="1200" b="1">
                <a:latin typeface="Times New Roman" panose="02020603050405020304"/>
                <a:ea typeface="Times New Roman" panose="02020603050405020304"/>
                <a:cs typeface="Times New Roman" panose="02020603050405020304"/>
                <a:sym typeface="Times New Roman" panose="02020603050405020304"/>
              </a:rPr>
              <a:t> </a:t>
            </a:r>
            <a:r>
              <a:rPr lang="en-US" sz="1200">
                <a:latin typeface="Times New Roman" panose="02020603050405020304"/>
                <a:ea typeface="Times New Roman" panose="02020603050405020304"/>
                <a:cs typeface="Times New Roman" panose="02020603050405020304"/>
                <a:sym typeface="Times New Roman" panose="02020603050405020304"/>
              </a:rPr>
              <a:t>which </a:t>
            </a:r>
            <a:r>
              <a:rPr lang="en-US" sz="1200">
                <a:solidFill>
                  <a:srgbClr val="242424"/>
                </a:solidFill>
                <a:latin typeface="Times New Roman" panose="02020603050405020304"/>
                <a:ea typeface="Times New Roman" panose="02020603050405020304"/>
                <a:cs typeface="Times New Roman" panose="02020603050405020304"/>
                <a:sym typeface="Times New Roman" panose="02020603050405020304"/>
              </a:rPr>
              <a:t>is a Web-based System</a:t>
            </a:r>
            <a:r>
              <a:rPr lang="en-IN" altLang="en-US" sz="1200">
                <a:solidFill>
                  <a:srgbClr val="242424"/>
                </a:solidFill>
                <a:latin typeface="Times New Roman" panose="02020603050405020304"/>
                <a:ea typeface="Times New Roman" panose="02020603050405020304"/>
                <a:cs typeface="Times New Roman" panose="02020603050405020304"/>
                <a:sym typeface="Times New Roman" panose="02020603050405020304"/>
              </a:rPr>
              <a:t>.</a:t>
            </a:r>
            <a:r>
              <a:rPr lang="en-US"/>
              <a:t> </a:t>
            </a:r>
            <a:r>
              <a:rPr lang="en-IN" altLang="en-US"/>
              <a:t>To automate Product purchase from converting the shopping system from manual to online and to meet the requirements and expectations of diverse customers this system is built where online shopping has always been useful for everyone . This system saves and reduces the manual work of the users. Customers can register to this site or login if already registered and select the items and add to cart and purchase the products finally from the site.</a:t>
            </a:r>
            <a:endParaRPr lang="en-US"/>
          </a:p>
          <a:p>
            <a:pPr marL="0" lvl="0" indent="0" algn="l" rtl="0">
              <a:lnSpc>
                <a:spcPct val="100000"/>
              </a:lnSpc>
              <a:spcBef>
                <a:spcPts val="0"/>
              </a:spcBef>
              <a:spcAft>
                <a:spcPts val="0"/>
              </a:spcAft>
              <a:buClr>
                <a:schemeClr val="dk1"/>
              </a:buClr>
              <a:buSzPts val="1200"/>
              <a:buNone/>
            </a:pPr>
            <a:endParaRPr lang="en-US" sz="1200">
              <a:solidFill>
                <a:srgbClr val="242424"/>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chemeClr val="dk1"/>
              </a:buClr>
              <a:buSzPts val="1200"/>
              <a:buNone/>
            </a:pPr>
            <a:r>
              <a:rPr lang="en-US" sz="1200">
                <a:solidFill>
                  <a:srgbClr val="242424"/>
                </a:solidFill>
                <a:latin typeface="Times New Roman" panose="02020603050405020304"/>
                <a:ea typeface="Times New Roman" panose="02020603050405020304"/>
                <a:cs typeface="Times New Roman" panose="02020603050405020304"/>
                <a:sym typeface="Times New Roman" panose="02020603050405020304"/>
              </a:rPr>
              <a:t>Technologies used:</a:t>
            </a:r>
            <a:endParaRPr sz="1200">
              <a:latin typeface="Times New Roman" panose="02020603050405020304"/>
              <a:ea typeface="Times New Roman" panose="02020603050405020304"/>
              <a:cs typeface="Times New Roman" panose="02020603050405020304"/>
              <a:sym typeface="Times New Roman" panose="02020603050405020304"/>
            </a:endParaRP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a:solidFill>
                  <a:srgbClr val="242424"/>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rgbClr val="242424"/>
                </a:solidFill>
                <a:latin typeface="Times New Roman" panose="02020603050405020304"/>
                <a:ea typeface="Times New Roman" panose="02020603050405020304"/>
                <a:cs typeface="Times New Roman" panose="02020603050405020304"/>
                <a:sym typeface="Times New Roman" panose="02020603050405020304"/>
              </a:rPr>
              <a:t>ANGULAR </a:t>
            </a: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b="1">
                <a:solidFill>
                  <a:srgbClr val="242424"/>
                </a:solidFill>
                <a:latin typeface="Times New Roman" panose="02020603050405020304"/>
                <a:ea typeface="Times New Roman" panose="02020603050405020304"/>
                <a:cs typeface="Times New Roman" panose="02020603050405020304"/>
                <a:sym typeface="Times New Roman" panose="02020603050405020304"/>
              </a:rPr>
              <a:t>ASP.NET CORE </a:t>
            </a: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b="1">
                <a:solidFill>
                  <a:srgbClr val="242424"/>
                </a:solidFill>
                <a:latin typeface="Times New Roman" panose="02020603050405020304"/>
                <a:ea typeface="Times New Roman" panose="02020603050405020304"/>
                <a:cs typeface="Times New Roman" panose="02020603050405020304"/>
                <a:sym typeface="Times New Roman" panose="02020603050405020304"/>
              </a:rPr>
              <a:t>Microsoft SQL Server</a:t>
            </a:r>
          </a:p>
          <a:p>
            <a:pPr marL="0" lvl="0" indent="228600" algn="just" rtl="0">
              <a:lnSpc>
                <a:spcPct val="100000"/>
              </a:lnSpc>
              <a:spcBef>
                <a:spcPts val="1000"/>
              </a:spcBef>
              <a:spcAft>
                <a:spcPts val="0"/>
              </a:spcAft>
              <a:buClr>
                <a:srgbClr val="242424"/>
              </a:buClr>
              <a:buSzPts val="1000"/>
              <a:buNone/>
            </a:pPr>
            <a:r>
              <a:rPr lang="en-US" b="1">
                <a:solidFill>
                  <a:srgbClr val="242424"/>
                </a:solidFill>
                <a:latin typeface="Times New Roman" panose="02020603050405020304"/>
                <a:ea typeface="Times New Roman" panose="02020603050405020304"/>
                <a:cs typeface="Times New Roman" panose="02020603050405020304"/>
                <a:sym typeface="Times New Roman" panose="02020603050405020304"/>
              </a:rPr>
              <a:t>Video Link:</a:t>
            </a:r>
            <a:r>
              <a:rPr lang="en-IN" altLang="en-US" b="1">
                <a:solidFill>
                  <a:srgbClr val="242424"/>
                </a:solidFill>
                <a:latin typeface="Times New Roman" panose="02020603050405020304"/>
                <a:ea typeface="Times New Roman" panose="02020603050405020304"/>
                <a:cs typeface="Times New Roman" panose="02020603050405020304"/>
                <a:sym typeface="Times New Roman" panose="02020603050405020304"/>
              </a:rPr>
              <a:t> </a:t>
            </a:r>
            <a:r>
              <a:rPr lang="en-IN" altLang="en-US" b="1">
                <a:solidFill>
                  <a:srgbClr val="242424"/>
                </a:solidFill>
                <a:latin typeface="Times New Roman" panose="02020603050405020304"/>
                <a:ea typeface="Times New Roman" panose="02020603050405020304"/>
                <a:cs typeface="Times New Roman" panose="02020603050405020304"/>
                <a:sym typeface="Times New Roman" panose="02020603050405020304"/>
                <a:hlinkClick r:id="rId4" action="ppaction://hlinkfile"/>
              </a:rPr>
              <a:t>Click</a:t>
            </a:r>
            <a:endParaRPr u="sng">
              <a:solidFill>
                <a:schemeClr val="hlink"/>
              </a:solidFill>
              <a:hlinkClick r:id="rId5"/>
            </a:endParaRPr>
          </a:p>
          <a:p>
            <a:pPr marL="0" lvl="0" indent="228600" algn="just" rtl="0">
              <a:lnSpc>
                <a:spcPct val="100000"/>
              </a:lnSpc>
              <a:spcBef>
                <a:spcPts val="1000"/>
              </a:spcBef>
              <a:spcAft>
                <a:spcPts val="0"/>
              </a:spcAft>
              <a:buClr>
                <a:schemeClr val="dk1"/>
              </a:buClr>
              <a:buSzPts val="1000"/>
              <a:buNone/>
            </a:pPr>
            <a:endParaRPr lang="en-US">
              <a:latin typeface="Verdana" panose="020B0604030504040204"/>
              <a:ea typeface="Verdana" panose="020B0604030504040204"/>
              <a:cs typeface="Verdana" panose="020B0604030504040204"/>
              <a:sym typeface="Verdana" panose="020B0604030504040204"/>
            </a:endParaRPr>
          </a:p>
          <a:p>
            <a:pPr marL="0" lvl="0" indent="228600" algn="just" rtl="0">
              <a:lnSpc>
                <a:spcPct val="100000"/>
              </a:lnSpc>
              <a:spcBef>
                <a:spcPts val="1000"/>
              </a:spcBef>
              <a:spcAft>
                <a:spcPts val="0"/>
              </a:spcAft>
              <a:buClr>
                <a:schemeClr val="dk1"/>
              </a:buClr>
              <a:buSzPts val="1000"/>
              <a:buNone/>
            </a:pPr>
            <a:r>
              <a:rPr lang="en-US">
                <a:latin typeface="Verdana" panose="020B0604030504040204"/>
                <a:ea typeface="Verdana" panose="020B0604030504040204"/>
                <a:cs typeface="Verdana" panose="020B0604030504040204"/>
                <a:sym typeface="Verdana" panose="020B0604030504040204"/>
                <a:hlinkClick r:id="rId6" action="ppaction://hlinkfile">
                  <a:extLst>
                    <a:ext uri="{DAF060AB-1E55-43B9-8AAB-6FB025537F2F}">
                      <wpsdc:hlinkClr xmlns="" xmlns:wpsdc="http://www.wps.cn/officeDocument/2017/drawingmlCustomData" val="642E8E"/>
                      <wpsdc:folHlinkClr xmlns="" xmlns:wpsdc="http://www.wps.cn/officeDocument/2017/drawingmlCustomData" val="642E8E"/>
                      <wpsdc:hlinkUnderline xmlns="" xmlns:wpsdc="http://www.wps.cn/officeDocument/2017/drawingmlCustomData" val="1"/>
                    </a:ext>
                  </a:extLst>
                </a:hlinkClick>
              </a:rPr>
              <a:t>Github Link</a:t>
            </a:r>
            <a:endParaRPr lang="en-US">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r>
              <a:rPr lang="en-US" b="1"/>
              <a:t> </a:t>
            </a:r>
            <a:endParaRPr b="1"/>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br>
              <a:rPr lang="en-US"/>
            </a:br>
            <a:br>
              <a:rPr lang="en-US"/>
            </a:br>
            <a:endParaRPr lang="en-US"/>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000"/>
              </a:lnSpc>
              <a:spcBef>
                <a:spcPts val="0"/>
              </a:spcBef>
              <a:spcAft>
                <a:spcPts val="0"/>
              </a:spcAft>
              <a:buClr>
                <a:schemeClr val="lt1"/>
              </a:buClr>
              <a:buSzPts val="1400"/>
              <a:buNone/>
            </a:pPr>
            <a:r>
              <a:rPr lang="en-US"/>
              <a:t>Analyst/Software Engineer</a:t>
            </a:r>
          </a:p>
        </p:txBody>
      </p:sp>
      <p:sp>
        <p:nvSpPr>
          <p:cNvPr id="219" name="Google Shape;219;p1"/>
          <p:cNvSpPr txBox="1">
            <a:spLocks noGrp="1"/>
          </p:cNvSpPr>
          <p:nvPr>
            <p:ph type="body" idx="6"/>
          </p:nvPr>
        </p:nvSpPr>
        <p:spPr>
          <a:xfrm>
            <a:off x="3276600" y="1585723"/>
            <a:ext cx="26670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IN" altLang="en-US" dirty="0"/>
              <a:t>ridhima.debnath@capgemini.com</a:t>
            </a:r>
          </a:p>
        </p:txBody>
      </p:sp>
      <p:sp>
        <p:nvSpPr>
          <p:cNvPr id="220"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+91 7</a:t>
            </a:r>
            <a:r>
              <a:rPr lang="en-IN" altLang="en-US"/>
              <a:t>098327661</a:t>
            </a:r>
          </a:p>
        </p:txBody>
      </p:sp>
      <p:sp>
        <p:nvSpPr>
          <p:cNvPr id="221" name="Google Shape;221;p1"/>
          <p:cNvSpPr txBox="1">
            <a:spLocks noGrp="1"/>
          </p:cNvSpPr>
          <p:nvPr>
            <p:ph type="body" idx="8"/>
          </p:nvPr>
        </p:nvSpPr>
        <p:spPr>
          <a:xfrm>
            <a:off x="491997" y="2888631"/>
            <a:ext cx="3978346" cy="3894772"/>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Full Stack Developer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Understanding of </a:t>
            </a:r>
            <a:r>
              <a:rPr lang="en-US" b="1" dirty="0"/>
              <a:t>RDBMS</a:t>
            </a:r>
            <a:r>
              <a:rPr lang="en-US" dirty="0"/>
              <a:t> concepts using </a:t>
            </a:r>
            <a:r>
              <a:rPr lang="en-US" b="1" dirty="0"/>
              <a:t>SQL Server.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Hands on experience in developing applications using </a:t>
            </a:r>
            <a:r>
              <a:rPr lang="en-US" b="1" dirty="0"/>
              <a:t>.NET Framework</a:t>
            </a:r>
            <a:r>
              <a:rPr lang="en-US" dirty="0"/>
              <a:t>, </a:t>
            </a:r>
            <a:r>
              <a:rPr lang="en-US" b="1" dirty="0"/>
              <a:t>ASP.NET Core</a:t>
            </a:r>
            <a:endParaRPr b="1" dirty="0"/>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Understanding of </a:t>
            </a:r>
            <a:r>
              <a:rPr lang="en-US" b="1" dirty="0"/>
              <a:t>Angular CLI </a:t>
            </a:r>
            <a:r>
              <a:rPr lang="en-US" dirty="0"/>
              <a:t>and </a:t>
            </a:r>
            <a:r>
              <a:rPr lang="en-US" b="1" dirty="0"/>
              <a:t>HTML5</a:t>
            </a:r>
            <a:r>
              <a:rPr lang="en-US" dirty="0"/>
              <a:t> , </a:t>
            </a:r>
            <a:r>
              <a:rPr lang="en-US" b="1" dirty="0"/>
              <a:t>CSS .</a:t>
            </a:r>
          </a:p>
          <a:p>
            <a:pPr marL="171450" lvl="0" indent="-107950" algn="l" rtl="0">
              <a:lnSpc>
                <a:spcPct val="114000"/>
              </a:lnSpc>
              <a:spcBef>
                <a:spcPts val="1000"/>
              </a:spcBef>
              <a:spcAft>
                <a:spcPts val="0"/>
              </a:spcAft>
              <a:buClr>
                <a:schemeClr val="dk1"/>
              </a:buClr>
              <a:buSzPts val="1000"/>
              <a:buFont typeface="Arial" panose="020B0604020202020204"/>
              <a:buNone/>
            </a:pPr>
            <a:endParaRPr lang="en-US" b="1" dirty="0"/>
          </a:p>
          <a:p>
            <a:pPr marL="171450" lvl="0" indent="-107950" algn="l" rtl="0">
              <a:lnSpc>
                <a:spcPct val="114000"/>
              </a:lnSpc>
              <a:spcBef>
                <a:spcPts val="1000"/>
              </a:spcBef>
              <a:spcAft>
                <a:spcPts val="0"/>
              </a:spcAft>
              <a:buClr>
                <a:schemeClr val="dk1"/>
              </a:buClr>
              <a:buSzPts val="1000"/>
              <a:buFont typeface="Arial" panose="020B0604020202020204"/>
              <a:buNone/>
            </a:pP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b="1" dirty="0"/>
          </a:p>
        </p:txBody>
      </p:sp>
      <p:sp>
        <p:nvSpPr>
          <p:cNvPr id="222" name="Google Shape;222;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IN" altLang="en-US"/>
              <a:t>Ridhima Debnath</a:t>
            </a:r>
          </a:p>
        </p:txBody>
      </p:sp>
      <p:pic>
        <p:nvPicPr>
          <p:cNvPr id="223" name="Google Shape;223;p1">
            <a:hlinkClick r:id="rId7"/>
          </p:cNvPr>
          <p:cNvPicPr preferRelativeResize="0"/>
          <p:nvPr/>
        </p:nvPicPr>
        <p:blipFill rotWithShape="1">
          <a:blip r:embed="rId8"/>
          <a:srcRect l="23582" t="2057" r="24331" b="4875"/>
          <a:stretch>
            <a:fillRect/>
          </a:stretch>
        </p:blipFill>
        <p:spPr>
          <a:xfrm>
            <a:off x="4612957" y="5940437"/>
            <a:ext cx="441007" cy="471488"/>
          </a:xfrm>
          <a:prstGeom prst="rect">
            <a:avLst/>
          </a:prstGeom>
          <a:noFill/>
          <a:ln>
            <a:noFill/>
          </a:ln>
        </p:spPr>
      </p:pic>
      <p:sp>
        <p:nvSpPr>
          <p:cNvPr id="224" name="Google Shape;224;p1"/>
          <p:cNvSpPr txBox="1"/>
          <p:nvPr/>
        </p:nvSpPr>
        <p:spPr>
          <a:xfrm>
            <a:off x="3076576" y="1978183"/>
            <a:ext cx="2381250" cy="4375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panose="020B0604020202020204"/>
              <a:buNone/>
            </a:pPr>
            <a:endParaRPr lang="en-US" sz="1100" b="0" i="0" u="none" strike="noStrike" cap="none">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225" name="Google Shape;225;p1"/>
          <p:cNvSpPr/>
          <p:nvPr/>
        </p:nvSpPr>
        <p:spPr>
          <a:xfrm>
            <a:off x="9300156" y="641507"/>
            <a:ext cx="2895283" cy="789940"/>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00" b="1" i="0" u="none" strike="noStrike" cap="none" dirty="0">
                <a:solidFill>
                  <a:schemeClr val="dk1"/>
                </a:solidFill>
                <a:latin typeface="Verdana" panose="020B0604030504040204"/>
                <a:ea typeface="Verdana" panose="020B0604030504040204"/>
                <a:cs typeface="Verdana" panose="020B0604030504040204"/>
                <a:sym typeface="Verdana" panose="020B0604030504040204"/>
              </a:rPr>
              <a:t>Bachelor</a:t>
            </a:r>
            <a:r>
              <a:rPr lang="en-US" sz="1000" b="0" i="0" u="none" strike="noStrike" cap="none" dirty="0">
                <a:solidFill>
                  <a:schemeClr val="dk1"/>
                </a:solidFill>
                <a:latin typeface="Verdana" panose="020B0604030504040204"/>
                <a:ea typeface="Verdana" panose="020B0604030504040204"/>
                <a:cs typeface="Verdana" panose="020B0604030504040204"/>
                <a:sym typeface="Verdana" panose="020B0604030504040204"/>
              </a:rPr>
              <a:t> of </a:t>
            </a:r>
            <a:r>
              <a:rPr lang="en-US" sz="1000" dirty="0">
                <a:solidFill>
                  <a:schemeClr val="dk1"/>
                </a:solidFill>
                <a:latin typeface="Verdana" panose="020B0604030504040204"/>
                <a:ea typeface="Verdana" panose="020B0604030504040204"/>
                <a:cs typeface="Verdana" panose="020B0604030504040204"/>
                <a:sym typeface="Verdana" panose="020B0604030504040204"/>
              </a:rPr>
              <a:t>Technology</a:t>
            </a:r>
            <a:r>
              <a:rPr lang="en-US" sz="1000" b="0" i="0" u="none" strike="noStrike" cap="none" dirty="0">
                <a:solidFill>
                  <a:schemeClr val="dk1"/>
                </a:solidFill>
                <a:latin typeface="Verdana" panose="020B0604030504040204"/>
                <a:ea typeface="Verdana" panose="020B0604030504040204"/>
                <a:cs typeface="Verdana" panose="020B0604030504040204"/>
                <a:sym typeface="Verdana" panose="020B0604030504040204"/>
              </a:rPr>
              <a:t>,</a:t>
            </a:r>
            <a:endParaRPr sz="1000" dirty="0">
              <a:solidFill>
                <a:schemeClr val="dk1"/>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14000"/>
              </a:lnSpc>
              <a:spcBef>
                <a:spcPts val="0"/>
              </a:spcBef>
              <a:spcAft>
                <a:spcPts val="0"/>
              </a:spcAft>
              <a:buNone/>
            </a:pPr>
            <a:r>
              <a:rPr lang="en-US" sz="1000" dirty="0">
                <a:solidFill>
                  <a:schemeClr val="dk1"/>
                </a:solidFill>
                <a:latin typeface="Verdana" panose="020B0604030504040204"/>
                <a:ea typeface="Verdana" panose="020B0604030504040204"/>
                <a:cs typeface="Verdana" panose="020B0604030504040204"/>
                <a:sym typeface="Verdana" panose="020B0604030504040204"/>
              </a:rPr>
              <a:t>Computer</a:t>
            </a:r>
            <a:r>
              <a:rPr lang="en-IN" altLang="en-US" sz="1000" dirty="0">
                <a:solidFill>
                  <a:schemeClr val="dk1"/>
                </a:solidFill>
                <a:latin typeface="Verdana" panose="020B0604030504040204"/>
                <a:ea typeface="Verdana" panose="020B0604030504040204"/>
                <a:cs typeface="Verdana" panose="020B0604030504040204"/>
                <a:sym typeface="Verdana" panose="020B0604030504040204"/>
              </a:rPr>
              <a:t> Applications</a:t>
            </a:r>
            <a:r>
              <a:rPr lang="en-US" sz="1000" dirty="0">
                <a:solidFill>
                  <a:schemeClr val="dk1"/>
                </a:solidFill>
                <a:latin typeface="Verdana" panose="020B0604030504040204"/>
                <a:ea typeface="Verdana" panose="020B0604030504040204"/>
                <a:cs typeface="Verdana" panose="020B0604030504040204"/>
                <a:sym typeface="Verdana" panose="020B0604030504040204"/>
              </a:rPr>
              <a:t> </a:t>
            </a:r>
            <a:r>
              <a:rPr lang="en-US" sz="1000" b="0" i="0" u="none" strike="noStrike" cap="none" dirty="0">
                <a:solidFill>
                  <a:schemeClr val="dk1"/>
                </a:solidFill>
                <a:latin typeface="Verdana" panose="020B0604030504040204"/>
                <a:ea typeface="Verdana" panose="020B0604030504040204"/>
                <a:cs typeface="Verdana" panose="020B0604030504040204"/>
                <a:sym typeface="Verdana" panose="020B0604030504040204"/>
              </a:rPr>
              <a:t>: </a:t>
            </a:r>
            <a:r>
              <a:rPr lang="en-US" sz="1000" dirty="0">
                <a:solidFill>
                  <a:schemeClr val="dk1"/>
                </a:solidFill>
                <a:latin typeface="Verdana" panose="020B0604030504040204"/>
                <a:ea typeface="Verdana" panose="020B0604030504040204"/>
                <a:cs typeface="Verdana" panose="020B0604030504040204"/>
                <a:sym typeface="Verdana" panose="020B0604030504040204"/>
              </a:rPr>
              <a:t>201</a:t>
            </a:r>
            <a:r>
              <a:rPr lang="en-IN" altLang="en-US" sz="1000" dirty="0">
                <a:solidFill>
                  <a:schemeClr val="dk1"/>
                </a:solidFill>
                <a:latin typeface="Verdana" panose="020B0604030504040204"/>
                <a:ea typeface="Verdana" panose="020B0604030504040204"/>
                <a:cs typeface="Verdana" panose="020B0604030504040204"/>
                <a:sym typeface="Verdana" panose="020B0604030504040204"/>
              </a:rPr>
              <a:t>7</a:t>
            </a:r>
            <a:r>
              <a:rPr lang="en-US" sz="1000" dirty="0">
                <a:solidFill>
                  <a:schemeClr val="dk1"/>
                </a:solidFill>
                <a:latin typeface="Verdana" panose="020B0604030504040204"/>
                <a:ea typeface="Verdana" panose="020B0604030504040204"/>
                <a:cs typeface="Verdana" panose="020B0604030504040204"/>
                <a:sym typeface="Verdana" panose="020B0604030504040204"/>
              </a:rPr>
              <a:t>-2</a:t>
            </a:r>
            <a:r>
              <a:rPr lang="en-IN" altLang="en-US" sz="1000" dirty="0">
                <a:solidFill>
                  <a:schemeClr val="dk1"/>
                </a:solidFill>
                <a:latin typeface="Verdana" panose="020B0604030504040204"/>
                <a:ea typeface="Verdana" panose="020B0604030504040204"/>
                <a:cs typeface="Verdana" panose="020B0604030504040204"/>
                <a:sym typeface="Verdana" panose="020B0604030504040204"/>
              </a:rPr>
              <a:t>020</a:t>
            </a:r>
          </a:p>
          <a:p>
            <a:pPr marL="0" marR="0" lvl="0" indent="0" algn="l" rtl="0">
              <a:lnSpc>
                <a:spcPct val="114000"/>
              </a:lnSpc>
              <a:spcBef>
                <a:spcPts val="0"/>
              </a:spcBef>
              <a:spcAft>
                <a:spcPts val="0"/>
              </a:spcAft>
              <a:buNone/>
            </a:pPr>
            <a:r>
              <a:rPr lang="en-IN" altLang="en-US" sz="1000" b="1" i="0" u="none" strike="noStrike" cap="none" dirty="0">
                <a:solidFill>
                  <a:schemeClr val="dk1"/>
                </a:solidFill>
                <a:latin typeface="Verdana" panose="020B0604030504040204"/>
                <a:ea typeface="Verdana" panose="020B0604030504040204"/>
                <a:cs typeface="Verdana" panose="020B0604030504040204"/>
                <a:sym typeface="Verdana" panose="020B0604030504040204"/>
              </a:rPr>
              <a:t>Masters</a:t>
            </a:r>
            <a:r>
              <a:rPr lang="en-IN" altLang="en-US" sz="1000" b="0" i="0" u="none" strike="noStrike" cap="none" dirty="0">
                <a:solidFill>
                  <a:schemeClr val="dk1"/>
                </a:solidFill>
                <a:latin typeface="Verdana" panose="020B0604030504040204"/>
                <a:ea typeface="Verdana" panose="020B0604030504040204"/>
                <a:cs typeface="Verdana" panose="020B0604030504040204"/>
                <a:sym typeface="Verdana" panose="020B0604030504040204"/>
              </a:rPr>
              <a:t> of Technology,</a:t>
            </a:r>
          </a:p>
          <a:p>
            <a:pPr marL="0" marR="0" lvl="0" indent="0" algn="l" rtl="0">
              <a:lnSpc>
                <a:spcPct val="114000"/>
              </a:lnSpc>
              <a:spcBef>
                <a:spcPts val="0"/>
              </a:spcBef>
              <a:spcAft>
                <a:spcPts val="0"/>
              </a:spcAft>
              <a:buNone/>
            </a:pPr>
            <a:r>
              <a:rPr lang="en-IN" altLang="en-US" sz="1000" b="0" i="0" u="none" strike="noStrike" cap="none" dirty="0">
                <a:solidFill>
                  <a:schemeClr val="dk1"/>
                </a:solidFill>
                <a:latin typeface="Verdana" panose="020B0604030504040204"/>
                <a:ea typeface="Verdana" panose="020B0604030504040204"/>
                <a:cs typeface="Verdana" panose="020B0604030504040204"/>
                <a:sym typeface="Verdana" panose="020B0604030504040204"/>
              </a:rPr>
              <a:t>Computer Applications : 2020-2022</a:t>
            </a:r>
          </a:p>
        </p:txBody>
      </p:sp>
      <p:sp>
        <p:nvSpPr>
          <p:cNvPr id="226" name="Google Shape;226;p1"/>
          <p:cNvSpPr/>
          <p:nvPr/>
        </p:nvSpPr>
        <p:spPr>
          <a:xfrm>
            <a:off x="9215425" y="1528441"/>
            <a:ext cx="93789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panose="020B0604030504040204"/>
              <a:buNone/>
            </a:pPr>
            <a:r>
              <a:rPr lang="en-US" sz="1000" b="1" i="0" u="none" strike="noStrike" cap="none" dirty="0">
                <a:solidFill>
                  <a:srgbClr val="0070AD"/>
                </a:solidFill>
                <a:latin typeface="Verdana" panose="020B0604030504040204"/>
                <a:ea typeface="Verdana" panose="020B0604030504040204"/>
                <a:cs typeface="Verdana" panose="020B0604030504040204"/>
                <a:sym typeface="Verdana" panose="020B0604030504040204"/>
              </a:rPr>
              <a:t>Skills</a:t>
            </a:r>
            <a:endParaRPr sz="10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227" name="Google Shape;227;p1"/>
          <p:cNvSpPr txBox="1"/>
          <p:nvPr/>
        </p:nvSpPr>
        <p:spPr>
          <a:xfrm>
            <a:off x="2392099" y="1012459"/>
            <a:ext cx="339883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Verdana" panose="020B0604030504040204"/>
                <a:ea typeface="Verdana" panose="020B0604030504040204"/>
                <a:cs typeface="Verdana" panose="020B0604030504040204"/>
                <a:sym typeface="Verdana" panose="020B0604030504040204"/>
              </a:rPr>
              <a:t>I Transform L&amp;D Left shift batch</a:t>
            </a:r>
          </a:p>
        </p:txBody>
      </p:sp>
      <p:sp>
        <p:nvSpPr>
          <p:cNvPr id="229" name="Google Shape;229;p1"/>
          <p:cNvSpPr txBox="1"/>
          <p:nvPr/>
        </p:nvSpPr>
        <p:spPr>
          <a:xfrm>
            <a:off x="3581400" y="1260978"/>
            <a:ext cx="173420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Verdana" panose="020B0604030504040204"/>
                <a:ea typeface="Verdana" panose="020B0604030504040204"/>
                <a:cs typeface="Verdana" panose="020B0604030504040204"/>
                <a:sym typeface="Verdana" panose="020B0604030504040204"/>
              </a:rPr>
              <a:t>MUMBAI</a:t>
            </a:r>
          </a:p>
        </p:txBody>
      </p:sp>
      <p:pic>
        <p:nvPicPr>
          <p:cNvPr id="3" name="Picture Placeholder 2" descr="IMG-8085-removebg-preview"/>
          <p:cNvPicPr>
            <a:picLocks noGrp="1" noChangeAspect="1"/>
          </p:cNvPicPr>
          <p:nvPr>
            <p:ph type="pic" idx="5"/>
          </p:nvPr>
        </p:nvPicPr>
        <p:blipFill>
          <a:blip r:embed="rId9"/>
          <a:stretch>
            <a:fillRect/>
          </a:stretch>
        </p:blipFill>
        <p:spPr>
          <a:xfrm>
            <a:off x="383540" y="291465"/>
            <a:ext cx="1734185" cy="1681480"/>
          </a:xfrm>
          <a:prstGeom prst="ellipse">
            <a:avLst/>
          </a:prstGeom>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263</Words>
  <Application>Microsoft Office PowerPoint</Application>
  <PresentationFormat>Widescreen</PresentationFormat>
  <Paragraphs>56</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Noto Sans Symbols</vt:lpstr>
      <vt:lpstr>Times New Roman</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Debnath, Ridhima</cp:lastModifiedBy>
  <cp:revision>15</cp:revision>
  <dcterms:created xsi:type="dcterms:W3CDTF">2022-10-30T08:54:00Z</dcterms:created>
  <dcterms:modified xsi:type="dcterms:W3CDTF">2023-01-31T06:21:35Z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1033-11.2.0.11380</vt:lpwstr>
  </property>
  <property fmtid="{D5CDD505-2E9C-101B-9397-08002B2CF9AE}" pid="4" name="ICV">
    <vt:lpwstr>17F65D34A4A0493E9DFB070FC20A9BC5</vt:lpwstr>
  </property>
</Properties>
</file>