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4183-6EDF-430E-9CA7-A295E4096B7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1A03-B7BB-419C-8595-97C6BD7AF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69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4183-6EDF-430E-9CA7-A295E4096B7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1A03-B7BB-419C-8595-97C6BD7AF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56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4183-6EDF-430E-9CA7-A295E4096B7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1A03-B7BB-419C-8595-97C6BD7AF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6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4183-6EDF-430E-9CA7-A295E4096B7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1A03-B7BB-419C-8595-97C6BD7AF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00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4183-6EDF-430E-9CA7-A295E4096B7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1A03-B7BB-419C-8595-97C6BD7AF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03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4183-6EDF-430E-9CA7-A295E4096B7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1A03-B7BB-419C-8595-97C6BD7AF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67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4183-6EDF-430E-9CA7-A295E4096B7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1A03-B7BB-419C-8595-97C6BD7AF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9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4183-6EDF-430E-9CA7-A295E4096B7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1A03-B7BB-419C-8595-97C6BD7AF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16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4183-6EDF-430E-9CA7-A295E4096B7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1A03-B7BB-419C-8595-97C6BD7AF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77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4183-6EDF-430E-9CA7-A295E4096B7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1A03-B7BB-419C-8595-97C6BD7AF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03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4183-6EDF-430E-9CA7-A295E4096B7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1A03-B7BB-419C-8595-97C6BD7AF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49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64183-6EDF-430E-9CA7-A295E4096B7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1A03-B7BB-419C-8595-97C6BD7AF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132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7735" y="353684"/>
            <a:ext cx="9144000" cy="3554928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latin typeface="Bell MT" panose="02020503060305020303" pitchFamily="18" charset="0"/>
              </a:rPr>
              <a:t>Coursera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700" dirty="0" smtClean="0">
                <a:ln w="1905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Introduction to</a:t>
            </a:r>
            <a:br>
              <a:rPr lang="en-US" sz="6700" dirty="0" smtClean="0">
                <a:ln w="1905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</a:br>
            <a:r>
              <a:rPr lang="en-US" sz="6700" dirty="0" smtClean="0">
                <a:ln w="1905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 Front End Development</a:t>
            </a:r>
            <a:endParaRPr lang="en-IN" sz="6700" dirty="0">
              <a:ln w="19050"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042" y="4318031"/>
            <a:ext cx="4005532" cy="173771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Name: </a:t>
            </a:r>
            <a:r>
              <a:rPr lang="en-US" dirty="0" err="1" smtClean="0">
                <a:latin typeface="Bodoni MT" panose="02070603080606020203" pitchFamily="18" charset="0"/>
              </a:rPr>
              <a:t>Ridhimaa</a:t>
            </a:r>
            <a:r>
              <a:rPr lang="en-US" dirty="0" smtClean="0">
                <a:latin typeface="Bodoni MT" panose="02070603080606020203" pitchFamily="18" charset="0"/>
              </a:rPr>
              <a:t> Sinha</a:t>
            </a:r>
          </a:p>
          <a:p>
            <a:r>
              <a:rPr lang="en-US" dirty="0" smtClean="0">
                <a:latin typeface="Bodoni MT" panose="02070603080606020203" pitchFamily="18" charset="0"/>
              </a:rPr>
              <a:t>Batch: D2</a:t>
            </a:r>
          </a:p>
          <a:p>
            <a:r>
              <a:rPr lang="en-US" dirty="0" smtClean="0">
                <a:latin typeface="Bodoni MT" panose="02070603080606020203" pitchFamily="18" charset="0"/>
              </a:rPr>
              <a:t>Roll no. : 48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303033" y="4318031"/>
            <a:ext cx="4980317" cy="2255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Bodoni MT" panose="02070603080606020203" pitchFamily="18" charset="0"/>
              </a:rPr>
              <a:t>F.Y. B.TECH.</a:t>
            </a:r>
          </a:p>
          <a:p>
            <a:r>
              <a:rPr lang="en-US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odoni MT" panose="02070603080606020203" pitchFamily="18" charset="0"/>
              </a:rPr>
              <a:t>Course Module: 1</a:t>
            </a:r>
          </a:p>
          <a:p>
            <a:r>
              <a:rPr lang="en-US" dirty="0" smtClean="0">
                <a:latin typeface="Bodoni MT" panose="02070603080606020203" pitchFamily="18" charset="0"/>
              </a:rPr>
              <a:t>Guided By-</a:t>
            </a:r>
          </a:p>
          <a:p>
            <a:r>
              <a:rPr lang="en-US" dirty="0" smtClean="0">
                <a:latin typeface="Bodoni MT" panose="02070603080606020203" pitchFamily="18" charset="0"/>
              </a:rPr>
              <a:t>Manisha Ma’am</a:t>
            </a:r>
          </a:p>
          <a:p>
            <a:endParaRPr lang="en-US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2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25" y="244355"/>
            <a:ext cx="10515600" cy="971969"/>
          </a:xfrm>
        </p:spPr>
        <p:txBody>
          <a:bodyPr/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Introduction to HTML, CSS and JS</a:t>
            </a:r>
            <a:endParaRPr lang="en-IN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320" y="1147313"/>
            <a:ext cx="10515600" cy="53397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HTML (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Hypertext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Markup Language)  </a:t>
            </a:r>
          </a:p>
          <a:p>
            <a:pPr marL="0" indent="0">
              <a:buNone/>
            </a:pPr>
            <a:r>
              <a:rPr lang="en-US" sz="2200" dirty="0">
                <a:latin typeface="Bell MT" panose="02020503060305020303" pitchFamily="18" charset="0"/>
              </a:rPr>
              <a:t>1. </a:t>
            </a:r>
            <a:r>
              <a:rPr lang="en-US" sz="2200" dirty="0" smtClean="0">
                <a:latin typeface="Bell MT" panose="02020503060305020303" pitchFamily="18" charset="0"/>
              </a:rPr>
              <a:t>HTML is </a:t>
            </a:r>
            <a:r>
              <a:rPr lang="en-US" sz="2200" dirty="0">
                <a:latin typeface="Bell MT" panose="02020503060305020303" pitchFamily="18" charset="0"/>
              </a:rPr>
              <a:t>the standard language used to create the structure of webpages.  </a:t>
            </a:r>
          </a:p>
          <a:p>
            <a:pPr marL="0" indent="0">
              <a:buNone/>
            </a:pPr>
            <a:r>
              <a:rPr lang="en-US" sz="2200" dirty="0">
                <a:latin typeface="Bell MT" panose="02020503060305020303" pitchFamily="18" charset="0"/>
              </a:rPr>
              <a:t>2. It uses </a:t>
            </a:r>
            <a:r>
              <a:rPr lang="en-US" sz="2200" dirty="0" smtClean="0">
                <a:latin typeface="Bell MT" panose="02020503060305020303" pitchFamily="18" charset="0"/>
              </a:rPr>
              <a:t>tags </a:t>
            </a:r>
            <a:r>
              <a:rPr lang="en-US" sz="2200" dirty="0">
                <a:latin typeface="Bell MT" panose="02020503060305020303" pitchFamily="18" charset="0"/>
              </a:rPr>
              <a:t>(like </a:t>
            </a:r>
            <a:r>
              <a:rPr lang="en-US" sz="2200" dirty="0" smtClean="0">
                <a:latin typeface="Bell MT" panose="02020503060305020303" pitchFamily="18" charset="0"/>
              </a:rPr>
              <a:t>‘&lt;</a:t>
            </a:r>
            <a:r>
              <a:rPr lang="en-US" sz="2200" dirty="0">
                <a:latin typeface="Bell MT" panose="02020503060305020303" pitchFamily="18" charset="0"/>
              </a:rPr>
              <a:t>h1</a:t>
            </a:r>
            <a:r>
              <a:rPr lang="en-US" sz="2200" dirty="0" smtClean="0">
                <a:latin typeface="Bell MT" panose="02020503060305020303" pitchFamily="18" charset="0"/>
              </a:rPr>
              <a:t>&gt;’, ‘&lt;</a:t>
            </a:r>
            <a:r>
              <a:rPr lang="en-US" sz="2200" dirty="0">
                <a:latin typeface="Bell MT" panose="02020503060305020303" pitchFamily="18" charset="0"/>
              </a:rPr>
              <a:t>p</a:t>
            </a:r>
            <a:r>
              <a:rPr lang="en-US" sz="2200" dirty="0" smtClean="0">
                <a:latin typeface="Bell MT" panose="02020503060305020303" pitchFamily="18" charset="0"/>
              </a:rPr>
              <a:t>&gt;’, ‘&lt;</a:t>
            </a:r>
            <a:r>
              <a:rPr lang="en-US" sz="2200" dirty="0" err="1">
                <a:latin typeface="Bell MT" panose="02020503060305020303" pitchFamily="18" charset="0"/>
              </a:rPr>
              <a:t>img</a:t>
            </a:r>
            <a:r>
              <a:rPr lang="en-US" sz="2200" dirty="0" smtClean="0">
                <a:latin typeface="Bell MT" panose="02020503060305020303" pitchFamily="18" charset="0"/>
              </a:rPr>
              <a:t>&gt;’) </a:t>
            </a:r>
            <a:r>
              <a:rPr lang="en-US" sz="2200" dirty="0">
                <a:latin typeface="Bell MT" panose="02020503060305020303" pitchFamily="18" charset="0"/>
              </a:rPr>
              <a:t>to define headings, paragraphs, images, and other elements.  </a:t>
            </a:r>
          </a:p>
          <a:p>
            <a:pPr marL="0" indent="0">
              <a:buNone/>
            </a:pPr>
            <a:r>
              <a:rPr lang="en-US" sz="2200" dirty="0">
                <a:latin typeface="Bell MT" panose="02020503060305020303" pitchFamily="18" charset="0"/>
              </a:rPr>
              <a:t>3. HTML provides the </a:t>
            </a:r>
            <a:r>
              <a:rPr lang="en-US" sz="2200" dirty="0" smtClean="0">
                <a:latin typeface="Bell MT" panose="02020503060305020303" pitchFamily="18" charset="0"/>
              </a:rPr>
              <a:t>skeleton </a:t>
            </a:r>
            <a:r>
              <a:rPr lang="en-US" sz="2200" dirty="0">
                <a:latin typeface="Bell MT" panose="02020503060305020303" pitchFamily="18" charset="0"/>
              </a:rPr>
              <a:t>of a webpage, setting up the content and structure.  </a:t>
            </a:r>
          </a:p>
          <a:p>
            <a:pPr marL="0" indent="0">
              <a:buNone/>
            </a:pPr>
            <a:r>
              <a:rPr lang="en-US" sz="2200" dirty="0">
                <a:latin typeface="Bell MT" panose="02020503060305020303" pitchFamily="18" charset="0"/>
              </a:rPr>
              <a:t>4. </a:t>
            </a:r>
            <a:r>
              <a:rPr lang="en-US" sz="2200" dirty="0" smtClean="0">
                <a:latin typeface="Bell MT" panose="02020503060305020303" pitchFamily="18" charset="0"/>
              </a:rPr>
              <a:t>Example:  ‘&lt;</a:t>
            </a:r>
            <a:r>
              <a:rPr lang="en-US" sz="2200" dirty="0" smtClean="0">
                <a:latin typeface="Bell MT" panose="02020503060305020303" pitchFamily="18" charset="0"/>
              </a:rPr>
              <a:t>h1&gt;Hello World</a:t>
            </a:r>
            <a:r>
              <a:rPr lang="en-US" sz="2200" dirty="0">
                <a:latin typeface="Bell MT" panose="02020503060305020303" pitchFamily="18" charset="0"/>
              </a:rPr>
              <a:t>!&lt;/h1</a:t>
            </a:r>
            <a:r>
              <a:rPr lang="en-US" sz="2200" dirty="0" smtClean="0">
                <a:latin typeface="Bell MT" panose="02020503060305020303" pitchFamily="18" charset="0"/>
              </a:rPr>
              <a:t>&gt;’ </a:t>
            </a:r>
            <a:r>
              <a:rPr lang="en-US" sz="2200" dirty="0">
                <a:latin typeface="Bell MT" panose="02020503060305020303" pitchFamily="18" charset="0"/>
              </a:rPr>
              <a:t>creates a main heading on a page.</a:t>
            </a:r>
            <a:r>
              <a:rPr lang="en-US" sz="2200" dirty="0"/>
              <a:t>  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CSS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(Cascading Style Sheets</a:t>
            </a:r>
            <a:r>
              <a:rPr 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)</a:t>
            </a:r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Bell MT" panose="02020503060305020303" pitchFamily="18" charset="0"/>
              </a:rPr>
              <a:t>1. </a:t>
            </a:r>
            <a:r>
              <a:rPr lang="en-US" sz="2200" dirty="0" smtClean="0">
                <a:latin typeface="Bell MT" panose="02020503060305020303" pitchFamily="18" charset="0"/>
              </a:rPr>
              <a:t>CSS is </a:t>
            </a:r>
            <a:r>
              <a:rPr lang="en-US" sz="2200" dirty="0">
                <a:latin typeface="Bell MT" panose="02020503060305020303" pitchFamily="18" charset="0"/>
              </a:rPr>
              <a:t>used to style and design the layout of webpages.  </a:t>
            </a:r>
          </a:p>
          <a:p>
            <a:pPr marL="0" indent="0">
              <a:buNone/>
            </a:pPr>
            <a:r>
              <a:rPr lang="en-US" sz="2200" dirty="0">
                <a:latin typeface="Bell MT" panose="02020503060305020303" pitchFamily="18" charset="0"/>
              </a:rPr>
              <a:t>2. It controls </a:t>
            </a:r>
            <a:r>
              <a:rPr lang="en-US" sz="2200" dirty="0" smtClean="0">
                <a:latin typeface="Bell MT" panose="02020503060305020303" pitchFamily="18" charset="0"/>
              </a:rPr>
              <a:t>colors</a:t>
            </a:r>
            <a:r>
              <a:rPr lang="en-US" sz="2200" dirty="0">
                <a:latin typeface="Bell MT" panose="02020503060305020303" pitchFamily="18" charset="0"/>
              </a:rPr>
              <a:t>, fonts, </a:t>
            </a:r>
            <a:r>
              <a:rPr lang="en-US" sz="2200" dirty="0" smtClean="0">
                <a:latin typeface="Bell MT" panose="02020503060305020303" pitchFamily="18" charset="0"/>
              </a:rPr>
              <a:t>spacing, </a:t>
            </a:r>
            <a:r>
              <a:rPr lang="en-US" sz="2200" dirty="0">
                <a:latin typeface="Bell MT" panose="02020503060305020303" pitchFamily="18" charset="0"/>
              </a:rPr>
              <a:t>and the overall appearance of HTML elements.  </a:t>
            </a:r>
          </a:p>
          <a:p>
            <a:pPr marL="0" indent="0">
              <a:buNone/>
            </a:pPr>
            <a:r>
              <a:rPr lang="en-US" sz="2200" dirty="0">
                <a:latin typeface="Bell MT" panose="02020503060305020303" pitchFamily="18" charset="0"/>
              </a:rPr>
              <a:t>3. CSS helps make a webpage look visually appealing by separating content (HTML) from design.  </a:t>
            </a:r>
          </a:p>
          <a:p>
            <a:pPr marL="0" indent="0">
              <a:buNone/>
            </a:pPr>
            <a:r>
              <a:rPr lang="en-US" sz="2200" dirty="0">
                <a:latin typeface="Bell MT" panose="02020503060305020303" pitchFamily="18" charset="0"/>
              </a:rPr>
              <a:t>4. </a:t>
            </a:r>
            <a:r>
              <a:rPr lang="en-US" sz="2200" dirty="0" smtClean="0">
                <a:latin typeface="Bell MT" panose="02020503060305020303" pitchFamily="18" charset="0"/>
              </a:rPr>
              <a:t>Example: ‘ color</a:t>
            </a:r>
            <a:r>
              <a:rPr lang="en-US" sz="2200" dirty="0">
                <a:latin typeface="Bell MT" panose="02020503060305020303" pitchFamily="18" charset="0"/>
              </a:rPr>
              <a:t>: </a:t>
            </a:r>
            <a:r>
              <a:rPr lang="en-US" sz="2200" dirty="0" smtClean="0">
                <a:latin typeface="Bell MT" panose="02020503060305020303" pitchFamily="18" charset="0"/>
              </a:rPr>
              <a:t>blue</a:t>
            </a:r>
            <a:r>
              <a:rPr lang="en-US" sz="2200" dirty="0">
                <a:latin typeface="Bell MT" panose="02020503060305020303" pitchFamily="18" charset="0"/>
              </a:rPr>
              <a:t> </a:t>
            </a:r>
            <a:r>
              <a:rPr lang="en-US" sz="2200" dirty="0" smtClean="0">
                <a:latin typeface="Bell MT" panose="02020503060305020303" pitchFamily="18" charset="0"/>
              </a:rPr>
              <a:t>’ </a:t>
            </a:r>
            <a:r>
              <a:rPr lang="en-US" sz="2200" dirty="0">
                <a:latin typeface="Bell MT" panose="02020503060305020303" pitchFamily="18" charset="0"/>
              </a:rPr>
              <a:t>changes the text color to blue.  </a:t>
            </a:r>
          </a:p>
        </p:txBody>
      </p:sp>
    </p:spTree>
    <p:extLst>
      <p:ext uri="{BB962C8B-B14F-4D97-AF65-F5344CB8AC3E}">
        <p14:creationId xmlns:p14="http://schemas.microsoft.com/office/powerpoint/2010/main" val="95052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1969"/>
          </a:xfrm>
        </p:spPr>
        <p:txBody>
          <a:bodyPr/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Introduction to HTML, CSS and JS</a:t>
            </a:r>
            <a:endParaRPr lang="en-IN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759" y="1250830"/>
            <a:ext cx="5786886" cy="5218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JavaScript</a:t>
            </a:r>
          </a:p>
          <a:p>
            <a:pPr marL="0" indent="0">
              <a:buNone/>
            </a:pPr>
            <a:r>
              <a:rPr lang="en-US" sz="2400" dirty="0">
                <a:latin typeface="Bell MT" panose="02020503060305020303" pitchFamily="18" charset="0"/>
              </a:rPr>
              <a:t>1. JavaScript is a programming language that adds interactivity to webpages.  </a:t>
            </a:r>
          </a:p>
          <a:p>
            <a:pPr marL="0" indent="0">
              <a:buNone/>
            </a:pPr>
            <a:r>
              <a:rPr lang="en-US" sz="2400" dirty="0">
                <a:latin typeface="Bell MT" panose="02020503060305020303" pitchFamily="18" charset="0"/>
              </a:rPr>
              <a:t>2. It allows you to create dynamic features like animations, forms, and games.  </a:t>
            </a:r>
          </a:p>
          <a:p>
            <a:pPr marL="0" indent="0">
              <a:buNone/>
            </a:pPr>
            <a:r>
              <a:rPr lang="en-US" sz="2400" dirty="0">
                <a:latin typeface="Bell MT" panose="02020503060305020303" pitchFamily="18" charset="0"/>
              </a:rPr>
              <a:t>3. JavaScript can interact with HTML and CSS to make webpages responsive to user actions.  </a:t>
            </a:r>
          </a:p>
          <a:p>
            <a:pPr marL="0" indent="0">
              <a:buNone/>
            </a:pPr>
            <a:r>
              <a:rPr lang="en-US" sz="2400" dirty="0">
                <a:latin typeface="Bell MT" panose="02020503060305020303" pitchFamily="18" charset="0"/>
              </a:rPr>
              <a:t>4. Example: ‘ alert('Hello!'); ’  displays a pop-up message on the webpage. </a:t>
            </a:r>
            <a:endParaRPr lang="en-IN" sz="2400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06" y="2482283"/>
            <a:ext cx="5063706" cy="280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1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INDEX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924" y="1863216"/>
            <a:ext cx="10515600" cy="4486275"/>
          </a:xfrm>
        </p:spPr>
        <p:txBody>
          <a:bodyPr>
            <a:normAutofit/>
          </a:bodyPr>
          <a:lstStyle/>
          <a:p>
            <a:r>
              <a:rPr lang="en-IN" sz="3200" i="1" dirty="0" smtClean="0">
                <a:latin typeface="Bell MT" panose="02020503060305020303" pitchFamily="18" charset="0"/>
              </a:rPr>
              <a:t>The Internet </a:t>
            </a:r>
          </a:p>
          <a:p>
            <a:r>
              <a:rPr lang="en-US" sz="3200" i="1" dirty="0" smtClean="0">
                <a:latin typeface="Bell MT" panose="02020503060305020303" pitchFamily="18" charset="0"/>
              </a:rPr>
              <a:t>Web Server</a:t>
            </a:r>
          </a:p>
          <a:p>
            <a:r>
              <a:rPr lang="en-US" sz="3200" i="1" dirty="0">
                <a:latin typeface="Bell MT" panose="02020503060305020303" pitchFamily="18" charset="0"/>
              </a:rPr>
              <a:t>How to Prevent Web Server Failures</a:t>
            </a:r>
            <a:r>
              <a:rPr lang="en-US" sz="3200" i="1" dirty="0" smtClean="0">
                <a:latin typeface="Bell MT" panose="02020503060305020303" pitchFamily="18" charset="0"/>
              </a:rPr>
              <a:t>?</a:t>
            </a:r>
          </a:p>
          <a:p>
            <a:r>
              <a:rPr lang="en-US" sz="3200" i="1" dirty="0">
                <a:latin typeface="Bell MT" panose="02020503060305020303" pitchFamily="18" charset="0"/>
              </a:rPr>
              <a:t>Websites and W</a:t>
            </a:r>
            <a:r>
              <a:rPr lang="en-US" sz="3200" i="1" dirty="0" smtClean="0">
                <a:latin typeface="Bell MT" panose="02020503060305020303" pitchFamily="18" charset="0"/>
              </a:rPr>
              <a:t>ebpages</a:t>
            </a:r>
          </a:p>
          <a:p>
            <a:r>
              <a:rPr lang="en-US" sz="3200" i="1" dirty="0" smtClean="0">
                <a:latin typeface="Bell MT" panose="02020503060305020303" pitchFamily="18" charset="0"/>
              </a:rPr>
              <a:t>Web Browser and Web Hosting</a:t>
            </a:r>
          </a:p>
          <a:p>
            <a:r>
              <a:rPr lang="en-US" sz="3200" i="1" dirty="0">
                <a:latin typeface="Bell MT" panose="02020503060305020303" pitchFamily="18" charset="0"/>
              </a:rPr>
              <a:t> </a:t>
            </a:r>
            <a:r>
              <a:rPr lang="en-US" sz="3200" i="1" dirty="0" smtClean="0">
                <a:latin typeface="Bell MT" panose="02020503060305020303" pitchFamily="18" charset="0"/>
              </a:rPr>
              <a:t>Introduction to Protocols</a:t>
            </a:r>
          </a:p>
          <a:p>
            <a:r>
              <a:rPr lang="en-US" sz="3200" i="1" dirty="0">
                <a:latin typeface="Bell MT" panose="02020503060305020303" pitchFamily="18" charset="0"/>
              </a:rPr>
              <a:t>Introduction to HTML, CSS and JS</a:t>
            </a:r>
            <a:endParaRPr lang="en-IN" sz="3200" i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27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286" y="365125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HOW THE INTERNET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286" y="1523700"/>
            <a:ext cx="7969371" cy="4825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1</a:t>
            </a:r>
            <a:r>
              <a:rPr lang="en-US" dirty="0" smtClean="0">
                <a:latin typeface="Bell MT" panose="02020503060305020303" pitchFamily="18" charset="0"/>
              </a:rPr>
              <a:t>. The </a:t>
            </a:r>
            <a:r>
              <a:rPr lang="en-US" dirty="0">
                <a:latin typeface="Bell MT" panose="02020503060305020303" pitchFamily="18" charset="0"/>
              </a:rPr>
              <a:t>Internet is a vast network connecting millions of devices worldwide.  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2. A network switch helps devices communicate efficiently, like a group chat for friends.  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3. When you visit a website or watch a video, your device sends a request to a server.  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4. </a:t>
            </a:r>
            <a:r>
              <a:rPr lang="en-US" dirty="0" smtClean="0">
                <a:latin typeface="Bell MT" panose="02020503060305020303" pitchFamily="18" charset="0"/>
              </a:rPr>
              <a:t> The </a:t>
            </a:r>
            <a:r>
              <a:rPr lang="en-US" dirty="0">
                <a:latin typeface="Bell MT" panose="02020503060305020303" pitchFamily="18" charset="0"/>
              </a:rPr>
              <a:t>server acts like a library, storing and providing information when requested.  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5. </a:t>
            </a:r>
            <a:r>
              <a:rPr lang="en-US" dirty="0" smtClean="0">
                <a:latin typeface="Bell MT" panose="02020503060305020303" pitchFamily="18" charset="0"/>
              </a:rPr>
              <a:t> This </a:t>
            </a:r>
            <a:r>
              <a:rPr lang="en-US" dirty="0">
                <a:latin typeface="Bell MT" panose="02020503060305020303" pitchFamily="18" charset="0"/>
              </a:rPr>
              <a:t>communication between devices and servers makes the Internet fast and powerful.</a:t>
            </a: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IN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44" y="2337758"/>
            <a:ext cx="3695369" cy="25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1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5871"/>
          </a:xfrm>
        </p:spPr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WHAT IS A WEB SERVER?</a:t>
            </a:r>
            <a:endParaRPr lang="en-IN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996"/>
            <a:ext cx="10515600" cy="467596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 </a:t>
            </a:r>
            <a:r>
              <a:rPr lang="en-US" dirty="0">
                <a:latin typeface="Bell MT" panose="02020503060305020303" pitchFamily="18" charset="0"/>
              </a:rPr>
              <a:t>A </a:t>
            </a:r>
            <a:r>
              <a:rPr lang="en-US" dirty="0" smtClean="0">
                <a:latin typeface="Bell MT" panose="02020503060305020303" pitchFamily="18" charset="0"/>
              </a:rPr>
              <a:t>“web server” stores </a:t>
            </a:r>
            <a:r>
              <a:rPr lang="en-US" dirty="0">
                <a:latin typeface="Bell MT" panose="02020503060305020303" pitchFamily="18" charset="0"/>
              </a:rPr>
              <a:t>and delivers web pages to users.  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 </a:t>
            </a:r>
            <a:r>
              <a:rPr lang="en-US" dirty="0">
                <a:latin typeface="Bell MT" panose="02020503060305020303" pitchFamily="18" charset="0"/>
              </a:rPr>
              <a:t>It handles requests from web browsers and sends the correct content.  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 </a:t>
            </a:r>
            <a:r>
              <a:rPr lang="en-US" dirty="0">
                <a:latin typeface="Bell MT" panose="02020503060305020303" pitchFamily="18" charset="0"/>
              </a:rPr>
              <a:t>Web servers can serve </a:t>
            </a:r>
            <a:r>
              <a:rPr lang="en-US" dirty="0" smtClean="0">
                <a:latin typeface="Bell MT" panose="02020503060305020303" pitchFamily="18" charset="0"/>
              </a:rPr>
              <a:t>“static” </a:t>
            </a:r>
            <a:r>
              <a:rPr lang="en-US" dirty="0">
                <a:latin typeface="Bell MT" panose="02020503060305020303" pitchFamily="18" charset="0"/>
              </a:rPr>
              <a:t>(fixed) or </a:t>
            </a:r>
            <a:r>
              <a:rPr lang="en-US" dirty="0" smtClean="0">
                <a:latin typeface="Bell MT" panose="02020503060305020303" pitchFamily="18" charset="0"/>
              </a:rPr>
              <a:t>“dynamic” </a:t>
            </a:r>
            <a:r>
              <a:rPr lang="en-US" dirty="0">
                <a:latin typeface="Bell MT" panose="02020503060305020303" pitchFamily="18" charset="0"/>
              </a:rPr>
              <a:t>(interactive) web pages.  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Examples </a:t>
            </a:r>
            <a:r>
              <a:rPr lang="en-US" dirty="0">
                <a:latin typeface="Bell MT" panose="02020503060305020303" pitchFamily="18" charset="0"/>
              </a:rPr>
              <a:t>include </a:t>
            </a:r>
            <a:r>
              <a:rPr lang="en-US" dirty="0" smtClean="0">
                <a:latin typeface="Bell MT" panose="02020503060305020303" pitchFamily="18" charset="0"/>
              </a:rPr>
              <a:t>Apache</a:t>
            </a:r>
            <a:r>
              <a:rPr lang="en-US" dirty="0">
                <a:latin typeface="Bell MT" panose="02020503060305020303" pitchFamily="18" charset="0"/>
              </a:rPr>
              <a:t>, </a:t>
            </a:r>
            <a:r>
              <a:rPr lang="en-US" dirty="0" err="1">
                <a:latin typeface="Bell MT" panose="02020503060305020303" pitchFamily="18" charset="0"/>
              </a:rPr>
              <a:t>Nginx</a:t>
            </a:r>
            <a:r>
              <a:rPr lang="en-US" dirty="0">
                <a:latin typeface="Bell MT" panose="02020503060305020303" pitchFamily="18" charset="0"/>
              </a:rPr>
              <a:t>, and Microsoft </a:t>
            </a:r>
            <a:r>
              <a:rPr lang="en-US" dirty="0" smtClean="0">
                <a:latin typeface="Bell MT" panose="02020503060305020303" pitchFamily="18" charset="0"/>
              </a:rPr>
              <a:t>IIS</a:t>
            </a:r>
            <a:r>
              <a:rPr lang="en-US" dirty="0" smtClean="0">
                <a:latin typeface="Bodoni MT" panose="02070603080606020203" pitchFamily="18" charset="0"/>
              </a:rPr>
              <a:t>.  </a:t>
            </a:r>
          </a:p>
          <a:p>
            <a:endParaRPr lang="en-US" dirty="0" smtClean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</a:t>
            </a:r>
            <a:r>
              <a:rPr lang="en-US" sz="33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HOW DOES A WEB SERVER RESPOND TO A REQUEST?</a:t>
            </a:r>
          </a:p>
          <a:p>
            <a:r>
              <a:rPr lang="en-US" dirty="0"/>
              <a:t> </a:t>
            </a:r>
            <a:r>
              <a:rPr lang="en-US" dirty="0">
                <a:latin typeface="Bell MT" panose="02020503060305020303" pitchFamily="18" charset="0"/>
              </a:rPr>
              <a:t>The user enters a website URL, and the browser sends a request to the web server.  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 </a:t>
            </a:r>
            <a:r>
              <a:rPr lang="en-US" dirty="0">
                <a:latin typeface="Bell MT" panose="02020503060305020303" pitchFamily="18" charset="0"/>
              </a:rPr>
              <a:t>The </a:t>
            </a:r>
            <a:r>
              <a:rPr lang="en-US" dirty="0" smtClean="0">
                <a:latin typeface="Bell MT" panose="02020503060305020303" pitchFamily="18" charset="0"/>
              </a:rPr>
              <a:t>DNS system </a:t>
            </a:r>
            <a:r>
              <a:rPr lang="en-US" dirty="0">
                <a:latin typeface="Bell MT" panose="02020503060305020303" pitchFamily="18" charset="0"/>
              </a:rPr>
              <a:t>translates the website name into an IP address.  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 </a:t>
            </a:r>
            <a:r>
              <a:rPr lang="en-US" dirty="0">
                <a:latin typeface="Bell MT" panose="02020503060305020303" pitchFamily="18" charset="0"/>
              </a:rPr>
              <a:t>The web server processes the request and retrieves the required files or data.  </a:t>
            </a:r>
          </a:p>
          <a:p>
            <a:r>
              <a:rPr lang="en-US" dirty="0" smtClean="0">
                <a:latin typeface="Bell MT" panose="02020503060305020303" pitchFamily="18" charset="0"/>
              </a:rPr>
              <a:t> </a:t>
            </a:r>
            <a:r>
              <a:rPr lang="en-US" dirty="0">
                <a:latin typeface="Bell MT" panose="02020503060305020303" pitchFamily="18" charset="0"/>
              </a:rPr>
              <a:t>The server sends the response back, and the browser displays the webpage. </a:t>
            </a:r>
            <a:endParaRPr lang="en-US" dirty="0" smtClean="0">
              <a:latin typeface="Bell MT" panose="02020503060305020303" pitchFamily="18" charset="0"/>
            </a:endParaRPr>
          </a:p>
          <a:p>
            <a:endParaRPr lang="en-US" dirty="0" smtClean="0">
              <a:latin typeface="Bell MT" panose="020205030603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5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92992" cy="1805557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HOW TO PREVENT</a:t>
            </a:r>
            <a:br>
              <a:rPr 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</a:br>
            <a:r>
              <a:rPr lang="en-US" sz="4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SERVER FAILURES?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0682"/>
            <a:ext cx="728788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1. </a:t>
            </a:r>
            <a:r>
              <a:rPr lang="en-US" dirty="0" smtClean="0">
                <a:latin typeface="Bell MT" panose="02020503060305020303" pitchFamily="18" charset="0"/>
              </a:rPr>
              <a:t>Use </a:t>
            </a:r>
            <a:r>
              <a:rPr lang="en-US" dirty="0">
                <a:latin typeface="Bell MT" panose="02020503060305020303" pitchFamily="18" charset="0"/>
              </a:rPr>
              <a:t>load </a:t>
            </a:r>
            <a:r>
              <a:rPr lang="en-US" dirty="0" smtClean="0">
                <a:latin typeface="Bell MT" panose="02020503060305020303" pitchFamily="18" charset="0"/>
              </a:rPr>
              <a:t>balancing </a:t>
            </a:r>
            <a:r>
              <a:rPr lang="en-US" dirty="0">
                <a:latin typeface="Bell MT" panose="02020503060305020303" pitchFamily="18" charset="0"/>
              </a:rPr>
              <a:t>to distribute traffic across multiple servers.  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2. </a:t>
            </a:r>
            <a:r>
              <a:rPr lang="en-US" dirty="0" smtClean="0">
                <a:latin typeface="Bell MT" panose="02020503060305020303" pitchFamily="18" charset="0"/>
              </a:rPr>
              <a:t>Enable </a:t>
            </a:r>
            <a:r>
              <a:rPr lang="en-US" dirty="0">
                <a:latin typeface="Bell MT" panose="02020503060305020303" pitchFamily="18" charset="0"/>
              </a:rPr>
              <a:t>server </a:t>
            </a:r>
            <a:r>
              <a:rPr lang="en-US" dirty="0" smtClean="0">
                <a:latin typeface="Bell MT" panose="02020503060305020303" pitchFamily="18" charset="0"/>
              </a:rPr>
              <a:t>monitoring </a:t>
            </a:r>
            <a:r>
              <a:rPr lang="en-US" dirty="0">
                <a:latin typeface="Bell MT" panose="02020503060305020303" pitchFamily="18" charset="0"/>
              </a:rPr>
              <a:t>to detect and fix issues early.  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3. </a:t>
            </a:r>
            <a:r>
              <a:rPr lang="en-US" dirty="0" smtClean="0">
                <a:latin typeface="Bell MT" panose="02020503060305020303" pitchFamily="18" charset="0"/>
              </a:rPr>
              <a:t>Have </a:t>
            </a:r>
            <a:r>
              <a:rPr lang="en-US" dirty="0">
                <a:latin typeface="Bell MT" panose="02020503060305020303" pitchFamily="18" charset="0"/>
              </a:rPr>
              <a:t>backup </a:t>
            </a:r>
            <a:r>
              <a:rPr lang="en-US" dirty="0" smtClean="0">
                <a:latin typeface="Bell MT" panose="02020503060305020303" pitchFamily="18" charset="0"/>
              </a:rPr>
              <a:t>servers </a:t>
            </a:r>
            <a:r>
              <a:rPr lang="en-US" dirty="0">
                <a:latin typeface="Bell MT" panose="02020503060305020303" pitchFamily="18" charset="0"/>
              </a:rPr>
              <a:t>to take over if the main server fails.  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4. </a:t>
            </a:r>
            <a:r>
              <a:rPr lang="en-US" dirty="0" smtClean="0">
                <a:latin typeface="Bell MT" panose="02020503060305020303" pitchFamily="18" charset="0"/>
              </a:rPr>
              <a:t>Regular maintenance </a:t>
            </a:r>
            <a:r>
              <a:rPr lang="en-US" dirty="0">
                <a:latin typeface="Bell MT" panose="02020503060305020303" pitchFamily="18" charset="0"/>
              </a:rPr>
              <a:t>and security updates help prevent crashes.  </a:t>
            </a: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IN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301" y="2283583"/>
            <a:ext cx="2430252" cy="291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91" y="365125"/>
            <a:ext cx="10515600" cy="877079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Bodoni MT" panose="02070603080606020203" pitchFamily="18" charset="0"/>
              </a:rPr>
              <a:t>WEBSITES AND WEBPAGES</a:t>
            </a:r>
            <a:endParaRPr lang="en-IN" sz="4800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936" y="1354347"/>
            <a:ext cx="10515600" cy="5244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WEBSITE</a:t>
            </a:r>
          </a:p>
          <a:p>
            <a:pPr marL="0" indent="0"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1</a:t>
            </a:r>
            <a:r>
              <a:rPr lang="en-US" sz="2000" dirty="0">
                <a:latin typeface="Bell MT" panose="02020503060305020303" pitchFamily="18" charset="0"/>
              </a:rPr>
              <a:t>. A </a:t>
            </a:r>
            <a:r>
              <a:rPr lang="en-US" sz="2000" dirty="0" smtClean="0">
                <a:latin typeface="Bell MT" panose="02020503060305020303" pitchFamily="18" charset="0"/>
              </a:rPr>
              <a:t>website </a:t>
            </a:r>
            <a:r>
              <a:rPr lang="en-US" sz="2000" dirty="0">
                <a:latin typeface="Bell MT" panose="02020503060305020303" pitchFamily="18" charset="0"/>
              </a:rPr>
              <a:t>is a collection of related </a:t>
            </a:r>
            <a:r>
              <a:rPr lang="en-US" sz="2000" dirty="0" smtClean="0">
                <a:latin typeface="Bell MT" panose="02020503060305020303" pitchFamily="18" charset="0"/>
              </a:rPr>
              <a:t>web pages </a:t>
            </a:r>
            <a:r>
              <a:rPr lang="en-US" sz="2000" dirty="0">
                <a:latin typeface="Bell MT" panose="02020503060305020303" pitchFamily="18" charset="0"/>
              </a:rPr>
              <a:t>under a single domain name.  </a:t>
            </a:r>
          </a:p>
          <a:p>
            <a:pPr marL="0" indent="0">
              <a:buNone/>
            </a:pPr>
            <a:r>
              <a:rPr lang="en-US" sz="2000" dirty="0">
                <a:latin typeface="Bell MT" panose="02020503060305020303" pitchFamily="18" charset="0"/>
              </a:rPr>
              <a:t>2. Websites can be </a:t>
            </a:r>
            <a:r>
              <a:rPr lang="en-US" sz="2000" dirty="0" smtClean="0">
                <a:latin typeface="Bell MT" panose="02020503060305020303" pitchFamily="18" charset="0"/>
              </a:rPr>
              <a:t>static </a:t>
            </a:r>
            <a:r>
              <a:rPr lang="en-US" sz="2000" dirty="0">
                <a:latin typeface="Bell MT" panose="02020503060305020303" pitchFamily="18" charset="0"/>
              </a:rPr>
              <a:t>(fixed content) or </a:t>
            </a:r>
            <a:r>
              <a:rPr lang="en-US" sz="2000" dirty="0" smtClean="0">
                <a:latin typeface="Bell MT" panose="02020503060305020303" pitchFamily="18" charset="0"/>
              </a:rPr>
              <a:t>dynamic </a:t>
            </a:r>
            <a:r>
              <a:rPr lang="en-US" sz="2000" dirty="0">
                <a:latin typeface="Bell MT" panose="02020503060305020303" pitchFamily="18" charset="0"/>
              </a:rPr>
              <a:t>(interactive, like social media).  </a:t>
            </a:r>
          </a:p>
          <a:p>
            <a:pPr marL="0" indent="0">
              <a:buNone/>
            </a:pPr>
            <a:r>
              <a:rPr lang="en-US" sz="2000" dirty="0">
                <a:latin typeface="Bell MT" panose="02020503060305020303" pitchFamily="18" charset="0"/>
              </a:rPr>
              <a:t>3. They are accessed using a </a:t>
            </a:r>
            <a:r>
              <a:rPr lang="en-US" sz="2000" dirty="0" smtClean="0">
                <a:latin typeface="Bell MT" panose="02020503060305020303" pitchFamily="18" charset="0"/>
              </a:rPr>
              <a:t>web browser </a:t>
            </a:r>
            <a:r>
              <a:rPr lang="en-US" sz="2000" dirty="0">
                <a:latin typeface="Bell MT" panose="02020503060305020303" pitchFamily="18" charset="0"/>
              </a:rPr>
              <a:t>(e.g., Chrome, Firefox).  </a:t>
            </a:r>
          </a:p>
          <a:p>
            <a:pPr marL="0" indent="0">
              <a:buNone/>
            </a:pPr>
            <a:r>
              <a:rPr lang="en-US" sz="2000" dirty="0">
                <a:latin typeface="Bell MT" panose="02020503060305020303" pitchFamily="18" charset="0"/>
              </a:rPr>
              <a:t>4. Websites can be personal, business-related, educational, or entertainment-based.  </a:t>
            </a:r>
          </a:p>
          <a:p>
            <a:pPr marL="0" indent="0">
              <a:buNone/>
            </a:pPr>
            <a:r>
              <a:rPr lang="en-US" sz="2000" dirty="0">
                <a:latin typeface="Bell MT" panose="02020503060305020303" pitchFamily="18" charset="0"/>
              </a:rPr>
              <a:t>5. </a:t>
            </a:r>
            <a:r>
              <a:rPr lang="en-US" sz="2000" dirty="0" smtClean="0">
                <a:latin typeface="Bell MT" panose="02020503060305020303" pitchFamily="18" charset="0"/>
              </a:rPr>
              <a:t>Example:  www.amazon.com(an </a:t>
            </a:r>
            <a:r>
              <a:rPr lang="en-US" sz="2000" dirty="0">
                <a:latin typeface="Bell MT" panose="02020503060305020303" pitchFamily="18" charset="0"/>
              </a:rPr>
              <a:t>e-commerce website for shopping). </a:t>
            </a:r>
            <a:endParaRPr lang="en-US" sz="2000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WEBPAGE</a:t>
            </a:r>
          </a:p>
          <a:p>
            <a:pPr marL="0" indent="0">
              <a:buNone/>
            </a:pPr>
            <a:r>
              <a:rPr lang="en-US" sz="2000" dirty="0">
                <a:latin typeface="Bell MT" panose="02020503060305020303" pitchFamily="18" charset="0"/>
              </a:rPr>
              <a:t>1. A </a:t>
            </a:r>
            <a:r>
              <a:rPr lang="en-US" sz="2000" dirty="0" smtClean="0">
                <a:latin typeface="Bell MT" panose="02020503060305020303" pitchFamily="18" charset="0"/>
              </a:rPr>
              <a:t>webpage </a:t>
            </a:r>
            <a:r>
              <a:rPr lang="en-US" sz="2000" dirty="0">
                <a:latin typeface="Bell MT" panose="02020503060305020303" pitchFamily="18" charset="0"/>
              </a:rPr>
              <a:t>is a single document within a website, displayed in a browser.  </a:t>
            </a:r>
          </a:p>
          <a:p>
            <a:pPr marL="0" indent="0">
              <a:buNone/>
            </a:pPr>
            <a:r>
              <a:rPr lang="en-US" sz="2000" dirty="0">
                <a:latin typeface="Bell MT" panose="02020503060305020303" pitchFamily="18" charset="0"/>
              </a:rPr>
              <a:t>2. Each webpage has a unique </a:t>
            </a:r>
            <a:r>
              <a:rPr lang="en-US" sz="2000" dirty="0" smtClean="0">
                <a:latin typeface="Bell MT" panose="02020503060305020303" pitchFamily="18" charset="0"/>
              </a:rPr>
              <a:t>URL </a:t>
            </a:r>
            <a:r>
              <a:rPr lang="en-US" sz="2000" dirty="0">
                <a:latin typeface="Bell MT" panose="02020503060305020303" pitchFamily="18" charset="0"/>
              </a:rPr>
              <a:t>(web address</a:t>
            </a:r>
            <a:r>
              <a:rPr lang="en-US" sz="2000" dirty="0" smtClean="0">
                <a:latin typeface="Bell MT" panose="02020503060305020303" pitchFamily="18" charset="0"/>
              </a:rPr>
              <a:t>) </a:t>
            </a:r>
            <a:r>
              <a:rPr lang="en-US" sz="2000" dirty="0">
                <a:latin typeface="Bell MT" panose="02020503060305020303" pitchFamily="18" charset="0"/>
              </a:rPr>
              <a:t>that allows users to access it.  </a:t>
            </a:r>
          </a:p>
          <a:p>
            <a:pPr marL="0" indent="0">
              <a:buNone/>
            </a:pPr>
            <a:r>
              <a:rPr lang="en-US" sz="2000" dirty="0">
                <a:latin typeface="Bell MT" panose="02020503060305020303" pitchFamily="18" charset="0"/>
              </a:rPr>
              <a:t>3. It can contain </a:t>
            </a:r>
            <a:r>
              <a:rPr lang="en-US" sz="2000" dirty="0" smtClean="0">
                <a:latin typeface="Bell MT" panose="02020503060305020303" pitchFamily="18" charset="0"/>
              </a:rPr>
              <a:t>text</a:t>
            </a:r>
            <a:r>
              <a:rPr lang="en-US" sz="2000" dirty="0">
                <a:latin typeface="Bell MT" panose="02020503060305020303" pitchFamily="18" charset="0"/>
              </a:rPr>
              <a:t>, images, videos, links, and interactive </a:t>
            </a:r>
            <a:r>
              <a:rPr lang="en-US" sz="2000" dirty="0" smtClean="0">
                <a:latin typeface="Bell MT" panose="02020503060305020303" pitchFamily="18" charset="0"/>
              </a:rPr>
              <a:t>elements.  </a:t>
            </a:r>
            <a:endParaRPr lang="en-US" sz="20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Bell MT" panose="02020503060305020303" pitchFamily="18" charset="0"/>
              </a:rPr>
              <a:t>4. Webpages are built using </a:t>
            </a:r>
            <a:r>
              <a:rPr lang="en-US" sz="2000" dirty="0" smtClean="0">
                <a:latin typeface="Bell MT" panose="02020503060305020303" pitchFamily="18" charset="0"/>
              </a:rPr>
              <a:t>HTML</a:t>
            </a:r>
            <a:r>
              <a:rPr lang="en-US" sz="2000" dirty="0">
                <a:latin typeface="Bell MT" panose="02020503060305020303" pitchFamily="18" charset="0"/>
              </a:rPr>
              <a:t>, CSS, and </a:t>
            </a:r>
            <a:r>
              <a:rPr lang="en-US" sz="2000" dirty="0" smtClean="0">
                <a:latin typeface="Bell MT" panose="02020503060305020303" pitchFamily="18" charset="0"/>
              </a:rPr>
              <a:t>JavaScript.  </a:t>
            </a:r>
            <a:endParaRPr lang="en-US" sz="20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Bell MT" panose="02020503060305020303" pitchFamily="18" charset="0"/>
              </a:rPr>
              <a:t>5. </a:t>
            </a:r>
            <a:r>
              <a:rPr lang="en-US" sz="2000" dirty="0" smtClean="0">
                <a:latin typeface="Bell MT" panose="02020503060305020303" pitchFamily="18" charset="0"/>
              </a:rPr>
              <a:t>Example: </a:t>
            </a:r>
            <a:r>
              <a:rPr lang="en-US" sz="2000" dirty="0" smtClean="0">
                <a:latin typeface="Bell MT" panose="02020503060305020303" pitchFamily="18" charset="0"/>
              </a:rPr>
              <a:t>www.amazon.com/deals </a:t>
            </a:r>
            <a:r>
              <a:rPr lang="en-US" sz="2000" dirty="0">
                <a:latin typeface="Bell MT" panose="02020503060305020303" pitchFamily="18" charset="0"/>
              </a:rPr>
              <a:t>(a specific webpage showing Amazon’s deals). </a:t>
            </a:r>
            <a:endParaRPr lang="en-IN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13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57" y="287488"/>
            <a:ext cx="10515600" cy="894332"/>
          </a:xfrm>
        </p:spPr>
        <p:txBody>
          <a:bodyPr/>
          <a:lstStyle/>
          <a:p>
            <a:pPr algn="ctr"/>
            <a:r>
              <a:rPr lang="en-US" dirty="0" smtClean="0">
                <a:latin typeface="Bodoni MT" panose="02070603080606020203" pitchFamily="18" charset="0"/>
              </a:rPr>
              <a:t>WEB BROWSER AND WEB HOSTING</a:t>
            </a:r>
            <a:endParaRPr lang="en-IN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17" y="1181820"/>
            <a:ext cx="9661585" cy="55598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WEB BROWSER</a:t>
            </a:r>
            <a:endParaRPr lang="en-IN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Bell MT" panose="02020503060305020303" pitchFamily="18" charset="0"/>
              </a:rPr>
              <a:t>1</a:t>
            </a:r>
            <a:r>
              <a:rPr lang="en-IN" sz="2000" dirty="0">
                <a:latin typeface="Bell MT" panose="02020503060305020303" pitchFamily="18" charset="0"/>
              </a:rPr>
              <a:t>. A </a:t>
            </a:r>
            <a:r>
              <a:rPr lang="en-IN" sz="2000" dirty="0" smtClean="0">
                <a:latin typeface="Bell MT" panose="02020503060305020303" pitchFamily="18" charset="0"/>
              </a:rPr>
              <a:t>web browser </a:t>
            </a:r>
            <a:r>
              <a:rPr lang="en-IN" sz="2000" dirty="0">
                <a:latin typeface="Bell MT" panose="02020503060305020303" pitchFamily="18" charset="0"/>
              </a:rPr>
              <a:t>is a software application used to access websites and webpages.  </a:t>
            </a:r>
          </a:p>
          <a:p>
            <a:pPr marL="0" indent="0">
              <a:buNone/>
            </a:pPr>
            <a:r>
              <a:rPr lang="en-IN" sz="2000" dirty="0">
                <a:latin typeface="Bell MT" panose="02020503060305020303" pitchFamily="18" charset="0"/>
              </a:rPr>
              <a:t>2. It fetches and displays content from the Internet using </a:t>
            </a:r>
            <a:r>
              <a:rPr lang="en-IN" sz="2000" dirty="0" smtClean="0">
                <a:latin typeface="Bell MT" panose="02020503060305020303" pitchFamily="18" charset="0"/>
              </a:rPr>
              <a:t>HTTP/HTTPS </a:t>
            </a:r>
            <a:r>
              <a:rPr lang="en-IN" sz="2000" dirty="0">
                <a:latin typeface="Bell MT" panose="02020503060305020303" pitchFamily="18" charset="0"/>
              </a:rPr>
              <a:t>protocols.  </a:t>
            </a:r>
          </a:p>
          <a:p>
            <a:pPr marL="0" indent="0">
              <a:buNone/>
            </a:pPr>
            <a:r>
              <a:rPr lang="en-IN" sz="2000" dirty="0">
                <a:latin typeface="Bell MT" panose="02020503060305020303" pitchFamily="18" charset="0"/>
              </a:rPr>
              <a:t>3</a:t>
            </a:r>
            <a:r>
              <a:rPr lang="en-IN" sz="2000" dirty="0" smtClean="0">
                <a:latin typeface="Bell MT" panose="02020503060305020303" pitchFamily="18" charset="0"/>
              </a:rPr>
              <a:t>. </a:t>
            </a:r>
            <a:r>
              <a:rPr lang="en-IN" sz="2000" dirty="0">
                <a:latin typeface="Bell MT" panose="02020503060305020303" pitchFamily="18" charset="0"/>
              </a:rPr>
              <a:t>Browsers can display </a:t>
            </a:r>
            <a:r>
              <a:rPr lang="en-IN" sz="2000" dirty="0" smtClean="0">
                <a:latin typeface="Bell MT" panose="02020503060305020303" pitchFamily="18" charset="0"/>
              </a:rPr>
              <a:t>text</a:t>
            </a:r>
            <a:r>
              <a:rPr lang="en-IN" sz="2000" dirty="0">
                <a:latin typeface="Bell MT" panose="02020503060305020303" pitchFamily="18" charset="0"/>
              </a:rPr>
              <a:t>, images, videos, and interactive </a:t>
            </a:r>
            <a:r>
              <a:rPr lang="en-IN" sz="2000" dirty="0" smtClean="0">
                <a:latin typeface="Bell MT" panose="02020503060305020303" pitchFamily="18" charset="0"/>
              </a:rPr>
              <a:t>elements </a:t>
            </a:r>
            <a:r>
              <a:rPr lang="en-IN" sz="2000" dirty="0">
                <a:latin typeface="Bell MT" panose="02020503060305020303" pitchFamily="18" charset="0"/>
              </a:rPr>
              <a:t>from websites.  </a:t>
            </a:r>
          </a:p>
          <a:p>
            <a:pPr marL="0" indent="0">
              <a:buNone/>
            </a:pPr>
            <a:r>
              <a:rPr lang="en-IN" sz="2000" dirty="0">
                <a:latin typeface="Bell MT" panose="02020503060305020303" pitchFamily="18" charset="0"/>
              </a:rPr>
              <a:t>4</a:t>
            </a:r>
            <a:r>
              <a:rPr lang="en-IN" sz="2000" dirty="0" smtClean="0">
                <a:latin typeface="Bell MT" panose="02020503060305020303" pitchFamily="18" charset="0"/>
              </a:rPr>
              <a:t>. Example: </a:t>
            </a:r>
            <a:r>
              <a:rPr lang="en-IN" sz="2000" dirty="0">
                <a:latin typeface="Bell MT" panose="02020503060305020303" pitchFamily="18" charset="0"/>
              </a:rPr>
              <a:t>When you type </a:t>
            </a:r>
            <a:r>
              <a:rPr lang="en-IN" sz="2000" dirty="0" smtClean="0">
                <a:latin typeface="Bell MT" panose="02020503060305020303" pitchFamily="18" charset="0"/>
              </a:rPr>
              <a:t>www.google.com </a:t>
            </a:r>
            <a:r>
              <a:rPr lang="en-IN" sz="2000" dirty="0">
                <a:latin typeface="Bell MT" panose="02020503060305020303" pitchFamily="18" charset="0"/>
              </a:rPr>
              <a:t>in Chrome, the browser fetches and displays </a:t>
            </a:r>
            <a:endParaRPr lang="en-IN" sz="2000" dirty="0" smtClean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Bell MT" panose="02020503060305020303" pitchFamily="18" charset="0"/>
              </a:rPr>
              <a:t> </a:t>
            </a:r>
            <a:r>
              <a:rPr lang="en-IN" sz="2000" dirty="0" smtClean="0">
                <a:latin typeface="Bell MT" panose="02020503060305020303" pitchFamily="18" charset="0"/>
              </a:rPr>
              <a:t>  Google’s </a:t>
            </a:r>
            <a:r>
              <a:rPr lang="en-IN" sz="2000" dirty="0">
                <a:latin typeface="Bell MT" panose="02020503060305020303" pitchFamily="18" charset="0"/>
              </a:rPr>
              <a:t>homepage. </a:t>
            </a:r>
            <a:endParaRPr lang="en-IN" sz="2000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WEB HOSTING</a:t>
            </a:r>
            <a:endParaRPr lang="en-IN" sz="2000" dirty="0" smtClean="0">
              <a:solidFill>
                <a:schemeClr val="accent6">
                  <a:lumMod val="60000"/>
                  <a:lumOff val="40000"/>
                </a:schemeClr>
              </a:solidFill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Bell MT" panose="02020503060305020303" pitchFamily="18" charset="0"/>
              </a:rPr>
              <a:t>1. </a:t>
            </a:r>
            <a:r>
              <a:rPr lang="en-US" sz="2000" dirty="0" smtClean="0">
                <a:latin typeface="Bell MT" panose="02020503060305020303" pitchFamily="18" charset="0"/>
              </a:rPr>
              <a:t>Web hosting </a:t>
            </a:r>
            <a:r>
              <a:rPr lang="en-US" sz="2000" dirty="0">
                <a:latin typeface="Bell MT" panose="02020503060305020303" pitchFamily="18" charset="0"/>
              </a:rPr>
              <a:t>is a service that stores website files and makes them accessible on the Internet.  </a:t>
            </a:r>
          </a:p>
          <a:p>
            <a:pPr marL="0" indent="0">
              <a:buNone/>
            </a:pPr>
            <a:r>
              <a:rPr lang="en-US" sz="2000" dirty="0">
                <a:latin typeface="Bell MT" panose="02020503060305020303" pitchFamily="18" charset="0"/>
              </a:rPr>
              <a:t>2. Websites are hosted on </a:t>
            </a:r>
            <a:r>
              <a:rPr lang="en-US" sz="2000" dirty="0" smtClean="0">
                <a:latin typeface="Bell MT" panose="02020503060305020303" pitchFamily="18" charset="0"/>
              </a:rPr>
              <a:t>servers, </a:t>
            </a:r>
            <a:r>
              <a:rPr lang="en-US" sz="2000" dirty="0">
                <a:latin typeface="Bell MT" panose="02020503060305020303" pitchFamily="18" charset="0"/>
              </a:rPr>
              <a:t>which are powerful computers connected to the Internet.  </a:t>
            </a:r>
          </a:p>
          <a:p>
            <a:pPr marL="0" indent="0">
              <a:buNone/>
            </a:pPr>
            <a:r>
              <a:rPr lang="en-US" sz="2000" dirty="0">
                <a:latin typeface="Bell MT" panose="02020503060305020303" pitchFamily="18" charset="0"/>
              </a:rPr>
              <a:t>3. Hosting services can be </a:t>
            </a:r>
            <a:r>
              <a:rPr lang="en-US" sz="2000" dirty="0" smtClean="0">
                <a:latin typeface="Bell MT" panose="02020503060305020303" pitchFamily="18" charset="0"/>
              </a:rPr>
              <a:t>shared</a:t>
            </a:r>
            <a:r>
              <a:rPr lang="en-US" sz="2000" dirty="0">
                <a:latin typeface="Bell MT" panose="02020503060305020303" pitchFamily="18" charset="0"/>
              </a:rPr>
              <a:t>, VPS, dedicated, or </a:t>
            </a:r>
            <a:r>
              <a:rPr lang="en-US" sz="2000" dirty="0" smtClean="0">
                <a:latin typeface="Bell MT" panose="02020503060305020303" pitchFamily="18" charset="0"/>
              </a:rPr>
              <a:t>cloud-based </a:t>
            </a:r>
            <a:r>
              <a:rPr lang="en-US" sz="2000" dirty="0">
                <a:latin typeface="Bell MT" panose="02020503060305020303" pitchFamily="18" charset="0"/>
              </a:rPr>
              <a:t>depending on needs.  </a:t>
            </a:r>
          </a:p>
          <a:p>
            <a:pPr marL="0" indent="0">
              <a:buNone/>
            </a:pPr>
            <a:r>
              <a:rPr lang="en-US" sz="2000" dirty="0">
                <a:latin typeface="Bell MT" panose="02020503060305020303" pitchFamily="18" charset="0"/>
              </a:rPr>
              <a:t>4. Popular web hosting providers include </a:t>
            </a:r>
            <a:r>
              <a:rPr lang="en-US" sz="2000" dirty="0" smtClean="0">
                <a:latin typeface="Bell MT" panose="02020503060305020303" pitchFamily="18" charset="0"/>
              </a:rPr>
              <a:t>Bluehost</a:t>
            </a:r>
            <a:r>
              <a:rPr lang="en-US" sz="2000" dirty="0">
                <a:latin typeface="Bell MT" panose="02020503060305020303" pitchFamily="18" charset="0"/>
              </a:rPr>
              <a:t>, Hostinger, and </a:t>
            </a:r>
            <a:r>
              <a:rPr lang="en-US" sz="2000" dirty="0" smtClean="0">
                <a:latin typeface="Bell MT" panose="02020503060305020303" pitchFamily="18" charset="0"/>
              </a:rPr>
              <a:t>AWS.  </a:t>
            </a:r>
            <a:endParaRPr lang="en-US" sz="20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Bell MT" panose="02020503060305020303" pitchFamily="18" charset="0"/>
              </a:rPr>
              <a:t>5. </a:t>
            </a:r>
            <a:r>
              <a:rPr lang="en-US" sz="2000" dirty="0" smtClean="0">
                <a:latin typeface="Bell MT" panose="02020503060305020303" pitchFamily="18" charset="0"/>
              </a:rPr>
              <a:t>Example: A </a:t>
            </a:r>
            <a:r>
              <a:rPr lang="en-US" sz="2000" dirty="0">
                <a:latin typeface="Bell MT" panose="02020503060305020303" pitchFamily="18" charset="0"/>
              </a:rPr>
              <a:t>business website like </a:t>
            </a:r>
            <a:r>
              <a:rPr lang="en-US" sz="2000" dirty="0" smtClean="0">
                <a:latin typeface="Bell MT" panose="02020503060305020303" pitchFamily="18" charset="0"/>
              </a:rPr>
              <a:t>www.example.com </a:t>
            </a:r>
            <a:r>
              <a:rPr lang="en-US" sz="2000" dirty="0">
                <a:latin typeface="Bell MT" panose="02020503060305020303" pitchFamily="18" charset="0"/>
              </a:rPr>
              <a:t>is hosted on a server to be </a:t>
            </a:r>
            <a:r>
              <a:rPr lang="en-US" sz="2000" dirty="0" smtClean="0">
                <a:latin typeface="Bell MT" panose="02020503060305020303" pitchFamily="18" charset="0"/>
              </a:rPr>
              <a:t>available</a:t>
            </a:r>
          </a:p>
          <a:p>
            <a:pPr marL="0" indent="0">
              <a:buNone/>
            </a:pPr>
            <a:r>
              <a:rPr lang="en-US" sz="2000" dirty="0">
                <a:latin typeface="Bell MT" panose="02020503060305020303" pitchFamily="18" charset="0"/>
              </a:rPr>
              <a:t> </a:t>
            </a:r>
            <a:r>
              <a:rPr lang="en-US" sz="2000" dirty="0" smtClean="0">
                <a:latin typeface="Bell MT" panose="02020503060305020303" pitchFamily="18" charset="0"/>
              </a:rPr>
              <a:t> </a:t>
            </a:r>
            <a:r>
              <a:rPr lang="en-US" sz="2000" dirty="0">
                <a:latin typeface="Bell MT" panose="02020503060305020303" pitchFamily="18" charset="0"/>
              </a:rPr>
              <a:t>online 24/7. </a:t>
            </a:r>
            <a:endParaRPr lang="en-IN" sz="2000" dirty="0"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29" y="1388854"/>
            <a:ext cx="2306128" cy="230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207" y="289179"/>
            <a:ext cx="10515600" cy="85120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 INTRODUCTION TO PROTOCOLS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64776" y="1222180"/>
            <a:ext cx="10800525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What Are Internet Protocols?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They </a:t>
            </a:r>
            <a:r>
              <a:rPr lang="en-US" sz="2000" dirty="0">
                <a:latin typeface="Bell MT" panose="02020503060305020303" pitchFamily="18" charset="0"/>
              </a:rPr>
              <a:t>are rules that allow computers and devices to communicate over the internet</a:t>
            </a:r>
            <a:r>
              <a:rPr lang="en-US" sz="2000" dirty="0" smtClean="0">
                <a:latin typeface="Bell MT" panose="02020503060305020303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000" dirty="0"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Types of Internet Protocols: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>
                <a:latin typeface="Bell MT" panose="02020503060305020303" pitchFamily="18" charset="0"/>
              </a:rPr>
              <a:t>- HTTP/HTTPS </a:t>
            </a:r>
            <a:r>
              <a:rPr lang="en-US" sz="2000" dirty="0">
                <a:latin typeface="Bell MT" panose="02020503060305020303" pitchFamily="18" charset="0"/>
              </a:rPr>
              <a:t>– Used for accessing websites.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>
                <a:latin typeface="Bell MT" panose="02020503060305020303" pitchFamily="18" charset="0"/>
              </a:rPr>
              <a:t>- TCP/IP </a:t>
            </a:r>
            <a:r>
              <a:rPr lang="en-US" sz="2000" dirty="0">
                <a:latin typeface="Bell MT" panose="02020503060305020303" pitchFamily="18" charset="0"/>
              </a:rPr>
              <a:t>– Ensures reliable data transmission</a:t>
            </a:r>
            <a:r>
              <a:rPr lang="en-US" sz="2000" dirty="0" smtClean="0">
                <a:latin typeface="Bell MT" panose="02020503060305020303" pitchFamily="18" charset="0"/>
              </a:rPr>
              <a:t>.</a:t>
            </a:r>
            <a:endParaRPr lang="en-US" sz="2000" dirty="0"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 smtClean="0">
                <a:latin typeface="Bell MT" panose="02020503060305020303" pitchFamily="18" charset="0"/>
              </a:rPr>
              <a:t>- DNS </a:t>
            </a:r>
            <a:r>
              <a:rPr lang="en-US" sz="2000" dirty="0">
                <a:latin typeface="Bell MT" panose="02020503060305020303" pitchFamily="18" charset="0"/>
              </a:rPr>
              <a:t>– Translates website names (like google.com) into IP addresses</a:t>
            </a:r>
            <a:r>
              <a:rPr lang="en-US" sz="2000" dirty="0" smtClean="0">
                <a:latin typeface="Bell MT" panose="02020503060305020303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000" dirty="0">
              <a:latin typeface="Bell MT" panose="02020503060305020303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IP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Addresses and Domain Names: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- Each </a:t>
            </a:r>
            <a:r>
              <a:rPr lang="en-US" sz="2000" dirty="0">
                <a:latin typeface="Bell MT" panose="02020503060305020303" pitchFamily="18" charset="0"/>
              </a:rPr>
              <a:t>device on the internet has a unique IP </a:t>
            </a:r>
            <a:r>
              <a:rPr lang="en-US" sz="2000" dirty="0" smtClean="0">
                <a:latin typeface="Bell MT" panose="02020503060305020303" pitchFamily="18" charset="0"/>
              </a:rPr>
              <a:t>address.</a:t>
            </a:r>
            <a:endParaRPr lang="en-US" sz="2000" dirty="0">
              <a:latin typeface="Bell MT" panose="02020503060305020303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000" dirty="0" smtClean="0">
                <a:latin typeface="Bell MT" panose="02020503060305020303" pitchFamily="18" charset="0"/>
              </a:rPr>
              <a:t>Domain </a:t>
            </a:r>
            <a:r>
              <a:rPr lang="en-US" sz="2000" dirty="0">
                <a:latin typeface="Bell MT" panose="02020503060305020303" pitchFamily="18" charset="0"/>
              </a:rPr>
              <a:t>names (like facebook.com) are easier to remember than IP addresses</a:t>
            </a:r>
            <a:r>
              <a:rPr lang="en-US" sz="2000" dirty="0" smtClean="0">
                <a:latin typeface="Bell MT" panose="02020503060305020303" pitchFamily="18" charset="0"/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2000" dirty="0">
              <a:latin typeface="Bell MT" panose="02020503060305020303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Security Considerations: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- HTTPS </a:t>
            </a:r>
            <a:r>
              <a:rPr lang="en-US" sz="2000" dirty="0">
                <a:latin typeface="Bell MT" panose="02020503060305020303" pitchFamily="18" charset="0"/>
              </a:rPr>
              <a:t>(Hypertext Transfer Protocol Secure) encrypts data for secure communication.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 smtClean="0">
                <a:latin typeface="Bell MT" panose="02020503060305020303" pitchFamily="18" charset="0"/>
              </a:rPr>
              <a:t>- Firewalls </a:t>
            </a:r>
            <a:r>
              <a:rPr lang="en-US" sz="2000" dirty="0">
                <a:latin typeface="Bell MT" panose="02020503060305020303" pitchFamily="18" charset="0"/>
              </a:rPr>
              <a:t>and encryption help protect data from cyber threats.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0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701" y="244356"/>
            <a:ext cx="10515600" cy="851200"/>
          </a:xfrm>
        </p:spPr>
        <p:txBody>
          <a:bodyPr/>
          <a:lstStyle/>
          <a:p>
            <a:r>
              <a:rPr lang="en-US" dirty="0" smtClean="0">
                <a:latin typeface="Bodoni MT" panose="02070603080606020203" pitchFamily="18" charset="0"/>
              </a:rPr>
              <a:t> INTRODUCTION TO PROTOCOLS</a:t>
            </a:r>
            <a:endParaRPr lang="en-IN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16" y="1242203"/>
            <a:ext cx="11266097" cy="53052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HTTP (HyperText Transfer </a:t>
            </a:r>
            <a:r>
              <a:rPr lang="en-US" sz="2200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Protocol)</a:t>
            </a:r>
          </a:p>
          <a:p>
            <a:r>
              <a:rPr lang="en-US" sz="2200" dirty="0" smtClean="0">
                <a:latin typeface="Bell MT" panose="02020503060305020303" pitchFamily="18" charset="0"/>
              </a:rPr>
              <a:t>HTTP </a:t>
            </a:r>
            <a:r>
              <a:rPr lang="en-US" sz="2200" dirty="0">
                <a:latin typeface="Bell MT" panose="02020503060305020303" pitchFamily="18" charset="0"/>
              </a:rPr>
              <a:t>is a protocol used for transferring data between a web browser and a web server.  </a:t>
            </a:r>
            <a:endParaRPr lang="en-US" sz="2200" dirty="0" smtClean="0">
              <a:latin typeface="Bell MT" panose="02020503060305020303" pitchFamily="18" charset="0"/>
            </a:endParaRPr>
          </a:p>
          <a:p>
            <a:r>
              <a:rPr lang="en-US" sz="2200" dirty="0" smtClean="0">
                <a:latin typeface="Bell MT" panose="02020503060305020303" pitchFamily="18" charset="0"/>
              </a:rPr>
              <a:t>It </a:t>
            </a:r>
            <a:r>
              <a:rPr lang="en-US" sz="2200" dirty="0">
                <a:latin typeface="Bell MT" panose="02020503060305020303" pitchFamily="18" charset="0"/>
              </a:rPr>
              <a:t>allows users to access websites and webpages over the Internet. </a:t>
            </a:r>
            <a:r>
              <a:rPr lang="en-US" sz="2200" dirty="0" smtClean="0">
                <a:latin typeface="Bell MT" panose="02020503060305020303" pitchFamily="18" charset="0"/>
              </a:rPr>
              <a:t> </a:t>
            </a:r>
          </a:p>
          <a:p>
            <a:r>
              <a:rPr lang="en-US" sz="2200" dirty="0" smtClean="0">
                <a:latin typeface="Bell MT" panose="02020503060305020303" pitchFamily="18" charset="0"/>
              </a:rPr>
              <a:t>HTTP is not secure, meaning data is sent in plain text and can be intercepted.  </a:t>
            </a:r>
          </a:p>
          <a:p>
            <a:r>
              <a:rPr lang="en-US" sz="2200" dirty="0" smtClean="0">
                <a:latin typeface="Bell MT" panose="02020503060305020303" pitchFamily="18" charset="0"/>
              </a:rPr>
              <a:t>Websites </a:t>
            </a:r>
            <a:r>
              <a:rPr lang="en-US" sz="2200" dirty="0">
                <a:latin typeface="Bell MT" panose="02020503060305020303" pitchFamily="18" charset="0"/>
              </a:rPr>
              <a:t>using HTTP start with "http://" (e.g., http://example.com).  </a:t>
            </a:r>
            <a:endParaRPr lang="en-US" sz="2200" dirty="0" smtClean="0">
              <a:latin typeface="Bell MT" panose="02020503060305020303" pitchFamily="18" charset="0"/>
            </a:endParaRPr>
          </a:p>
          <a:p>
            <a:r>
              <a:rPr lang="en-US" sz="2200" dirty="0" smtClean="0">
                <a:latin typeface="Bell MT" panose="02020503060305020303" pitchFamily="18" charset="0"/>
              </a:rPr>
              <a:t>It </a:t>
            </a:r>
            <a:r>
              <a:rPr lang="en-US" sz="2200" dirty="0">
                <a:latin typeface="Bell MT" panose="02020503060305020303" pitchFamily="18" charset="0"/>
              </a:rPr>
              <a:t>is mostly </a:t>
            </a:r>
            <a:r>
              <a:rPr lang="en-US" sz="2200" dirty="0" smtClean="0">
                <a:latin typeface="Bell MT" panose="02020503060305020303" pitchFamily="18" charset="0"/>
              </a:rPr>
              <a:t>replaced </a:t>
            </a:r>
            <a:r>
              <a:rPr lang="en-US" sz="2200" dirty="0">
                <a:latin typeface="Bell MT" panose="02020503060305020303" pitchFamily="18" charset="0"/>
              </a:rPr>
              <a:t>by HTTPS for better security.  </a:t>
            </a:r>
            <a:endParaRPr lang="en-US" sz="2200" dirty="0"/>
          </a:p>
          <a:p>
            <a:pPr marL="0" indent="0">
              <a:buNone/>
            </a:pPr>
            <a:r>
              <a:rPr lang="en-US" sz="22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HTTPS (HyperText Transfer Protocol Secure</a:t>
            </a:r>
            <a:r>
              <a:rPr lang="en-US" sz="2200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)</a:t>
            </a:r>
          </a:p>
          <a:p>
            <a:r>
              <a:rPr lang="en-US" sz="2200" dirty="0" smtClean="0">
                <a:latin typeface="Bell MT" panose="02020503060305020303" pitchFamily="18" charset="0"/>
              </a:rPr>
              <a:t> </a:t>
            </a:r>
            <a:r>
              <a:rPr lang="en-US" sz="2200" dirty="0">
                <a:latin typeface="Bell MT" panose="02020503060305020303" pitchFamily="18" charset="0"/>
              </a:rPr>
              <a:t>HTTPS is a secure version of HTTP that encrypts data for safe communication.  </a:t>
            </a:r>
            <a:endParaRPr lang="en-US" sz="2200" dirty="0" smtClean="0">
              <a:latin typeface="Bell MT" panose="02020503060305020303" pitchFamily="18" charset="0"/>
            </a:endParaRPr>
          </a:p>
          <a:p>
            <a:r>
              <a:rPr lang="en-US" sz="2200" dirty="0" smtClean="0">
                <a:latin typeface="Bell MT" panose="02020503060305020303" pitchFamily="18" charset="0"/>
              </a:rPr>
              <a:t>It </a:t>
            </a:r>
            <a:r>
              <a:rPr lang="en-US" sz="2200" dirty="0">
                <a:latin typeface="Bell MT" panose="02020503060305020303" pitchFamily="18" charset="0"/>
              </a:rPr>
              <a:t>uses SSL/TLS encryption to protect sensitive information like passwords and payments. </a:t>
            </a:r>
            <a:endParaRPr lang="en-US" sz="2200" dirty="0" smtClean="0">
              <a:latin typeface="Bell MT" panose="02020503060305020303" pitchFamily="18" charset="0"/>
            </a:endParaRPr>
          </a:p>
          <a:p>
            <a:r>
              <a:rPr lang="en-US" sz="2200" dirty="0" smtClean="0">
                <a:latin typeface="Bell MT" panose="02020503060305020303" pitchFamily="18" charset="0"/>
              </a:rPr>
              <a:t>Websites </a:t>
            </a:r>
            <a:r>
              <a:rPr lang="en-US" sz="2200" dirty="0">
                <a:latin typeface="Bell MT" panose="02020503060305020303" pitchFamily="18" charset="0"/>
              </a:rPr>
              <a:t>using HTTPS have a padlock symbol in the address bar.  </a:t>
            </a:r>
            <a:endParaRPr lang="en-US" sz="2200" dirty="0" smtClean="0">
              <a:latin typeface="Bell MT" panose="02020503060305020303" pitchFamily="18" charset="0"/>
            </a:endParaRPr>
          </a:p>
          <a:p>
            <a:r>
              <a:rPr lang="en-US" sz="2200" dirty="0" smtClean="0">
                <a:latin typeface="Bell MT" panose="02020503060305020303" pitchFamily="18" charset="0"/>
              </a:rPr>
              <a:t>URLs </a:t>
            </a:r>
            <a:r>
              <a:rPr lang="en-US" sz="2200" dirty="0">
                <a:latin typeface="Bell MT" panose="02020503060305020303" pitchFamily="18" charset="0"/>
              </a:rPr>
              <a:t>using HTTPS start with "https://" (e.g., https://example.com).  </a:t>
            </a:r>
          </a:p>
          <a:p>
            <a:r>
              <a:rPr lang="en-US" sz="2200" dirty="0" smtClean="0">
                <a:latin typeface="Bell MT" panose="02020503060305020303" pitchFamily="18" charset="0"/>
              </a:rPr>
              <a:t> </a:t>
            </a:r>
            <a:r>
              <a:rPr lang="en-US" sz="2200" dirty="0">
                <a:latin typeface="Bell MT" panose="02020503060305020303" pitchFamily="18" charset="0"/>
              </a:rPr>
              <a:t>HTTPS is essential for e-commerce, banking, and secure data transfer. </a:t>
            </a:r>
            <a:endParaRPr lang="en-IN" sz="22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1170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Bell MT</vt:lpstr>
      <vt:lpstr>Bodoni MT</vt:lpstr>
      <vt:lpstr>Calibri</vt:lpstr>
      <vt:lpstr>Calibri Light</vt:lpstr>
      <vt:lpstr>Office Theme</vt:lpstr>
      <vt:lpstr>Coursera Introduction to  Front End Development</vt:lpstr>
      <vt:lpstr>INDEX</vt:lpstr>
      <vt:lpstr>HOW THE INTERNET WORKS?</vt:lpstr>
      <vt:lpstr>WHAT IS A WEB SERVER?</vt:lpstr>
      <vt:lpstr>HOW TO PREVENT SERVER FAILURES?</vt:lpstr>
      <vt:lpstr>WEBSITES AND WEBPAGES</vt:lpstr>
      <vt:lpstr>WEB BROWSER AND WEB HOSTING</vt:lpstr>
      <vt:lpstr> INTRODUCTION TO PROTOCOLS</vt:lpstr>
      <vt:lpstr> INTRODUCTION TO PROTOCOLS</vt:lpstr>
      <vt:lpstr>Introduction to HTML, CSS and JS</vt:lpstr>
      <vt:lpstr>Introduction to HTML, CSS and JS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Introduction to Front End Development</dc:title>
  <dc:creator>Local1</dc:creator>
  <cp:lastModifiedBy>Local1</cp:lastModifiedBy>
  <cp:revision>34</cp:revision>
  <dcterms:created xsi:type="dcterms:W3CDTF">2025-01-22T06:26:12Z</dcterms:created>
  <dcterms:modified xsi:type="dcterms:W3CDTF">2025-01-29T06:19:25Z</dcterms:modified>
</cp:coreProperties>
</file>