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3850" r:id="rId6"/>
    <p:sldId id="3851" r:id="rId7"/>
    <p:sldId id="3852" r:id="rId8"/>
    <p:sldId id="265" r:id="rId9"/>
    <p:sldId id="3853" r:id="rId10"/>
    <p:sldId id="3854" r:id="rId11"/>
    <p:sldId id="3855" r:id="rId12"/>
    <p:sldId id="3856" r:id="rId13"/>
    <p:sldId id="3857" r:id="rId14"/>
    <p:sldId id="3858" r:id="rId15"/>
    <p:sldId id="3859" r:id="rId16"/>
    <p:sldId id="3860" r:id="rId17"/>
    <p:sldId id="3861" r:id="rId18"/>
    <p:sldId id="3873" r:id="rId19"/>
    <p:sldId id="3862" r:id="rId20"/>
    <p:sldId id="3874" r:id="rId21"/>
    <p:sldId id="3863" r:id="rId22"/>
    <p:sldId id="3864" r:id="rId23"/>
    <p:sldId id="3865" r:id="rId24"/>
    <p:sldId id="3866" r:id="rId25"/>
    <p:sldId id="3867" r:id="rId26"/>
    <p:sldId id="3868" r:id="rId27"/>
    <p:sldId id="3869" r:id="rId28"/>
    <p:sldId id="3870" r:id="rId29"/>
    <p:sldId id="3871" r:id="rId30"/>
    <p:sldId id="3875" r:id="rId31"/>
    <p:sldId id="3876" r:id="rId32"/>
    <p:sldId id="3872" r:id="rId33"/>
    <p:sldId id="384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 autoAdjust="0"/>
  </p:normalViewPr>
  <p:slideViewPr>
    <p:cSldViewPr snapToGrid="0">
      <p:cViewPr>
        <p:scale>
          <a:sx n="58" d="100"/>
          <a:sy n="58" d="100"/>
        </p:scale>
        <p:origin x="988" y="212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02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pPr algn="ctr"/>
            <a:r>
              <a:rPr lang="en-US" dirty="0"/>
              <a:t>Review on</a:t>
            </a:r>
            <a:br>
              <a:rPr lang="en-US" dirty="0"/>
            </a:br>
            <a:r>
              <a:rPr lang="en-US" dirty="0"/>
              <a:t>Arrays and Strings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E4C-D22F-B931-84B3-712149E9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concat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101AC3-AF17-A391-2B41-3B47E32C8EC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25905" y="1342161"/>
            <a:ext cx="10073207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creates a new array by merging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(concatenating) existing arrays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Example)</a:t>
            </a:r>
          </a:p>
          <a:p>
            <a:pPr algn="l"/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Girls = [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Ridhi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anshika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Boys = [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yug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anurag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Children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Girls.concat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(Boys);</a:t>
            </a:r>
          </a:p>
          <a:p>
            <a:pPr algn="l"/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</a:t>
            </a:r>
          </a:p>
          <a:p>
            <a:pPr marL="0" indent="0" algn="l">
              <a:buNone/>
            </a:pP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Ridhi</a:t>
            </a:r>
            <a:r>
              <a:rPr lang="en-US" sz="2800" dirty="0" err="1">
                <a:solidFill>
                  <a:srgbClr val="A52A2A"/>
                </a:solidFill>
                <a:latin typeface="Consolas" panose="020B0609020204030204" pitchFamily="49" charset="0"/>
              </a:rPr>
              <a:t>,</a:t>
            </a:r>
            <a:r>
              <a:rPr lang="en-US" sz="2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Anshika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yug</a:t>
            </a:r>
            <a:r>
              <a:rPr lang="en-US" sz="2800" dirty="0" err="1">
                <a:solidFill>
                  <a:srgbClr val="A52A2A"/>
                </a:solidFill>
                <a:latin typeface="Consolas" panose="020B0609020204030204" pitchFamily="49" charset="0"/>
              </a:rPr>
              <a:t>,</a:t>
            </a:r>
            <a:r>
              <a:rPr lang="en-US" sz="2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anurag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2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5F05-4F57-0858-7D20-CEE3022E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91" y="11017"/>
            <a:ext cx="10515600" cy="1472974"/>
          </a:xfrm>
        </p:spPr>
        <p:txBody>
          <a:bodyPr/>
          <a:lstStyle/>
          <a:p>
            <a:pPr algn="ctr"/>
            <a:r>
              <a:rPr lang="en-US" dirty="0"/>
              <a:t>Splice()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813EA2-9528-13F7-A1FE-2E3A743BA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91" y="1188497"/>
            <a:ext cx="9466118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splice()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adds and/or removes array elements.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splice()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overwrites the original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</a:t>
            </a:r>
          </a:p>
          <a:p>
            <a:pPr algn="l"/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item1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.....,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D1778F7-2E17-7577-66FF-B1A7B865B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999271"/>
              </p:ext>
            </p:extLst>
          </p:nvPr>
        </p:nvGraphicFramePr>
        <p:xfrm>
          <a:off x="2062480" y="3310212"/>
          <a:ext cx="5130800" cy="3221766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38325931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37239149"/>
                    </a:ext>
                  </a:extLst>
                </a:gridCol>
              </a:tblGrid>
              <a:tr h="60251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Parameter</a:t>
                      </a:r>
                    </a:p>
                  </a:txBody>
                  <a:tcPr marL="95844" marR="47922" marT="47922" marB="4792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Description</a:t>
                      </a:r>
                    </a:p>
                  </a:txBody>
                  <a:tcPr marL="47922" marR="47922" marT="47922" marB="4792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100667"/>
                  </a:ext>
                </a:extLst>
              </a:tr>
              <a:tr h="960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i="1">
                          <a:effectLst/>
                        </a:rPr>
                        <a:t>index</a:t>
                      </a:r>
                      <a:endParaRPr lang="en-US" sz="1700">
                        <a:effectLst/>
                      </a:endParaRPr>
                    </a:p>
                  </a:txBody>
                  <a:tcPr marL="95844" marR="47922" marT="47922" marB="4792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Required.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The index (position) to add or remove items.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A negative value counts from the end of the array.</a:t>
                      </a:r>
                    </a:p>
                  </a:txBody>
                  <a:tcPr marL="47922" marR="47922" marT="47922" marB="4792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22560"/>
                  </a:ext>
                </a:extLst>
              </a:tr>
              <a:tr h="60251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i="1">
                          <a:effectLst/>
                        </a:rPr>
                        <a:t>count</a:t>
                      </a:r>
                      <a:endParaRPr lang="en-US" sz="1700">
                        <a:effectLst/>
                      </a:endParaRPr>
                    </a:p>
                  </a:txBody>
                  <a:tcPr marL="95844" marR="47922" marT="47922" marB="4792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Optional.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Number of items to be removed.</a:t>
                      </a:r>
                    </a:p>
                  </a:txBody>
                  <a:tcPr marL="47922" marR="47922" marT="47922" marB="4792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7546"/>
                  </a:ext>
                </a:extLst>
              </a:tr>
              <a:tr h="60251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i="1">
                          <a:effectLst/>
                        </a:rPr>
                        <a:t>item1</a:t>
                      </a:r>
                      <a:r>
                        <a:rPr lang="en-US" sz="1700">
                          <a:effectLst/>
                        </a:rPr>
                        <a:t>, ...,</a:t>
                      </a:r>
                    </a:p>
                  </a:txBody>
                  <a:tcPr marL="95844" marR="47922" marT="47922" marB="4792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Optional.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The new elements(s) to be added.</a:t>
                      </a:r>
                    </a:p>
                  </a:txBody>
                  <a:tcPr marL="47922" marR="47922" marT="47922" marB="4792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90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36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4635-DE73-5949-BFBB-5AFF1779A6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2120" y="547779"/>
            <a:ext cx="10542714" cy="4284889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 Array</a:t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At position 2, remove 2 items</a:t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fruits.splice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Output</a:t>
            </a:r>
          </a:p>
          <a:p>
            <a:pPr marL="0" indent="0">
              <a:buNone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Banana,Orange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76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F67C-00C2-7C18-79AB-1628D4AA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7" y="0"/>
            <a:ext cx="10515600" cy="1472974"/>
          </a:xfrm>
        </p:spPr>
        <p:txBody>
          <a:bodyPr/>
          <a:lstStyle/>
          <a:p>
            <a:pPr algn="ctr"/>
            <a:r>
              <a:rPr lang="en-US" dirty="0"/>
              <a:t>Flat()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389DF2-F1D4-9181-8D9D-90524605574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94894" y="1472974"/>
            <a:ext cx="1012879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flat()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creates a new array with sub-array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elements concatenated to a specified depth.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1B2EC-70E1-8E89-BFFE-AF1EA7F94812}"/>
              </a:ext>
            </a:extLst>
          </p:cNvPr>
          <p:cNvSpPr txBox="1"/>
          <p:nvPr/>
        </p:nvSpPr>
        <p:spPr>
          <a:xfrm>
            <a:off x="350920" y="2661205"/>
            <a:ext cx="1084045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[[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myArr.flat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1,2,3,4,5,6</a:t>
            </a:r>
            <a:endParaRPr lang="en-US" sz="3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0021-6DFE-F0C3-3DB0-45CE5F4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Slice()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57FAD5-08E9-E023-E068-A44E68C0B8E0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32347" y="1615750"/>
            <a:ext cx="96359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slices out a piece of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 array into a new 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4F362-9933-A1D1-9CF2-3BBBBE2E75CC}"/>
              </a:ext>
            </a:extLst>
          </p:cNvPr>
          <p:cNvSpPr txBox="1"/>
          <p:nvPr/>
        </p:nvSpPr>
        <p:spPr>
          <a:xfrm>
            <a:off x="389021" y="3264342"/>
            <a:ext cx="1070677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fr-FR" sz="28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fr-FR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fr-FR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fr-FR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fr-FR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fr-FR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fr-FR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fr-FR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8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citrus = </a:t>
            </a:r>
            <a:r>
              <a:rPr lang="fr-FR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fr-FR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</a:t>
            </a:r>
          </a:p>
          <a:p>
            <a:pPr algn="l"/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Orange,Lemon</a:t>
            </a:r>
            <a:endParaRPr lang="fr-FR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104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337D-58FA-1E05-72C0-95B15AB0E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78058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61D3-D916-3DB6-DA8C-8078EF00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EE03A9-6D69-A5B4-7743-2038A2C5F34A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45432" y="2446831"/>
            <a:ext cx="1224012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font-code)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var(--font-cod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var(--font-code)"/>
              </a:rPr>
              <a:t>const string1 = "A string primitive";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var(--font-cod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var(--font-code)"/>
              </a:rPr>
              <a:t>const string2 = 'Also a string primitive';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08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CE88-9B13-00B2-E92C-6C2B5B6E8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</p:spTree>
    <p:extLst>
      <p:ext uri="{BB962C8B-B14F-4D97-AF65-F5344CB8AC3E}">
        <p14:creationId xmlns:p14="http://schemas.microsoft.com/office/powerpoint/2010/main" val="319757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BED9-0D5C-997D-B530-BB9C3D72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F7577C-99A9-57FB-9AE2-6691FE5C7701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29008" y="1879162"/>
            <a:ext cx="93804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returns the length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of a string: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BBDF9-E56B-0C48-1022-F878A54A088D}"/>
              </a:ext>
            </a:extLst>
          </p:cNvPr>
          <p:cNvSpPr txBox="1"/>
          <p:nvPr/>
        </p:nvSpPr>
        <p:spPr>
          <a:xfrm>
            <a:off x="982836" y="3429000"/>
            <a:ext cx="1086050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"ABCDEFGHIJKLMNOPQRSTUVWXYZ"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length =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text.length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175392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6D42-81DA-89F9-25C6-BBA6A71D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Extracting String Characters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B51C2F-8C27-DFE7-376A-44309A41D76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38200" y="1897991"/>
            <a:ext cx="9977283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3 methods for extracting string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characters: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at(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2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C79D-8301-3B5D-9A7E-D571903D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charAt</a:t>
            </a:r>
            <a:r>
              <a:rPr lang="en-US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FEA718-F82F-E1B3-971C-E48462DF31F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12558" y="1631792"/>
            <a:ext cx="114520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returns the character at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specified index (position) in a string: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A1667-74BB-6D3D-9C51-8B6A2C738FC5}"/>
              </a:ext>
            </a:extLst>
          </p:cNvPr>
          <p:cNvSpPr txBox="1"/>
          <p:nvPr/>
        </p:nvSpPr>
        <p:spPr>
          <a:xfrm>
            <a:off x="405062" y="3104766"/>
            <a:ext cx="938062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text.charAt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endParaRPr lang="en-US" sz="3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79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5B55-E478-D5AC-1BD1-633E2EC1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charCodeAt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D88CD1-124E-D777-C426-744B8B797F52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38887" y="1508558"/>
            <a:ext cx="1213845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returns the code of the character at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specified index in a 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returns 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unicode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of the character at a given position in a string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CA732-B537-916A-F77E-0B33B085D624}"/>
              </a:ext>
            </a:extLst>
          </p:cNvPr>
          <p:cNvSpPr txBox="1"/>
          <p:nvPr/>
        </p:nvSpPr>
        <p:spPr>
          <a:xfrm>
            <a:off x="438887" y="2920899"/>
            <a:ext cx="106158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text.charCodeAt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</a:t>
            </a:r>
          </a:p>
          <a:p>
            <a:pPr algn="l"/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72</a:t>
            </a:r>
            <a:endParaRPr lang="en-US" sz="3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50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9A4E-4097-C2C4-BD5F-2EF9ACB5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58" y="0"/>
            <a:ext cx="10515600" cy="1472974"/>
          </a:xfrm>
        </p:spPr>
        <p:txBody>
          <a:bodyPr/>
          <a:lstStyle/>
          <a:p>
            <a:r>
              <a:rPr lang="en-US" dirty="0"/>
              <a:t>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C7A1-B894-3103-35CC-64E10C86A0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7938" y="3032839"/>
            <a:ext cx="11145253" cy="42848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Example</a:t>
            </a:r>
          </a:p>
          <a:p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“Gandhi"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letter = name.at(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en-US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854990-98B9-36AB-E381-44133CD85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38" y="1156557"/>
            <a:ext cx="11454062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at()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returns the character at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specified index (position) in a string.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E7F281-BB23-0013-F7FF-3311594A3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38" y="2383310"/>
            <a:ext cx="1107828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allows the use of negative indexes while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 not.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14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4E97-FF15-EBF8-3E36-1D40B6D0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Extracting String Parts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538240-AEB5-D926-17C2-C443C8FFB2C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75849" y="1566588"/>
            <a:ext cx="1164030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3 methods for extracting a part of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string: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slice(</a:t>
            </a: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substring(</a:t>
            </a: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37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8B96-8C33-FEA2-30DA-1EA48E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632" y="24705"/>
            <a:ext cx="10515600" cy="1472974"/>
          </a:xfrm>
        </p:spPr>
        <p:txBody>
          <a:bodyPr/>
          <a:lstStyle/>
          <a:p>
            <a:r>
              <a:rPr lang="en-US" dirty="0"/>
              <a:t>slice()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AC3BEE-2A4F-9A42-7409-BCDA7C73BD20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368968" y="1324013"/>
            <a:ext cx="1203707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extracts a part of a string and returns the extracted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part in a new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method takes 2 parameters: start position, and end position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(end not included)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A9EE1-9A62-DBD2-648E-4487B7020996}"/>
              </a:ext>
            </a:extLst>
          </p:cNvPr>
          <p:cNvSpPr txBox="1"/>
          <p:nvPr/>
        </p:nvSpPr>
        <p:spPr>
          <a:xfrm>
            <a:off x="368968" y="3139895"/>
            <a:ext cx="94648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Slice out a portion of a string from position 7 to position 13:</a:t>
            </a:r>
          </a:p>
          <a:p>
            <a:pPr algn="l"/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"Apple, Banana, Kiwi"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part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text.slice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Banana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33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2C7F-FA61-3623-9286-28A99677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substring()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84130D-372F-8D4E-AF42-29EF657C827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60684" y="1346957"/>
            <a:ext cx="11681599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substring()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similar to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buClr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difference is that start and end values less than 0 are treated as 0 in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substring()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F4410-5AA3-783A-D1A1-44B89017DF9A}"/>
              </a:ext>
            </a:extLst>
          </p:cNvPr>
          <p:cNvSpPr txBox="1"/>
          <p:nvPr/>
        </p:nvSpPr>
        <p:spPr>
          <a:xfrm>
            <a:off x="359835" y="3175612"/>
            <a:ext cx="95249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"Apple, Banana, Kiwi"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part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str.substring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Banana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642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9C21-60D4-E0F6-B4D9-7C4C8C39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substr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AC55B3-8EDA-20FB-B396-0960292DF402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1622" y="1532768"/>
            <a:ext cx="1060405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similar to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buClrTx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difference is that the second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specifies the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length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the extracted part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FCA6F-08E2-A42A-8187-6440CBFD2D93}"/>
              </a:ext>
            </a:extLst>
          </p:cNvPr>
          <p:cNvSpPr txBox="1"/>
          <p:nvPr/>
        </p:nvSpPr>
        <p:spPr>
          <a:xfrm>
            <a:off x="296777" y="3741366"/>
            <a:ext cx="101626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"Apple, Banana, Kiwi"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part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str.substr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1233665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2AE-D7E4-EC77-891D-CED0E86A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toUpperCase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toLowerCase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C9FD-1572-192A-DE96-67A449A8EA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65383"/>
            <a:ext cx="10904621" cy="428488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Example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text1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text2 = text1.toUpperCase();</a:t>
            </a:r>
          </a:p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Output</a:t>
            </a:r>
          </a:p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HELLO WORLD!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F04FF-54B1-A5F1-2B38-38A6F71C67EB}"/>
              </a:ext>
            </a:extLst>
          </p:cNvPr>
          <p:cNvSpPr txBox="1"/>
          <p:nvPr/>
        </p:nvSpPr>
        <p:spPr>
          <a:xfrm>
            <a:off x="838200" y="4169232"/>
            <a:ext cx="97816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Example</a:t>
            </a:r>
          </a:p>
          <a:p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text1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</a:t>
            </a:r>
            <a:b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text2 = text1.toLowerCase();  </a:t>
            </a:r>
            <a:endParaRPr lang="en-US" sz="2800" b="0" i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Output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hello world!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3462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E04B-2A39-E0E4-28DE-F54F9B77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concat</a:t>
            </a:r>
            <a:r>
              <a:rPr lang="en-US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C9D719-9FDD-5EEE-307A-26ACCB285A2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85274" y="1589255"/>
            <a:ext cx="94259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joins two or more strings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481C6-82FC-7024-D1BA-89BAD0E9D79D}"/>
              </a:ext>
            </a:extLst>
          </p:cNvPr>
          <p:cNvSpPr txBox="1"/>
          <p:nvPr/>
        </p:nvSpPr>
        <p:spPr>
          <a:xfrm>
            <a:off x="485273" y="2688467"/>
            <a:ext cx="106479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text1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text2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text3 = text1.concat(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text2);</a:t>
            </a:r>
          </a:p>
          <a:p>
            <a:pPr algn="l"/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91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5270-C635-41DA-E188-DEA25BE6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trim()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82F031-DA49-D921-37F4-C423C730FA41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21105" y="1470001"/>
            <a:ext cx="1099025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trim()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removes whitespace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 both sides of a 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64C94-5D60-ACE9-501E-DA0E1B44551E}"/>
              </a:ext>
            </a:extLst>
          </p:cNvPr>
          <p:cNvSpPr txBox="1"/>
          <p:nvPr/>
        </p:nvSpPr>
        <p:spPr>
          <a:xfrm>
            <a:off x="421104" y="2942975"/>
            <a:ext cx="109326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text1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      Hello World!      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text2 = text1.trim();</a:t>
            </a: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 text1=22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Length text2=12</a:t>
            </a: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618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algn="ctr"/>
            <a:r>
              <a:rPr lang="en-US"/>
              <a:t>Creating an Array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E1C3E-D495-D39C-D868-A846E0962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10067223" cy="4284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>
                <a:effectLst/>
                <a:latin typeface="Consolas" panose="020B0609020204030204" pitchFamily="49" charset="0"/>
              </a:rPr>
              <a:t>Syntax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const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array_name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[</a:t>
            </a:r>
            <a:r>
              <a:rPr lang="en-US" sz="28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...];  </a:t>
            </a:r>
          </a:p>
          <a:p>
            <a:pPr marL="0" indent="0">
              <a:buNone/>
            </a:pP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var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e =[];</a:t>
            </a:r>
          </a:p>
          <a:p>
            <a:pPr marL="0" indent="0">
              <a:buNone/>
            </a:pPr>
            <a:endParaRPr 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marks=new Array(15);</a:t>
            </a:r>
            <a:b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3CFB-BE81-7B3C-A4BB-790DE3BAE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686710"/>
            <a:ext cx="6560142" cy="3063149"/>
          </a:xfrm>
        </p:spPr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83D45-8D45-8EB2-0CE6-33DD11B88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426" y="3986490"/>
            <a:ext cx="6560142" cy="1935571"/>
          </a:xfrm>
          <a:noFill/>
        </p:spPr>
        <p:txBody>
          <a:bodyPr/>
          <a:lstStyle/>
          <a:p>
            <a:r>
              <a:rPr lang="en-US" dirty="0"/>
              <a:t>(Pre-defined methods to perform various operations in array)</a:t>
            </a:r>
          </a:p>
        </p:txBody>
      </p:sp>
    </p:spTree>
    <p:extLst>
      <p:ext uri="{BB962C8B-B14F-4D97-AF65-F5344CB8AC3E}">
        <p14:creationId xmlns:p14="http://schemas.microsoft.com/office/powerpoint/2010/main" val="384090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8FAC766-E1A6-AEFD-0AF6-9070C68E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407" y="-9626"/>
            <a:ext cx="10515600" cy="1472974"/>
          </a:xfr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lang="en-US" dirty="0"/>
              <a:t>The Join() Method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4E54270-FE51-EB71-2CD8-9982DB7799A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88507643"/>
              </p:ext>
            </p:extLst>
          </p:nvPr>
        </p:nvGraphicFramePr>
        <p:xfrm>
          <a:off x="1299411" y="1395662"/>
          <a:ext cx="9856270" cy="5984240"/>
        </p:xfrm>
        <a:graphic>
          <a:graphicData uri="http://schemas.openxmlformats.org/drawingml/2006/table">
            <a:tbl>
              <a:tblPr/>
              <a:tblGrid>
                <a:gridCol w="9729270">
                  <a:extLst>
                    <a:ext uri="{9D8B030D-6E8A-4147-A177-3AD203B41FA5}">
                      <a16:colId xmlns:a16="http://schemas.microsoft.com/office/drawing/2014/main" val="195005703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783829"/>
                    </a:ext>
                  </a:extLst>
                </a:gridCol>
              </a:tblGrid>
              <a:tr h="461050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join() method joins all array elements into a string.</a:t>
                      </a:r>
                    </a:p>
                    <a:p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behaves just like toString(), but in addition you can specify the separator:</a:t>
                      </a:r>
                    </a:p>
                    <a:p>
                      <a:pPr algn="l" fontAlgn="t"/>
                      <a:endParaRPr lang="en-US" sz="2400" dirty="0">
                        <a:effectLst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  <a:p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 fruits = ["Banana", "Orange", "Apple", "Mango"];</a:t>
                      </a:r>
                    </a:p>
                    <a:p>
                      <a:b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document.getElementById("demo").innerHTML = fruits.join(" * ");</a:t>
                      </a:r>
                    </a:p>
                    <a:p>
                      <a:pPr algn="l" fontAlgn="t"/>
                      <a:endParaRPr lang="en-US" sz="3200" dirty="0">
                        <a:effectLst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Result: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 * Orange * Apple * Mango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US" sz="2400" dirty="0"/>
                      </a:br>
                      <a:endParaRPr lang="en-US" sz="2400" dirty="0">
                        <a:effectLst/>
                      </a:endParaRPr>
                    </a:p>
                  </a:txBody>
                  <a:tcPr marL="1016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400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589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4E54270-FE51-EB71-2CD8-9982DB7799A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60123598"/>
              </p:ext>
            </p:extLst>
          </p:nvPr>
        </p:nvGraphicFramePr>
        <p:xfrm>
          <a:off x="943276" y="1395663"/>
          <a:ext cx="9856270" cy="4610501"/>
        </p:xfrm>
        <a:graphic>
          <a:graphicData uri="http://schemas.openxmlformats.org/drawingml/2006/table">
            <a:tbl>
              <a:tblPr/>
              <a:tblGrid>
                <a:gridCol w="9729270">
                  <a:extLst>
                    <a:ext uri="{9D8B030D-6E8A-4147-A177-3AD203B41FA5}">
                      <a16:colId xmlns:a16="http://schemas.microsoft.com/office/drawing/2014/main" val="195005703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783829"/>
                    </a:ext>
                  </a:extLst>
                </a:gridCol>
              </a:tblGrid>
              <a:tr h="461050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we work with arrays, it is easy to remove elements and add new elements.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what popping and pushing is: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Popping items 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an array or pushing items 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 array.</a:t>
                      </a:r>
                    </a:p>
                    <a:p>
                      <a:pPr algn="l" fontAlgn="t"/>
                      <a:endParaRPr lang="en-US" sz="2400" dirty="0">
                        <a:effectLst/>
                      </a:endParaRPr>
                    </a:p>
                    <a:p>
                      <a:pPr algn="l" fontAlgn="t"/>
                      <a:r>
                        <a:rPr lang="en-US" sz="2400" dirty="0">
                          <a:effectLst/>
                        </a:rPr>
                        <a:t>Example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400" b="0" i="0" dirty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fruits = [</a:t>
                      </a:r>
                      <a:r>
                        <a:rPr lang="en-US" sz="2400" b="0" i="0" dirty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"Banana"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400" b="0" i="0" dirty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"Orange"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400" b="0" i="0" dirty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"Apple"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400" b="0" i="0" dirty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"Mango"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fruits.pop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fontAlgn="t"/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Result-</a:t>
                      </a:r>
                    </a:p>
                    <a:p>
                      <a:pPr algn="l" fontAlgn="t"/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Banana,Orange,Apple</a:t>
                      </a:r>
                      <a:endParaRPr lang="en-US" sz="2400" dirty="0">
                        <a:effectLst/>
                      </a:endParaRPr>
                    </a:p>
                  </a:txBody>
                  <a:tcPr marL="1016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400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5893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069963-6844-90B7-22BF-BA03931A02A4}"/>
              </a:ext>
            </a:extLst>
          </p:cNvPr>
          <p:cNvSpPr txBox="1"/>
          <p:nvPr/>
        </p:nvSpPr>
        <p:spPr>
          <a:xfrm>
            <a:off x="3681664" y="407287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Pop And Push</a:t>
            </a:r>
          </a:p>
        </p:txBody>
      </p:sp>
    </p:spTree>
    <p:extLst>
      <p:ext uri="{BB962C8B-B14F-4D97-AF65-F5344CB8AC3E}">
        <p14:creationId xmlns:p14="http://schemas.microsoft.com/office/powerpoint/2010/main" val="261823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FE0976A-DD95-2A27-E57A-E79EE50F1CB2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388620" y="1428820"/>
            <a:ext cx="10798743" cy="472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push()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adds a new element to an array (at the end)</a:t>
            </a:r>
          </a:p>
          <a:p>
            <a:pPr>
              <a:lnSpc>
                <a:spcPct val="100000"/>
              </a:lnSpc>
              <a:buClrTx/>
            </a:pPr>
            <a:endParaRPr lang="en-US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fruits.push(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Banana,Orange,Apple,Mango,Kiwi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u="none" strike="noStrike" cap="none" normalizeH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u="none" strike="noStrike" cap="none" normalizeH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4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0691-2ABF-0E4E-7FF6-1282F110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261" y="150799"/>
            <a:ext cx="10515600" cy="1472974"/>
          </a:xfrm>
        </p:spPr>
        <p:txBody>
          <a:bodyPr/>
          <a:lstStyle/>
          <a:p>
            <a:r>
              <a:rPr lang="en-US" dirty="0"/>
              <a:t>Shift()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C3CD89-2608-61E1-FEC3-48FEC067997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64678" y="1748787"/>
            <a:ext cx="11062644" cy="414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shift()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removes the first array element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"shifts" all other elements to a lower index.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fruits.shift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Orange,Apple,Mango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7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7932-FC57-7016-87DC-C615A7DD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74" y="173999"/>
            <a:ext cx="10515600" cy="1472974"/>
          </a:xfrm>
        </p:spPr>
        <p:txBody>
          <a:bodyPr/>
          <a:lstStyle/>
          <a:p>
            <a:r>
              <a:rPr lang="en-US" dirty="0"/>
              <a:t>Unshift()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F50974-D585-A6B6-3DD9-D875FDCEC76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69232" y="2015941"/>
            <a:ext cx="11881971" cy="356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unshift()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adds a new element to an array (at the beginning),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"unshifts" older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fruits.unshift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</a:p>
          <a:p>
            <a:pPr marL="0" indent="0" algn="l">
              <a:buNone/>
            </a:pP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Lemon,Banana,Orange,Apple,Mango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7752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{CFA7EF7D-CF84-4D25-BCFE-13C24EB0750F}tf78504181_win32</Template>
  <TotalTime>1215</TotalTime>
  <Words>1206</Words>
  <Application>Microsoft Office PowerPoint</Application>
  <PresentationFormat>Widescreen</PresentationFormat>
  <Paragraphs>233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Aptos</vt:lpstr>
      <vt:lpstr>Arial</vt:lpstr>
      <vt:lpstr>Avenir Next LT Pro</vt:lpstr>
      <vt:lpstr>Avenir Next LT Pro Light</vt:lpstr>
      <vt:lpstr>Calibri</vt:lpstr>
      <vt:lpstr>Consolas</vt:lpstr>
      <vt:lpstr>Courier New</vt:lpstr>
      <vt:lpstr>Segoe UI</vt:lpstr>
      <vt:lpstr>Times New Roman</vt:lpstr>
      <vt:lpstr>Tw Cen MT</vt:lpstr>
      <vt:lpstr>var(--font-code)</vt:lpstr>
      <vt:lpstr>Verdana</vt:lpstr>
      <vt:lpstr>Custom</vt:lpstr>
      <vt:lpstr>Review on Arrays and Strings</vt:lpstr>
      <vt:lpstr>Arrays</vt:lpstr>
      <vt:lpstr>Creating an Array</vt:lpstr>
      <vt:lpstr>Array methods</vt:lpstr>
      <vt:lpstr>The Join() Method</vt:lpstr>
      <vt:lpstr>PowerPoint Presentation</vt:lpstr>
      <vt:lpstr>PowerPoint Presentation</vt:lpstr>
      <vt:lpstr>Shift()</vt:lpstr>
      <vt:lpstr>Unshift()</vt:lpstr>
      <vt:lpstr>concat() </vt:lpstr>
      <vt:lpstr>Splice()</vt:lpstr>
      <vt:lpstr>PowerPoint Presentation</vt:lpstr>
      <vt:lpstr>Flat()</vt:lpstr>
      <vt:lpstr>Slice()</vt:lpstr>
      <vt:lpstr>Strings</vt:lpstr>
      <vt:lpstr>Creating Strings</vt:lpstr>
      <vt:lpstr>String Methods</vt:lpstr>
      <vt:lpstr>length</vt:lpstr>
      <vt:lpstr>Extracting String Characters </vt:lpstr>
      <vt:lpstr>charAt()</vt:lpstr>
      <vt:lpstr>charCodeAt() </vt:lpstr>
      <vt:lpstr>at()</vt:lpstr>
      <vt:lpstr>Extracting String Parts </vt:lpstr>
      <vt:lpstr>slice()</vt:lpstr>
      <vt:lpstr>substring() </vt:lpstr>
      <vt:lpstr>substr() </vt:lpstr>
      <vt:lpstr>toUpperCase() and toLowerCase() </vt:lpstr>
      <vt:lpstr>concat()</vt:lpstr>
      <vt:lpstr>trim()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on Arrays and Strings</dc:title>
  <dc:creator>Gandhi, Ridhima</dc:creator>
  <cp:lastModifiedBy>Gandhi, Ridhima</cp:lastModifiedBy>
  <cp:revision>13</cp:revision>
  <dcterms:created xsi:type="dcterms:W3CDTF">2024-07-30T06:08:55Z</dcterms:created>
  <dcterms:modified xsi:type="dcterms:W3CDTF">2024-08-01T04:10:26Z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