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2" r:id="rId3"/>
    <p:sldId id="268" r:id="rId4"/>
    <p:sldId id="269" r:id="rId5"/>
    <p:sldId id="266" r:id="rId6"/>
    <p:sldId id="271" r:id="rId7"/>
    <p:sldId id="267" r:id="rId8"/>
    <p:sldId id="270" r:id="rId9"/>
    <p:sldId id="274" r:id="rId10"/>
    <p:sldId id="263" r:id="rId11"/>
    <p:sldId id="262" r:id="rId12"/>
    <p:sldId id="27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11/28/2022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6040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wEoNuCxMv0U" TargetMode="External"/><Relationship Id="rId2" Type="http://schemas.openxmlformats.org/officeDocument/2006/relationships/hyperlink" Target="https://ssp-iiith.vlabs.ac.in/exp/cepstral-analysis/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rive.google.com/drive/folders/1TWftkw7lwG75dVdOXHD49B6MJNcnTwLS?usp=sharing" TargetMode="Externa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sv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854508" y="4094774"/>
            <a:ext cx="5609222" cy="1363215"/>
          </a:xfrm>
        </p:spPr>
        <p:txBody>
          <a:bodyPr anchor="t">
            <a:normAutofit/>
          </a:bodyPr>
          <a:lstStyle/>
          <a:p>
            <a:r>
              <a:rPr lang="en-US" sz="4400" dirty="0">
                <a:latin typeface="Franklin Gothic Book" panose="020B0503020102020204" pitchFamily="34" charset="0"/>
                <a:cs typeface="Segoe UI" panose="020B0502040204020203" pitchFamily="34" charset="0"/>
              </a:rPr>
              <a:t>CEPSTRUM ANALYSIS OF SPEECH SIGNALS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863065" y="5639872"/>
            <a:ext cx="5609219" cy="576738"/>
          </a:xfrm>
        </p:spPr>
        <p:txBody>
          <a:bodyPr anchor="b">
            <a:normAutofit fontScale="77500" lnSpcReduction="20000"/>
          </a:bodyPr>
          <a:lstStyle/>
          <a:p>
            <a:r>
              <a:rPr lang="en-US" sz="2000" dirty="0">
                <a:latin typeface="Franklin Gothic Book" panose="020B0503020102020204" pitchFamily="34" charset="0"/>
              </a:rPr>
              <a:t>RIDHIMA GUPTA 2021EE30719</a:t>
            </a:r>
          </a:p>
          <a:p>
            <a:r>
              <a:rPr lang="en-US" sz="2000" dirty="0">
                <a:latin typeface="Franklin Gothic Book" panose="020B0503020102020204" pitchFamily="34" charset="0"/>
              </a:rPr>
              <a:t> KHUSHIKA SHRINGI 2021EE10665</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4017" y="582850"/>
            <a:ext cx="2260711" cy="2260711"/>
          </a:xfrm>
          <a:prstGeom prst="rect">
            <a:avLst/>
          </a:prstGeom>
        </p:spPr>
      </p:pic>
      <p:pic>
        <p:nvPicPr>
          <p:cNvPr id="6" name="Picture 5">
            <a:extLst>
              <a:ext uri="{FF2B5EF4-FFF2-40B4-BE49-F238E27FC236}">
                <a16:creationId xmlns:a16="http://schemas.microsoft.com/office/drawing/2014/main" id="{E1DA5962-6A94-F2FF-2E17-B95F5E309A1E}"/>
              </a:ext>
            </a:extLst>
          </p:cNvPr>
          <p:cNvPicPr>
            <a:picLocks noChangeAspect="1"/>
          </p:cNvPicPr>
          <p:nvPr/>
        </p:nvPicPr>
        <p:blipFill>
          <a:blip r:embed="rId6"/>
          <a:stretch>
            <a:fillRect/>
          </a:stretch>
        </p:blipFill>
        <p:spPr>
          <a:xfrm>
            <a:off x="-679808" y="3780826"/>
            <a:ext cx="3897141" cy="2051127"/>
          </a:xfrm>
          <a:prstGeom prst="rect">
            <a:avLst/>
          </a:prstGeom>
        </p:spPr>
      </p:pic>
      <p:pic>
        <p:nvPicPr>
          <p:cNvPr id="13" name="Picture 12">
            <a:extLst>
              <a:ext uri="{FF2B5EF4-FFF2-40B4-BE49-F238E27FC236}">
                <a16:creationId xmlns:a16="http://schemas.microsoft.com/office/drawing/2014/main" id="{72F52D7A-070C-5B7E-8D1E-187C1E4B9E1D}"/>
              </a:ext>
            </a:extLst>
          </p:cNvPr>
          <p:cNvPicPr>
            <a:picLocks noChangeAspect="1"/>
          </p:cNvPicPr>
          <p:nvPr/>
        </p:nvPicPr>
        <p:blipFill>
          <a:blip r:embed="rId7"/>
          <a:stretch>
            <a:fillRect/>
          </a:stretch>
        </p:blipFill>
        <p:spPr>
          <a:xfrm>
            <a:off x="1580157" y="216002"/>
            <a:ext cx="3274351" cy="481110"/>
          </a:xfrm>
          <a:prstGeom prst="rect">
            <a:avLst/>
          </a:prstGeom>
        </p:spPr>
      </p:pic>
      <p:sp>
        <p:nvSpPr>
          <p:cNvPr id="14" name="TextBox 13">
            <a:extLst>
              <a:ext uri="{FF2B5EF4-FFF2-40B4-BE49-F238E27FC236}">
                <a16:creationId xmlns:a16="http://schemas.microsoft.com/office/drawing/2014/main" id="{DC27866E-F574-0746-2C95-413BD97B1594}"/>
              </a:ext>
            </a:extLst>
          </p:cNvPr>
          <p:cNvSpPr txBox="1"/>
          <p:nvPr/>
        </p:nvSpPr>
        <p:spPr>
          <a:xfrm>
            <a:off x="5915608" y="1713205"/>
            <a:ext cx="1940768" cy="954107"/>
          </a:xfrm>
          <a:prstGeom prst="rect">
            <a:avLst/>
          </a:prstGeom>
          <a:noFill/>
        </p:spPr>
        <p:txBody>
          <a:bodyPr wrap="square" rtlCol="0">
            <a:spAutoFit/>
          </a:bodyPr>
          <a:lstStyle/>
          <a:p>
            <a:pPr algn="ctr"/>
            <a:r>
              <a:rPr lang="en-IN" sz="2800" dirty="0">
                <a:solidFill>
                  <a:schemeClr val="bg1"/>
                </a:solidFill>
                <a:latin typeface="Arial Rounded MT Bold" panose="020F0704030504030204" pitchFamily="34" charset="0"/>
              </a:rPr>
              <a:t>ELL205</a:t>
            </a:r>
          </a:p>
          <a:p>
            <a:pPr algn="ctr"/>
            <a:r>
              <a:rPr lang="en-IN" sz="2800" dirty="0">
                <a:solidFill>
                  <a:schemeClr val="bg1"/>
                </a:solidFill>
                <a:latin typeface="Arial Rounded MT Bold" panose="020F0704030504030204" pitchFamily="34" charset="0"/>
              </a:rPr>
              <a:t>PROJECT</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E52E4B4-29A1-FC61-5E98-CB8F963F95A1}"/>
              </a:ext>
            </a:extLst>
          </p:cNvPr>
          <p:cNvPicPr>
            <a:picLocks noChangeAspect="1"/>
          </p:cNvPicPr>
          <p:nvPr/>
        </p:nvPicPr>
        <p:blipFill>
          <a:blip r:embed="rId3"/>
          <a:stretch>
            <a:fillRect/>
          </a:stretch>
        </p:blipFill>
        <p:spPr>
          <a:xfrm>
            <a:off x="-131948" y="150118"/>
            <a:ext cx="12756636" cy="6030410"/>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386840"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CONCLUSION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443" y="267695"/>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44952" y="1364974"/>
            <a:ext cx="11021806" cy="5225327"/>
          </a:xfrm>
        </p:spPr>
        <p:txBody>
          <a:bodyPr vert="horz" lIns="91440" tIns="45720" rIns="91440" bIns="45720" rtlCol="0" anchor="t">
            <a:normAutofit/>
          </a:bodyPr>
          <a:lstStyle/>
          <a:p>
            <a:pPr>
              <a:lnSpc>
                <a:spcPct val="107000"/>
              </a:lnSpc>
              <a:spcAft>
                <a:spcPts val="800"/>
              </a:spcAft>
            </a:pP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Thus , We extracted the source/excitation component(characterising words spoken and the pitch) and vocal tract components(characterising the quality of speech) from the given speech signal by linear separation of the convolved signal which is known as liftering. We didn’t had any earlier knowledge of these components and their deconvolution would have been a tedious task due to their </a:t>
            </a:r>
            <a:r>
              <a:rPr lang="en-IN" sz="2000" dirty="0" err="1">
                <a:effectLst/>
                <a:latin typeface="Bahnschrift SemiBold" panose="020B0502040204020203" pitchFamily="34" charset="0"/>
                <a:ea typeface="Calibri" panose="020F0502020204030204" pitchFamily="34" charset="0"/>
                <a:cs typeface="Times New Roman" panose="02020603050405020304" pitchFamily="18" charset="0"/>
              </a:rPr>
              <a:t>uncertainity</a:t>
            </a: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 But due to the linear separation in </a:t>
            </a:r>
            <a:r>
              <a:rPr lang="en-IN" sz="2000" dirty="0" err="1">
                <a:effectLst/>
                <a:latin typeface="Bahnschrift SemiBold" panose="020B0502040204020203" pitchFamily="34" charset="0"/>
                <a:ea typeface="Calibri" panose="020F0502020204030204" pitchFamily="34" charset="0"/>
                <a:cs typeface="Times New Roman" panose="02020603050405020304" pitchFamily="18" charset="0"/>
              </a:rPr>
              <a:t>cepstrum</a:t>
            </a: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 domain(quefrency), We could trace back these components by knowing their concentration at higher and lower quefrency regions.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We concluded that we can apply this Cepstrum Analysis in various domains which includes recognition of the speech </a:t>
            </a:r>
            <a:r>
              <a:rPr lang="en-IN" sz="2000" dirty="0" err="1">
                <a:effectLst/>
                <a:latin typeface="Bahnschrift SemiBold" panose="020B0502040204020203" pitchFamily="34" charset="0"/>
                <a:ea typeface="Calibri" panose="020F0502020204030204" pitchFamily="34" charset="0"/>
                <a:cs typeface="Times New Roman" panose="02020603050405020304" pitchFamily="18" charset="0"/>
              </a:rPr>
              <a:t>samples.Not</a:t>
            </a: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 only this we could even use it to detect certain respiratory diseases by analysis the coughing samples of an individual, a boon in COVID era for early detection. We can detect faults in the defective machines from their noise spectrum  and can get the location of </a:t>
            </a:r>
            <a:r>
              <a:rPr lang="en-IN" sz="2000" dirty="0" err="1">
                <a:effectLst/>
                <a:latin typeface="Bahnschrift SemiBold" panose="020B0502040204020203" pitchFamily="34" charset="0"/>
                <a:ea typeface="Calibri" panose="020F0502020204030204" pitchFamily="34" charset="0"/>
                <a:cs typeface="Times New Roman" panose="02020603050405020304" pitchFamily="18" charset="0"/>
              </a:rPr>
              <a:t>defect.Thus</a:t>
            </a:r>
            <a:r>
              <a:rPr lang="en-IN" sz="2000" dirty="0">
                <a:effectLst/>
                <a:latin typeface="Bahnschrift SemiBold" panose="020B0502040204020203" pitchFamily="34" charset="0"/>
                <a:ea typeface="Calibri" panose="020F0502020204030204" pitchFamily="34" charset="0"/>
                <a:cs typeface="Times New Roman" panose="02020603050405020304" pitchFamily="18" charset="0"/>
              </a:rPr>
              <a:t>, Cepstral Analysis has a wide range of 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3CE4-711A-50D5-0DBC-27C8A0D7D65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CD78C8E-63CD-532A-11A0-5854C5A00E02}"/>
              </a:ext>
            </a:extLst>
          </p:cNvPr>
          <p:cNvSpPr>
            <a:spLocks noGrp="1"/>
          </p:cNvSpPr>
          <p:nvPr>
            <p:ph idx="1"/>
          </p:nvPr>
        </p:nvSpPr>
        <p:spPr/>
        <p:txBody>
          <a:bodyPr>
            <a:normAutofit/>
          </a:bodyPr>
          <a:lstStyle/>
          <a:p>
            <a:pPr>
              <a:lnSpc>
                <a:spcPct val="107000"/>
              </a:lnSpc>
              <a:buFont typeface="Wingdings" panose="05000000000000000000" pitchFamily="2" charset="2"/>
              <a:buChar char="q"/>
            </a:pPr>
            <a:r>
              <a:rPr lang="en-IN" u="sng" dirty="0">
                <a:solidFill>
                  <a:srgbClr val="0563C1"/>
                </a:solidFill>
                <a:effectLst/>
                <a:latin typeface="Bahnschrift SemiBold" panose="020B0502040204020203" pitchFamily="34" charset="0"/>
                <a:ea typeface="Calibri" panose="020F0502020204030204" pitchFamily="34" charset="0"/>
                <a:cs typeface="Times New Roman" panose="02020603050405020304" pitchFamily="18" charset="0"/>
                <a:hlinkClick r:id="rId2"/>
              </a:rPr>
              <a:t>https://ssp-iiith.vlabs.ac.in/exp/cepstral-analysis/index.html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q"/>
            </a:pPr>
            <a:r>
              <a:rPr lang="en-IN" dirty="0">
                <a:effectLst/>
                <a:latin typeface="Bahnschrift SemiBold" panose="020B0502040204020203" pitchFamily="34" charset="0"/>
                <a:ea typeface="Calibri" panose="020F0502020204030204" pitchFamily="34" charset="0"/>
                <a:cs typeface="Times New Roman" panose="02020603050405020304" pitchFamily="18" charset="0"/>
              </a:rPr>
              <a:t>https://en.wikipedia.org/wiki/Cepstrum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q"/>
            </a:pPr>
            <a:r>
              <a:rPr lang="en-IN" dirty="0">
                <a:effectLst/>
                <a:latin typeface="Bahnschrift SemiBold" panose="020B0502040204020203" pitchFamily="34" charset="0"/>
                <a:ea typeface="Calibri" panose="020F0502020204030204" pitchFamily="34" charset="0"/>
                <a:cs typeface="Times New Roman" panose="02020603050405020304" pitchFamily="18" charset="0"/>
              </a:rPr>
              <a:t>http://www.xavieranguera.com/tdp_2011/8-Cepstral-Analysis.pdf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q"/>
            </a:pPr>
            <a:r>
              <a:rPr lang="en-IN" u="sng" dirty="0">
                <a:solidFill>
                  <a:srgbClr val="0563C1"/>
                </a:solidFill>
                <a:effectLst/>
                <a:latin typeface="Bahnschrift SemiBold" panose="020B0502040204020203" pitchFamily="34" charset="0"/>
                <a:ea typeface="Calibri" panose="020F0502020204030204" pitchFamily="34" charset="0"/>
                <a:cs typeface="Times New Roman" panose="02020603050405020304" pitchFamily="18" charset="0"/>
                <a:hlinkClick r:id="rId3"/>
              </a:rPr>
              <a:t>https://www.youtube.com/watch?v=wEoNuCxMv0U</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u="sng" dirty="0">
                <a:solidFill>
                  <a:srgbClr val="0563C1"/>
                </a:solidFill>
                <a:effectLst/>
                <a:latin typeface="Bahnschrift SemiBold" panose="020B0502040204020203" pitchFamily="34" charset="0"/>
                <a:ea typeface="Calibri" panose="020F0502020204030204" pitchFamily="34" charset="0"/>
                <a:cs typeface="Times New Roman" panose="02020603050405020304" pitchFamily="18" charset="0"/>
              </a:rPr>
              <a:t>https://in.mathworks.com/help/signal/ref/rceps.html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422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75139" y="4756638"/>
            <a:ext cx="11292253"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pPr algn="just"/>
            <a:r>
              <a:rPr lang="en-US" sz="2000" dirty="0">
                <a:solidFill>
                  <a:schemeClr val="bg1"/>
                </a:solidFill>
                <a:latin typeface="Franklin Gothic Book" panose="020B0503020102020204" pitchFamily="34" charset="0"/>
              </a:rPr>
              <a:t>RIDHIMA GUPTA 2021EE30719                            KHUSHIKA SHRINGI 2021EE10665</a:t>
            </a:r>
          </a:p>
          <a:p>
            <a:endParaRPr lang="en-US" sz="2000" dirty="0">
              <a:solidFill>
                <a:schemeClr val="bg1"/>
              </a:solidFill>
              <a:latin typeface="Segoe UI" panose="020B0502040204020203" pitchFamily="34" charset="0"/>
              <a:cs typeface="Segoe UI" panose="020B0502040204020203" pitchFamily="34" charset="0"/>
            </a:endParaRPr>
          </a:p>
        </p:txBody>
      </p:sp>
      <p:pic>
        <p:nvPicPr>
          <p:cNvPr id="4098" name="Picture 2" descr="Best Digital Signal Processing (DSP) Projects Using MATLAB">
            <a:extLst>
              <a:ext uri="{FF2B5EF4-FFF2-40B4-BE49-F238E27FC236}">
                <a16:creationId xmlns:a16="http://schemas.microsoft.com/office/drawing/2014/main" id="{A9A6661E-85A4-2398-58FA-9002D47EF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77" y="1430137"/>
            <a:ext cx="2823833" cy="15886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ignal posted by John Anderson">
            <a:extLst>
              <a:ext uri="{FF2B5EF4-FFF2-40B4-BE49-F238E27FC236}">
                <a16:creationId xmlns:a16="http://schemas.microsoft.com/office/drawing/2014/main" id="{DCE9F39B-3A11-51B0-D960-C2E7A5BC3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448" y="1430137"/>
            <a:ext cx="2648367" cy="15886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gital signal Illustrations and Clipart. 54,066 Digital signal royalty  free illustrations, and drawings available to search from thousands of  stock vector EPS clip art graphic designers.">
            <a:extLst>
              <a:ext uri="{FF2B5EF4-FFF2-40B4-BE49-F238E27FC236}">
                <a16:creationId xmlns:a16="http://schemas.microsoft.com/office/drawing/2014/main" id="{D9532AF5-CE5C-9BDD-EEC6-A49013DA83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38" b="10601"/>
          <a:stretch/>
        </p:blipFill>
        <p:spPr bwMode="auto">
          <a:xfrm>
            <a:off x="6256860" y="1430137"/>
            <a:ext cx="2648364" cy="159197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LIND Source separation &amp; interference removal | KERSIG">
            <a:extLst>
              <a:ext uri="{FF2B5EF4-FFF2-40B4-BE49-F238E27FC236}">
                <a16:creationId xmlns:a16="http://schemas.microsoft.com/office/drawing/2014/main" id="{D1492051-7CAB-91F8-9EDC-DD8DC213B8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1443" y="1430137"/>
            <a:ext cx="2542189" cy="155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3BD2-8D7D-CB0B-E313-E634C08DCB19}"/>
              </a:ext>
            </a:extLst>
          </p:cNvPr>
          <p:cNvSpPr>
            <a:spLocks noGrp="1"/>
          </p:cNvSpPr>
          <p:nvPr>
            <p:ph type="title"/>
          </p:nvPr>
        </p:nvSpPr>
        <p:spPr/>
        <p:txBody>
          <a:bodyPr/>
          <a:lstStyle/>
          <a:p>
            <a:r>
              <a:rPr lang="en-IN" b="1" u="sng" dirty="0"/>
              <a:t>CONTENTS</a:t>
            </a:r>
          </a:p>
        </p:txBody>
      </p:sp>
      <p:sp>
        <p:nvSpPr>
          <p:cNvPr id="3" name="Content Placeholder 2">
            <a:extLst>
              <a:ext uri="{FF2B5EF4-FFF2-40B4-BE49-F238E27FC236}">
                <a16:creationId xmlns:a16="http://schemas.microsoft.com/office/drawing/2014/main" id="{F6915897-BE05-38B2-45B2-287655449A2C}"/>
              </a:ext>
            </a:extLst>
          </p:cNvPr>
          <p:cNvSpPr>
            <a:spLocks noGrp="1"/>
          </p:cNvSpPr>
          <p:nvPr>
            <p:ph idx="1"/>
          </p:nvPr>
        </p:nvSpPr>
        <p:spPr/>
        <p:txBody>
          <a:bodyPr/>
          <a:lstStyle/>
          <a:p>
            <a:r>
              <a:rPr lang="en-IN" dirty="0"/>
              <a:t>OBJECTIVE</a:t>
            </a:r>
          </a:p>
          <a:p>
            <a:r>
              <a:rPr lang="en-US" dirty="0"/>
              <a:t>OUR APPROACH TO CEPSTRUM ANALYSIS OF SPEECH SIGNALS</a:t>
            </a:r>
          </a:p>
          <a:p>
            <a:r>
              <a:rPr lang="en-US" dirty="0"/>
              <a:t>WORK PLAN</a:t>
            </a:r>
          </a:p>
          <a:p>
            <a:r>
              <a:rPr lang="en-US" dirty="0"/>
              <a:t>MATLAB SIMULATION</a:t>
            </a:r>
          </a:p>
          <a:p>
            <a:r>
              <a:rPr lang="en-US" dirty="0"/>
              <a:t>MATLAB PLOTS</a:t>
            </a:r>
          </a:p>
          <a:p>
            <a:r>
              <a:rPr lang="en-US" dirty="0"/>
              <a:t>CONCLUSION</a:t>
            </a:r>
          </a:p>
          <a:p>
            <a:r>
              <a:rPr lang="en-US" dirty="0"/>
              <a:t>REFERENCES</a:t>
            </a: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368291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59876" cy="1325563"/>
          </a:xfrm>
        </p:spPr>
        <p:txBody>
          <a:bodyPr/>
          <a:lstStyle/>
          <a:p>
            <a:pPr algn="ctr"/>
            <a:r>
              <a:rPr lang="en-US" dirty="0">
                <a:latin typeface="Franklin Gothic Book" panose="020B0503020102020204" pitchFamily="34" charset="0"/>
                <a:cs typeface="Segoe UI" panose="020B0502040204020203" pitchFamily="34" charset="0"/>
              </a:rPr>
              <a:t>OBJECTIVE</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6369136" y="342900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3" name="TextBox 2">
            <a:extLst>
              <a:ext uri="{FF2B5EF4-FFF2-40B4-BE49-F238E27FC236}">
                <a16:creationId xmlns:a16="http://schemas.microsoft.com/office/drawing/2014/main" id="{725CAC46-2674-00A6-F30D-3913F6E77BC0}"/>
              </a:ext>
            </a:extLst>
          </p:cNvPr>
          <p:cNvSpPr txBox="1"/>
          <p:nvPr/>
        </p:nvSpPr>
        <p:spPr>
          <a:xfrm>
            <a:off x="1399592" y="1660849"/>
            <a:ext cx="3837120" cy="2554545"/>
          </a:xfrm>
          <a:prstGeom prst="rect">
            <a:avLst/>
          </a:prstGeom>
          <a:noFill/>
        </p:spPr>
        <p:txBody>
          <a:bodyPr wrap="square" rtlCol="0">
            <a:spAutoFit/>
          </a:bodyPr>
          <a:lstStyle/>
          <a:p>
            <a:r>
              <a:rPr lang="en-IN" sz="3200" dirty="0">
                <a:effectLst/>
                <a:latin typeface="Bahnschrift SemiBold" panose="020B0502040204020203" pitchFamily="34" charset="0"/>
                <a:ea typeface="Calibri" panose="020F0502020204030204" pitchFamily="34" charset="0"/>
                <a:cs typeface="Times New Roman" panose="02020603050405020304" pitchFamily="18" charset="0"/>
              </a:rPr>
              <a:t>To understand Cepstral Analysis of speech signals </a:t>
            </a:r>
          </a:p>
          <a:p>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
        <p:nvSpPr>
          <p:cNvPr id="10" name="TextBox 9">
            <a:extLst>
              <a:ext uri="{FF2B5EF4-FFF2-40B4-BE49-F238E27FC236}">
                <a16:creationId xmlns:a16="http://schemas.microsoft.com/office/drawing/2014/main" id="{33550C2B-5661-F17B-48F1-98E4CA7E57FA}"/>
              </a:ext>
            </a:extLst>
          </p:cNvPr>
          <p:cNvSpPr txBox="1"/>
          <p:nvPr/>
        </p:nvSpPr>
        <p:spPr>
          <a:xfrm>
            <a:off x="7611541" y="3684575"/>
            <a:ext cx="3837120" cy="1815882"/>
          </a:xfrm>
          <a:prstGeom prst="rect">
            <a:avLst/>
          </a:prstGeom>
          <a:noFill/>
        </p:spPr>
        <p:txBody>
          <a:bodyPr wrap="square" rtlCol="0">
            <a:spAutoFit/>
          </a:bodyPr>
          <a:lstStyle/>
          <a:p>
            <a:r>
              <a:rPr lang="en-IN" sz="2800" dirty="0">
                <a:effectLst/>
                <a:latin typeface="Bahnschrift SemiBold" panose="020B0502040204020203" pitchFamily="34" charset="0"/>
                <a:ea typeface="Calibri" panose="020F0502020204030204" pitchFamily="34" charset="0"/>
                <a:cs typeface="Times New Roman" panose="02020603050405020304" pitchFamily="18" charset="0"/>
              </a:rPr>
              <a:t>To analyse speech signals by computing the Cepstrum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pic>
        <p:nvPicPr>
          <p:cNvPr id="1026" name="Picture 2" descr="Cepstrum and MFCC - Introduction to Speech Processing - Aalto University  Wiki">
            <a:extLst>
              <a:ext uri="{FF2B5EF4-FFF2-40B4-BE49-F238E27FC236}">
                <a16:creationId xmlns:a16="http://schemas.microsoft.com/office/drawing/2014/main" id="{46F3CF3E-93CF-C9F5-CE6A-BDD41E229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967" y="1073020"/>
            <a:ext cx="4478694" cy="23559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epstrum and MFCC - Introduction to Speech Processing - Aalto University  Wiki">
            <a:extLst>
              <a:ext uri="{FF2B5EF4-FFF2-40B4-BE49-F238E27FC236}">
                <a16:creationId xmlns:a16="http://schemas.microsoft.com/office/drawing/2014/main" id="{0EBAEBB5-D1F5-16A5-21D7-21628FF29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98" y="3763304"/>
            <a:ext cx="4856165" cy="255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pPr algn="ctr"/>
            <a:r>
              <a:rPr lang="en-US" dirty="0"/>
              <a:t>OUR APPROACH TO CEPSTRUM ANALYSIS OF SPEECH SIGNALS</a:t>
            </a:r>
          </a:p>
        </p:txBody>
      </p:sp>
      <p:pic>
        <p:nvPicPr>
          <p:cNvPr id="11" name="Picture 10">
            <a:extLst>
              <a:ext uri="{FF2B5EF4-FFF2-40B4-BE49-F238E27FC236}">
                <a16:creationId xmlns:a16="http://schemas.microsoft.com/office/drawing/2014/main" id="{FBCC820E-DBCB-1F75-97FA-224EAB404DD5}"/>
              </a:ext>
            </a:extLst>
          </p:cNvPr>
          <p:cNvPicPr>
            <a:picLocks noChangeAspect="1"/>
          </p:cNvPicPr>
          <p:nvPr/>
        </p:nvPicPr>
        <p:blipFill>
          <a:blip r:embed="rId3"/>
          <a:stretch>
            <a:fillRect/>
          </a:stretch>
        </p:blipFill>
        <p:spPr>
          <a:xfrm>
            <a:off x="2849598" y="1802246"/>
            <a:ext cx="6492803" cy="4503810"/>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49303"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WORK PLAN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2" y="174482"/>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Oval 3">
            <a:extLst>
              <a:ext uri="{FF2B5EF4-FFF2-40B4-BE49-F238E27FC236}">
                <a16:creationId xmlns:a16="http://schemas.microsoft.com/office/drawing/2014/main" id="{CF321373-3EC2-1B4E-BB25-A498599E1F9D}"/>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7" name="Oval 6">
            <a:extLst>
              <a:ext uri="{FF2B5EF4-FFF2-40B4-BE49-F238E27FC236}">
                <a16:creationId xmlns:a16="http://schemas.microsoft.com/office/drawing/2014/main" id="{C9AE0294-D810-5431-28FB-755655216F3C}"/>
              </a:ext>
            </a:extLst>
          </p:cNvPr>
          <p:cNvSpPr/>
          <p:nvPr/>
        </p:nvSpPr>
        <p:spPr>
          <a:xfrm>
            <a:off x="6055277" y="308475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0" name="TextBox 9">
            <a:extLst>
              <a:ext uri="{FF2B5EF4-FFF2-40B4-BE49-F238E27FC236}">
                <a16:creationId xmlns:a16="http://schemas.microsoft.com/office/drawing/2014/main" id="{F59A8302-D28D-7450-F46F-DB2DDFBDA9AD}"/>
              </a:ext>
            </a:extLst>
          </p:cNvPr>
          <p:cNvSpPr txBox="1"/>
          <p:nvPr/>
        </p:nvSpPr>
        <p:spPr>
          <a:xfrm>
            <a:off x="7012981" y="3590148"/>
            <a:ext cx="4639173" cy="2451515"/>
          </a:xfrm>
          <a:prstGeom prst="rect">
            <a:avLst/>
          </a:prstGeom>
          <a:noFill/>
        </p:spPr>
        <p:txBody>
          <a:bodyPr wrap="square" rtlCol="0">
            <a:spAutoFit/>
          </a:bodyPr>
          <a:lstStyle/>
          <a:p>
            <a:r>
              <a:rPr lang="en-IN" dirty="0"/>
              <a:t>Collection of sample speech signals:</a:t>
            </a:r>
          </a:p>
          <a:p>
            <a:r>
              <a:rPr lang="en-IN" dirty="0"/>
              <a:t>We collected few samples of voiced sounds including</a:t>
            </a:r>
            <a:r>
              <a:rPr lang="en-IN" sz="2000" dirty="0"/>
              <a:t> </a:t>
            </a:r>
            <a:r>
              <a:rPr lang="en-IN" sz="2000" b="1" u="sng" dirty="0"/>
              <a:t>a , e , </a:t>
            </a:r>
            <a:r>
              <a:rPr lang="en-IN" sz="2000" b="1" u="sng" dirty="0" err="1"/>
              <a:t>i</a:t>
            </a:r>
            <a:r>
              <a:rPr lang="en-IN" sz="2000" b="1" u="sng" dirty="0"/>
              <a:t> </a:t>
            </a:r>
            <a:r>
              <a:rPr lang="en-IN" dirty="0"/>
              <a:t>for analysing their Cepstrum.</a:t>
            </a:r>
          </a:p>
          <a:p>
            <a:r>
              <a:rPr lang="en-IN" sz="2000" b="1" u="sng" dirty="0"/>
              <a:t>Link:</a:t>
            </a:r>
          </a:p>
          <a:p>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6"/>
              </a:rPr>
              <a:t>https://drive.google.com/drive/folders/1TWftkw7lwG75dVdOXHD49B6MJNcnTwLS?usp=sharing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620E6E3D-2DCF-A15E-4693-62C3C222217F}"/>
              </a:ext>
            </a:extLst>
          </p:cNvPr>
          <p:cNvSpPr txBox="1"/>
          <p:nvPr/>
        </p:nvSpPr>
        <p:spPr>
          <a:xfrm>
            <a:off x="1259633" y="1551318"/>
            <a:ext cx="4519704" cy="369332"/>
          </a:xfrm>
          <a:prstGeom prst="rect">
            <a:avLst/>
          </a:prstGeom>
          <a:noFill/>
        </p:spPr>
        <p:txBody>
          <a:bodyPr wrap="square" rtlCol="0">
            <a:spAutoFit/>
          </a:bodyPr>
          <a:lstStyle/>
          <a:p>
            <a:r>
              <a:rPr lang="en-IN" dirty="0"/>
              <a:t>Exploring Theoretical and practical aspects.</a:t>
            </a:r>
          </a:p>
        </p:txBody>
      </p:sp>
      <p:pic>
        <p:nvPicPr>
          <p:cNvPr id="13" name="Picture 12">
            <a:extLst>
              <a:ext uri="{FF2B5EF4-FFF2-40B4-BE49-F238E27FC236}">
                <a16:creationId xmlns:a16="http://schemas.microsoft.com/office/drawing/2014/main" id="{B018C126-22A0-E0E9-B950-691E1A494C36}"/>
              </a:ext>
            </a:extLst>
          </p:cNvPr>
          <p:cNvPicPr>
            <a:picLocks noChangeAspect="1"/>
          </p:cNvPicPr>
          <p:nvPr/>
        </p:nvPicPr>
        <p:blipFill>
          <a:blip r:embed="rId7"/>
          <a:stretch>
            <a:fillRect/>
          </a:stretch>
        </p:blipFill>
        <p:spPr>
          <a:xfrm>
            <a:off x="1448050" y="2028371"/>
            <a:ext cx="3819641" cy="1622502"/>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49303" y="8135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WORK PLAN </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2" y="174482"/>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Oval 3">
            <a:extLst>
              <a:ext uri="{FF2B5EF4-FFF2-40B4-BE49-F238E27FC236}">
                <a16:creationId xmlns:a16="http://schemas.microsoft.com/office/drawing/2014/main" id="{CF321373-3EC2-1B4E-BB25-A498599E1F9D}"/>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7" name="Oval 6">
            <a:extLst>
              <a:ext uri="{FF2B5EF4-FFF2-40B4-BE49-F238E27FC236}">
                <a16:creationId xmlns:a16="http://schemas.microsoft.com/office/drawing/2014/main" id="{C9AE0294-D810-5431-28FB-755655216F3C}"/>
              </a:ext>
            </a:extLst>
          </p:cNvPr>
          <p:cNvSpPr/>
          <p:nvPr/>
        </p:nvSpPr>
        <p:spPr>
          <a:xfrm>
            <a:off x="6055277" y="308475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0" name="TextBox 9">
            <a:extLst>
              <a:ext uri="{FF2B5EF4-FFF2-40B4-BE49-F238E27FC236}">
                <a16:creationId xmlns:a16="http://schemas.microsoft.com/office/drawing/2014/main" id="{F59A8302-D28D-7450-F46F-DB2DDFBDA9AD}"/>
              </a:ext>
            </a:extLst>
          </p:cNvPr>
          <p:cNvSpPr txBox="1"/>
          <p:nvPr/>
        </p:nvSpPr>
        <p:spPr>
          <a:xfrm>
            <a:off x="6845030" y="2750979"/>
            <a:ext cx="4639173" cy="954107"/>
          </a:xfrm>
          <a:prstGeom prst="rect">
            <a:avLst/>
          </a:prstGeom>
          <a:noFill/>
        </p:spPr>
        <p:txBody>
          <a:bodyPr wrap="square" rtlCol="0">
            <a:spAutoFit/>
          </a:bodyPr>
          <a:lstStyle/>
          <a:p>
            <a:pPr algn="ctr"/>
            <a:r>
              <a:rPr lang="en-IN" sz="2800" dirty="0"/>
              <a:t>Analysis and Separation of components </a:t>
            </a:r>
          </a:p>
        </p:txBody>
      </p:sp>
      <p:sp>
        <p:nvSpPr>
          <p:cNvPr id="11" name="TextBox 10">
            <a:extLst>
              <a:ext uri="{FF2B5EF4-FFF2-40B4-BE49-F238E27FC236}">
                <a16:creationId xmlns:a16="http://schemas.microsoft.com/office/drawing/2014/main" id="{620E6E3D-2DCF-A15E-4693-62C3C222217F}"/>
              </a:ext>
            </a:extLst>
          </p:cNvPr>
          <p:cNvSpPr txBox="1"/>
          <p:nvPr/>
        </p:nvSpPr>
        <p:spPr>
          <a:xfrm>
            <a:off x="1259633" y="1551318"/>
            <a:ext cx="4519704" cy="369332"/>
          </a:xfrm>
          <a:prstGeom prst="rect">
            <a:avLst/>
          </a:prstGeom>
          <a:noFill/>
        </p:spPr>
        <p:txBody>
          <a:bodyPr wrap="square" rtlCol="0">
            <a:spAutoFit/>
          </a:bodyPr>
          <a:lstStyle/>
          <a:p>
            <a:r>
              <a:rPr lang="en-IN" dirty="0"/>
              <a:t>Learnt MATLAB simulation &amp; Signal Processing </a:t>
            </a:r>
          </a:p>
        </p:txBody>
      </p:sp>
      <p:pic>
        <p:nvPicPr>
          <p:cNvPr id="6" name="Picture 5">
            <a:extLst>
              <a:ext uri="{FF2B5EF4-FFF2-40B4-BE49-F238E27FC236}">
                <a16:creationId xmlns:a16="http://schemas.microsoft.com/office/drawing/2014/main" id="{60B07F3B-6964-F17D-D9F8-B7A4A5292360}"/>
              </a:ext>
            </a:extLst>
          </p:cNvPr>
          <p:cNvPicPr>
            <a:picLocks noChangeAspect="1"/>
          </p:cNvPicPr>
          <p:nvPr/>
        </p:nvPicPr>
        <p:blipFill>
          <a:blip r:embed="rId6"/>
          <a:stretch>
            <a:fillRect/>
          </a:stretch>
        </p:blipFill>
        <p:spPr>
          <a:xfrm>
            <a:off x="7545066" y="3660694"/>
            <a:ext cx="3418056" cy="3025523"/>
          </a:xfrm>
          <a:prstGeom prst="rect">
            <a:avLst/>
          </a:prstGeom>
        </p:spPr>
      </p:pic>
      <p:pic>
        <p:nvPicPr>
          <p:cNvPr id="2052" name="Picture 4" descr="Machine Learning Classification Algorithms using MATLAB | Digital signal  processing, Signal processing, Coding">
            <a:extLst>
              <a:ext uri="{FF2B5EF4-FFF2-40B4-BE49-F238E27FC236}">
                <a16:creationId xmlns:a16="http://schemas.microsoft.com/office/drawing/2014/main" id="{6CCA80FA-7BB2-416E-F0BB-2941FC9C8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562" y="2071077"/>
            <a:ext cx="3531152" cy="198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1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940837" y="1064921"/>
            <a:ext cx="10515600" cy="1325563"/>
          </a:xfrm>
        </p:spPr>
        <p:txBody>
          <a:bodyPr/>
          <a:lstStyle/>
          <a:p>
            <a:r>
              <a:rPr lang="en-US" dirty="0"/>
              <a:t>MATLAB SIMULATION</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940837" y="2499758"/>
            <a:ext cx="4965441" cy="1794653"/>
          </a:xfrm>
        </p:spPr>
        <p:txBody>
          <a:bodyPr>
            <a:normAutofit fontScale="92500" lnSpcReduction="20000"/>
          </a:bodyPr>
          <a:lstStyle/>
          <a:p>
            <a:pPr marL="0" indent="0" algn="ctr">
              <a:buNone/>
            </a:pPr>
            <a:r>
              <a:rPr lang="en-US" dirty="0"/>
              <a:t>In the next slides, We have demonstrated the analysis of Cepstrum and the separation of the </a:t>
            </a:r>
            <a:r>
              <a:rPr lang="en-US" i="1" dirty="0"/>
              <a:t>source/excitation </a:t>
            </a:r>
            <a:r>
              <a:rPr lang="en-US" dirty="0"/>
              <a:t>and </a:t>
            </a:r>
            <a:r>
              <a:rPr lang="en-US" i="1" dirty="0"/>
              <a:t>the vocal tract component  </a:t>
            </a:r>
            <a:r>
              <a:rPr lang="en-US" i="1" dirty="0" err="1"/>
              <a:t>component</a:t>
            </a:r>
            <a:r>
              <a:rPr lang="en-US" dirty="0" err="1"/>
              <a:t>of</a:t>
            </a:r>
            <a:r>
              <a:rPr lang="en-US" dirty="0"/>
              <a:t> the voiced sound “a.wav”</a:t>
            </a:r>
          </a:p>
        </p:txBody>
      </p:sp>
      <p:pic>
        <p:nvPicPr>
          <p:cNvPr id="5122" name="Picture 2" descr="200+ MATLAB Projects for Engineering Students">
            <a:extLst>
              <a:ext uri="{FF2B5EF4-FFF2-40B4-BE49-F238E27FC236}">
                <a16:creationId xmlns:a16="http://schemas.microsoft.com/office/drawing/2014/main" id="{2923354F-F150-F607-B220-D6C8EA6D7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163" y="1444711"/>
            <a:ext cx="4572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827314" y="-213373"/>
            <a:ext cx="10515600" cy="1325563"/>
          </a:xfrm>
        </p:spPr>
        <p:txBody>
          <a:bodyPr>
            <a:normAutofit/>
          </a:bodyPr>
          <a:lstStyle/>
          <a:p>
            <a:pPr algn="ctr"/>
            <a:r>
              <a:rPr lang="en-US" sz="2400" dirty="0"/>
              <a:t>MATLAB CODE</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3935" y="606489"/>
            <a:ext cx="11968065" cy="4889241"/>
          </a:xfrm>
        </p:spPr>
        <p:txBody>
          <a:bodyPr>
            <a:noAutofit/>
          </a:bodyPr>
          <a:lstStyle/>
          <a:p>
            <a:pPr marL="0" indent="0">
              <a:buNone/>
            </a:pPr>
            <a:r>
              <a:rPr lang="en-IN" sz="2000" b="0" i="0" dirty="0">
                <a:effectLst/>
                <a:latin typeface="Menlo"/>
              </a:rPr>
              <a:t>[</a:t>
            </a:r>
            <a:r>
              <a:rPr lang="en-IN" sz="2000" b="0" i="0" dirty="0" err="1">
                <a:effectLst/>
                <a:latin typeface="Menlo"/>
              </a:rPr>
              <a:t>smpl,fs</a:t>
            </a:r>
            <a:r>
              <a:rPr lang="en-IN" sz="2000" b="0" i="0" dirty="0">
                <a:effectLst/>
                <a:latin typeface="Menlo"/>
              </a:rPr>
              <a:t>]=</a:t>
            </a:r>
            <a:r>
              <a:rPr lang="en-IN" sz="2000" b="0" i="0" dirty="0" err="1">
                <a:effectLst/>
                <a:latin typeface="Menlo"/>
              </a:rPr>
              <a:t>audioread</a:t>
            </a:r>
            <a:r>
              <a:rPr lang="en-IN" sz="2000" b="0" i="0" dirty="0">
                <a:effectLst/>
                <a:latin typeface="Menlo"/>
              </a:rPr>
              <a:t>(</a:t>
            </a:r>
            <a:r>
              <a:rPr lang="en-IN" sz="2000" b="0" i="0" dirty="0">
                <a:solidFill>
                  <a:srgbClr val="A709F5"/>
                </a:solidFill>
                <a:effectLst/>
                <a:latin typeface="Menlo"/>
              </a:rPr>
              <a:t>'a.wav'</a:t>
            </a:r>
            <a:r>
              <a:rPr lang="en-IN" sz="2000" b="0" i="0" dirty="0">
                <a:effectLst/>
                <a:latin typeface="Menlo"/>
              </a:rPr>
              <a:t>);</a:t>
            </a:r>
            <a:r>
              <a:rPr lang="en-IN" sz="2000" b="0" i="0" dirty="0">
                <a:solidFill>
                  <a:srgbClr val="008013"/>
                </a:solidFill>
                <a:effectLst/>
                <a:latin typeface="Menlo"/>
              </a:rPr>
              <a:t>%Read the audio speech signal input. We took vowel 'a'.</a:t>
            </a:r>
            <a:endParaRPr lang="en-IN" sz="2000" b="0" i="0" dirty="0">
              <a:effectLst/>
              <a:latin typeface="Menlo"/>
            </a:endParaRPr>
          </a:p>
          <a:p>
            <a:pPr marL="0" indent="0">
              <a:buNone/>
            </a:pPr>
            <a:r>
              <a:rPr lang="en-IN" sz="2000" b="0" i="0" dirty="0" err="1">
                <a:effectLst/>
                <a:latin typeface="Menlo"/>
              </a:rPr>
              <a:t>smpl</a:t>
            </a:r>
            <a:r>
              <a:rPr lang="en-IN" sz="2000" b="0" i="0" dirty="0">
                <a:effectLst/>
                <a:latin typeface="Menlo"/>
              </a:rPr>
              <a:t> = resample(</a:t>
            </a:r>
            <a:r>
              <a:rPr lang="en-IN" sz="2000" b="0" i="0" dirty="0" err="1">
                <a:effectLst/>
                <a:latin typeface="Menlo"/>
              </a:rPr>
              <a:t>smpl</a:t>
            </a:r>
            <a:r>
              <a:rPr lang="en-IN" sz="2000" b="0" i="0" dirty="0">
                <a:effectLst/>
                <a:latin typeface="Menlo"/>
              </a:rPr>
              <a:t>(8801:9760,1),8000,48000);</a:t>
            </a:r>
            <a:r>
              <a:rPr lang="en-IN" sz="2000" b="0" i="0" dirty="0">
                <a:solidFill>
                  <a:srgbClr val="008013"/>
                </a:solidFill>
                <a:effectLst/>
                <a:latin typeface="Menlo"/>
              </a:rPr>
              <a:t>%Resampling the audio signal</a:t>
            </a:r>
            <a:endParaRPr lang="en-IN" sz="2000" b="0" i="0" dirty="0">
              <a:effectLst/>
              <a:latin typeface="Menlo"/>
            </a:endParaRPr>
          </a:p>
          <a:p>
            <a:pPr marL="0" indent="0">
              <a:buNone/>
            </a:pPr>
            <a:r>
              <a:rPr lang="en-IN" sz="2000" b="0" i="0" dirty="0">
                <a:effectLst/>
                <a:latin typeface="Menlo"/>
              </a:rPr>
              <a:t>subplot(8,1,1);plot(</a:t>
            </a:r>
            <a:r>
              <a:rPr lang="en-IN" sz="2000" b="0" i="0" dirty="0" err="1">
                <a:effectLst/>
                <a:latin typeface="Menlo"/>
              </a:rPr>
              <a:t>linspace</a:t>
            </a:r>
            <a:r>
              <a:rPr lang="en-IN" sz="2000" b="0" i="0" dirty="0">
                <a:effectLst/>
                <a:latin typeface="Menlo"/>
              </a:rPr>
              <a:t>(0,4000,80),</a:t>
            </a:r>
            <a:r>
              <a:rPr lang="en-IN" sz="2000" b="0" i="0" dirty="0" err="1">
                <a:effectLst/>
                <a:latin typeface="Menlo"/>
              </a:rPr>
              <a:t>smpl</a:t>
            </a:r>
            <a:r>
              <a:rPr lang="en-IN" sz="2000" b="0" i="0" dirty="0">
                <a:effectLst/>
                <a:latin typeface="Menlo"/>
              </a:rPr>
              <a:t>(1:80));title(</a:t>
            </a:r>
            <a:r>
              <a:rPr lang="en-IN" sz="2000" b="0" i="0" dirty="0">
                <a:solidFill>
                  <a:srgbClr val="A709F5"/>
                </a:solidFill>
                <a:effectLst/>
                <a:latin typeface="Menlo"/>
              </a:rPr>
              <a:t>'sample'</a:t>
            </a:r>
            <a:r>
              <a:rPr lang="en-IN" sz="2000" b="0" i="0" dirty="0">
                <a:effectLst/>
                <a:latin typeface="Menlo"/>
              </a:rPr>
              <a:t>);</a:t>
            </a:r>
          </a:p>
          <a:p>
            <a:pPr marL="0" indent="0">
              <a:buNone/>
            </a:pPr>
            <a:r>
              <a:rPr lang="en-IN" sz="2000" b="0" i="0" dirty="0">
                <a:solidFill>
                  <a:srgbClr val="008013"/>
                </a:solidFill>
                <a:effectLst/>
                <a:latin typeface="Menlo"/>
              </a:rPr>
              <a:t>%First we calculated the real </a:t>
            </a:r>
            <a:r>
              <a:rPr lang="en-IN" sz="2000" b="0" i="0" dirty="0" err="1">
                <a:solidFill>
                  <a:srgbClr val="008013"/>
                </a:solidFill>
                <a:effectLst/>
                <a:latin typeface="Menlo"/>
              </a:rPr>
              <a:t>cepstrum</a:t>
            </a:r>
            <a:r>
              <a:rPr lang="en-IN" sz="2000" b="0" i="0" dirty="0">
                <a:solidFill>
                  <a:srgbClr val="008013"/>
                </a:solidFill>
                <a:effectLst/>
                <a:latin typeface="Menlo"/>
              </a:rPr>
              <a:t> of the input wave using the inbuilt</a:t>
            </a:r>
            <a:r>
              <a:rPr lang="en-IN" sz="2000" dirty="0">
                <a:latin typeface="Menlo"/>
              </a:rPr>
              <a:t> </a:t>
            </a:r>
            <a:r>
              <a:rPr lang="en-IN" sz="2000" b="0" i="0" dirty="0" err="1">
                <a:solidFill>
                  <a:srgbClr val="008013"/>
                </a:solidFill>
                <a:effectLst/>
                <a:latin typeface="Menlo"/>
              </a:rPr>
              <a:t>rceps</a:t>
            </a:r>
            <a:r>
              <a:rPr lang="en-IN" sz="2000" b="0" i="0" dirty="0">
                <a:solidFill>
                  <a:srgbClr val="008013"/>
                </a:solidFill>
                <a:effectLst/>
                <a:latin typeface="Menlo"/>
              </a:rPr>
              <a:t> model</a:t>
            </a:r>
            <a:endParaRPr lang="en-IN" sz="2000" b="0" i="0" dirty="0">
              <a:effectLst/>
              <a:latin typeface="Menlo"/>
            </a:endParaRPr>
          </a:p>
          <a:p>
            <a:pPr marL="0" indent="0">
              <a:buNone/>
            </a:pPr>
            <a:r>
              <a:rPr lang="en-IN" sz="2000" b="0" i="0" dirty="0">
                <a:effectLst/>
                <a:latin typeface="Menlo"/>
              </a:rPr>
              <a:t>ft=</a:t>
            </a:r>
            <a:r>
              <a:rPr lang="en-IN" sz="2000" b="0" i="0" dirty="0" err="1">
                <a:effectLst/>
                <a:latin typeface="Menlo"/>
              </a:rPr>
              <a:t>rceps</a:t>
            </a:r>
            <a:r>
              <a:rPr lang="en-IN" sz="2000" b="0" i="0" dirty="0">
                <a:effectLst/>
                <a:latin typeface="Menlo"/>
              </a:rPr>
              <a:t>(</a:t>
            </a:r>
            <a:r>
              <a:rPr lang="en-IN" sz="2000" b="0" i="0" dirty="0" err="1">
                <a:effectLst/>
                <a:latin typeface="Menlo"/>
              </a:rPr>
              <a:t>smpl</a:t>
            </a:r>
            <a:r>
              <a:rPr lang="en-IN" sz="2000" b="0" i="0" dirty="0">
                <a:effectLst/>
                <a:latin typeface="Menlo"/>
              </a:rPr>
              <a:t>);subplot(8,1,2);plot(</a:t>
            </a:r>
            <a:r>
              <a:rPr lang="en-IN" sz="2000" b="0" i="0" dirty="0" err="1">
                <a:effectLst/>
                <a:latin typeface="Menlo"/>
              </a:rPr>
              <a:t>linspace</a:t>
            </a:r>
            <a:r>
              <a:rPr lang="en-IN" sz="2000" b="0" i="0" dirty="0">
                <a:effectLst/>
                <a:latin typeface="Menlo"/>
              </a:rPr>
              <a:t>(0,4000,80),ft(1:80));title(</a:t>
            </a:r>
            <a:r>
              <a:rPr lang="en-IN" sz="2000" b="0" i="0" dirty="0">
                <a:solidFill>
                  <a:srgbClr val="A709F5"/>
                </a:solidFill>
                <a:effectLst/>
                <a:latin typeface="Menlo"/>
              </a:rPr>
              <a:t>'</a:t>
            </a:r>
            <a:r>
              <a:rPr lang="en-IN" sz="2000" b="0" i="0" dirty="0" err="1">
                <a:solidFill>
                  <a:srgbClr val="A709F5"/>
                </a:solidFill>
                <a:effectLst/>
                <a:latin typeface="Menlo"/>
              </a:rPr>
              <a:t>rceps</a:t>
            </a:r>
            <a:r>
              <a:rPr lang="en-IN" sz="2000" b="0" i="0" dirty="0">
                <a:solidFill>
                  <a:srgbClr val="A709F5"/>
                </a:solidFill>
                <a:effectLst/>
                <a:latin typeface="Menlo"/>
              </a:rPr>
              <a:t>'</a:t>
            </a:r>
            <a:r>
              <a:rPr lang="en-IN" sz="2000" b="0" i="0" dirty="0">
                <a:effectLst/>
                <a:latin typeface="Menlo"/>
              </a:rPr>
              <a:t>);</a:t>
            </a:r>
          </a:p>
          <a:p>
            <a:pPr marL="0" indent="0">
              <a:buNone/>
            </a:pPr>
            <a:r>
              <a:rPr lang="en-IN" sz="2000" b="0" i="0" dirty="0">
                <a:solidFill>
                  <a:srgbClr val="008013"/>
                </a:solidFill>
                <a:effectLst/>
                <a:latin typeface="Menlo"/>
              </a:rPr>
              <a:t>%Calculating the Fast Fourier Transform of the Sample</a:t>
            </a:r>
            <a:endParaRPr lang="en-IN" sz="2000" b="0" i="0" dirty="0">
              <a:effectLst/>
              <a:latin typeface="Menlo"/>
            </a:endParaRPr>
          </a:p>
          <a:p>
            <a:pPr marL="0" indent="0">
              <a:buNone/>
            </a:pPr>
            <a:r>
              <a:rPr lang="en-IN" sz="2000" b="0" i="0" dirty="0">
                <a:effectLst/>
                <a:latin typeface="Menlo"/>
              </a:rPr>
              <a:t>ft1=</a:t>
            </a:r>
            <a:r>
              <a:rPr lang="en-IN" sz="2000" b="0" i="0" dirty="0" err="1">
                <a:effectLst/>
                <a:latin typeface="Menlo"/>
              </a:rPr>
              <a:t>fft</a:t>
            </a:r>
            <a:r>
              <a:rPr lang="en-IN" sz="2000" b="0" i="0" dirty="0">
                <a:effectLst/>
                <a:latin typeface="Menlo"/>
              </a:rPr>
              <a:t>(</a:t>
            </a:r>
            <a:r>
              <a:rPr lang="en-IN" sz="2000" b="0" i="0" dirty="0" err="1">
                <a:effectLst/>
                <a:latin typeface="Menlo"/>
              </a:rPr>
              <a:t>smpl</a:t>
            </a:r>
            <a:r>
              <a:rPr lang="en-IN" sz="2000" b="0" i="0" dirty="0">
                <a:effectLst/>
                <a:latin typeface="Menlo"/>
              </a:rPr>
              <a:t>);subplot(8,1,3);plot(</a:t>
            </a:r>
            <a:r>
              <a:rPr lang="en-IN" sz="2000" b="0" i="0" dirty="0" err="1">
                <a:effectLst/>
                <a:latin typeface="Menlo"/>
              </a:rPr>
              <a:t>linspace</a:t>
            </a:r>
            <a:r>
              <a:rPr lang="en-IN" sz="2000" b="0" i="0" dirty="0">
                <a:effectLst/>
                <a:latin typeface="Menlo"/>
              </a:rPr>
              <a:t>(0,4000,80),ft1(1:80))title(</a:t>
            </a:r>
            <a:r>
              <a:rPr lang="en-IN" sz="2000" b="0" i="0" dirty="0">
                <a:solidFill>
                  <a:srgbClr val="A709F5"/>
                </a:solidFill>
                <a:effectLst/>
                <a:latin typeface="Menlo"/>
              </a:rPr>
              <a:t>'</a:t>
            </a:r>
            <a:r>
              <a:rPr lang="en-IN" sz="2000" b="0" i="0" dirty="0" err="1">
                <a:solidFill>
                  <a:srgbClr val="A709F5"/>
                </a:solidFill>
                <a:effectLst/>
                <a:latin typeface="Menlo"/>
              </a:rPr>
              <a:t>fft</a:t>
            </a:r>
            <a:r>
              <a:rPr lang="en-IN" sz="2000" b="0" i="0" dirty="0">
                <a:solidFill>
                  <a:srgbClr val="A709F5"/>
                </a:solidFill>
                <a:effectLst/>
                <a:latin typeface="Menlo"/>
              </a:rPr>
              <a:t>'</a:t>
            </a:r>
            <a:r>
              <a:rPr lang="en-IN" sz="2000" b="0" i="0" dirty="0">
                <a:effectLst/>
                <a:latin typeface="Menlo"/>
              </a:rPr>
              <a:t>);</a:t>
            </a:r>
          </a:p>
          <a:p>
            <a:pPr marL="0" indent="0">
              <a:buNone/>
            </a:pPr>
            <a:r>
              <a:rPr lang="en-IN" sz="2000" b="0" i="0" dirty="0">
                <a:solidFill>
                  <a:srgbClr val="008013"/>
                </a:solidFill>
                <a:effectLst/>
                <a:latin typeface="Menlo"/>
              </a:rPr>
              <a:t>%Taking log of the transform to convert the product into sum of the vocal</a:t>
            </a:r>
            <a:r>
              <a:rPr lang="en-IN" sz="2000" dirty="0">
                <a:latin typeface="Menlo"/>
              </a:rPr>
              <a:t> </a:t>
            </a:r>
            <a:r>
              <a:rPr lang="en-IN" sz="2000" b="0" i="0" dirty="0">
                <a:solidFill>
                  <a:srgbClr val="008013"/>
                </a:solidFill>
                <a:effectLst/>
                <a:latin typeface="Menlo"/>
              </a:rPr>
              <a:t>tract and excitation component</a:t>
            </a:r>
            <a:endParaRPr lang="en-IN" sz="2000" b="0" i="0" dirty="0">
              <a:effectLst/>
              <a:latin typeface="Menlo"/>
            </a:endParaRPr>
          </a:p>
          <a:p>
            <a:pPr marL="0" indent="0">
              <a:buNone/>
            </a:pPr>
            <a:r>
              <a:rPr lang="en-IN" sz="2000" b="0" i="0" dirty="0" err="1">
                <a:effectLst/>
                <a:latin typeface="Menlo"/>
              </a:rPr>
              <a:t>lg</a:t>
            </a:r>
            <a:r>
              <a:rPr lang="en-IN" sz="2000" b="0" i="0" dirty="0">
                <a:effectLst/>
                <a:latin typeface="Menlo"/>
              </a:rPr>
              <a:t>=log(abs(ft1));subplot(8,1,4);plot(</a:t>
            </a:r>
            <a:r>
              <a:rPr lang="en-IN" sz="2000" b="0" i="0" dirty="0" err="1">
                <a:effectLst/>
                <a:latin typeface="Menlo"/>
              </a:rPr>
              <a:t>linspace</a:t>
            </a:r>
            <a:r>
              <a:rPr lang="en-IN" sz="2000" b="0" i="0" dirty="0">
                <a:effectLst/>
                <a:latin typeface="Menlo"/>
              </a:rPr>
              <a:t>(0,4000,80),</a:t>
            </a:r>
            <a:r>
              <a:rPr lang="en-IN" sz="2000" b="0" i="0" dirty="0" err="1">
                <a:effectLst/>
                <a:latin typeface="Menlo"/>
              </a:rPr>
              <a:t>lg</a:t>
            </a:r>
            <a:r>
              <a:rPr lang="en-IN" sz="2000" b="0" i="0" dirty="0">
                <a:effectLst/>
                <a:latin typeface="Menlo"/>
              </a:rPr>
              <a:t>(1:80));title(</a:t>
            </a:r>
            <a:r>
              <a:rPr lang="en-IN" sz="2000" b="0" i="0" dirty="0">
                <a:solidFill>
                  <a:srgbClr val="A709F5"/>
                </a:solidFill>
                <a:effectLst/>
                <a:latin typeface="Menlo"/>
              </a:rPr>
              <a:t>'</a:t>
            </a:r>
            <a:r>
              <a:rPr lang="en-IN" sz="2000" b="0" i="0" dirty="0" err="1">
                <a:solidFill>
                  <a:srgbClr val="A709F5"/>
                </a:solidFill>
                <a:effectLst/>
                <a:latin typeface="Menlo"/>
              </a:rPr>
              <a:t>logabs</a:t>
            </a:r>
            <a:r>
              <a:rPr lang="en-IN" sz="2000" b="0" i="0" dirty="0">
                <a:solidFill>
                  <a:srgbClr val="A709F5"/>
                </a:solidFill>
                <a:effectLst/>
                <a:latin typeface="Menlo"/>
              </a:rPr>
              <a:t>'</a:t>
            </a:r>
            <a:r>
              <a:rPr lang="en-IN" sz="2000" b="0" i="0" dirty="0">
                <a:effectLst/>
                <a:latin typeface="Menlo"/>
              </a:rPr>
              <a:t>);</a:t>
            </a:r>
          </a:p>
          <a:p>
            <a:pPr marL="0" indent="0">
              <a:buNone/>
            </a:pPr>
            <a:r>
              <a:rPr lang="en-IN" sz="2000" b="0" i="0" dirty="0">
                <a:solidFill>
                  <a:srgbClr val="008013"/>
                </a:solidFill>
                <a:effectLst/>
                <a:latin typeface="Menlo"/>
              </a:rPr>
              <a:t>%Taking Inverse Transform to get into the </a:t>
            </a:r>
            <a:r>
              <a:rPr lang="en-IN" sz="2000" b="0" i="0" dirty="0" err="1">
                <a:solidFill>
                  <a:srgbClr val="008013"/>
                </a:solidFill>
                <a:effectLst/>
                <a:latin typeface="Menlo"/>
              </a:rPr>
              <a:t>cepstrum</a:t>
            </a:r>
            <a:r>
              <a:rPr lang="en-IN" sz="2000" b="0" i="0" dirty="0">
                <a:solidFill>
                  <a:srgbClr val="008013"/>
                </a:solidFill>
                <a:effectLst/>
                <a:latin typeface="Menlo"/>
              </a:rPr>
              <a:t> domain </a:t>
            </a:r>
            <a:endParaRPr lang="en-IN" sz="2000" b="0" i="0" dirty="0">
              <a:effectLst/>
              <a:latin typeface="Menlo"/>
            </a:endParaRPr>
          </a:p>
          <a:p>
            <a:pPr marL="0" indent="0">
              <a:buNone/>
            </a:pPr>
            <a:r>
              <a:rPr lang="en-IN" sz="2000" b="0" i="0" dirty="0" err="1">
                <a:effectLst/>
                <a:latin typeface="Menlo"/>
              </a:rPr>
              <a:t>ift</a:t>
            </a:r>
            <a:r>
              <a:rPr lang="en-IN" sz="2000" b="0" i="0" dirty="0">
                <a:effectLst/>
                <a:latin typeface="Menlo"/>
              </a:rPr>
              <a:t>=</a:t>
            </a:r>
            <a:r>
              <a:rPr lang="en-IN" sz="2000" b="0" i="0" dirty="0" err="1">
                <a:effectLst/>
                <a:latin typeface="Menlo"/>
              </a:rPr>
              <a:t>ifft</a:t>
            </a:r>
            <a:r>
              <a:rPr lang="en-IN" sz="2000" b="0" i="0" dirty="0">
                <a:effectLst/>
                <a:latin typeface="Menlo"/>
              </a:rPr>
              <a:t>(</a:t>
            </a:r>
            <a:r>
              <a:rPr lang="en-IN" sz="2000" b="0" i="0" dirty="0" err="1">
                <a:effectLst/>
                <a:latin typeface="Menlo"/>
              </a:rPr>
              <a:t>lg</a:t>
            </a:r>
            <a:r>
              <a:rPr lang="en-IN" sz="2000" b="0" i="0" dirty="0">
                <a:effectLst/>
                <a:latin typeface="Menlo"/>
              </a:rPr>
              <a:t>);subplot(8,1,5);z=</a:t>
            </a:r>
            <a:r>
              <a:rPr lang="en-IN" sz="2000" b="0" i="0" dirty="0" err="1">
                <a:effectLst/>
                <a:latin typeface="Menlo"/>
              </a:rPr>
              <a:t>ift;plot</a:t>
            </a:r>
            <a:r>
              <a:rPr lang="en-IN" sz="2000" b="0" i="0" dirty="0">
                <a:effectLst/>
                <a:latin typeface="Menlo"/>
              </a:rPr>
              <a:t>(</a:t>
            </a:r>
            <a:r>
              <a:rPr lang="en-IN" sz="2000" b="0" i="0" dirty="0" err="1">
                <a:effectLst/>
                <a:latin typeface="Menlo"/>
              </a:rPr>
              <a:t>linspace</a:t>
            </a:r>
            <a:r>
              <a:rPr lang="en-IN" sz="2000" b="0" i="0" dirty="0">
                <a:effectLst/>
                <a:latin typeface="Menlo"/>
              </a:rPr>
              <a:t>(0,4000,80),</a:t>
            </a:r>
            <a:r>
              <a:rPr lang="en-IN" sz="2000" b="0" i="0" dirty="0" err="1">
                <a:effectLst/>
                <a:latin typeface="Menlo"/>
              </a:rPr>
              <a:t>ift</a:t>
            </a:r>
            <a:r>
              <a:rPr lang="en-IN" sz="2000" b="0" i="0" dirty="0">
                <a:effectLst/>
                <a:latin typeface="Menlo"/>
              </a:rPr>
              <a:t>(1:80));title(</a:t>
            </a:r>
            <a:r>
              <a:rPr lang="en-IN" sz="2000" b="0" i="0" dirty="0">
                <a:solidFill>
                  <a:srgbClr val="A709F5"/>
                </a:solidFill>
                <a:effectLst/>
                <a:latin typeface="Menlo"/>
              </a:rPr>
              <a:t>'</a:t>
            </a:r>
            <a:r>
              <a:rPr lang="en-IN" sz="2000" b="0" i="0" dirty="0" err="1">
                <a:solidFill>
                  <a:srgbClr val="A709F5"/>
                </a:solidFill>
                <a:effectLst/>
                <a:latin typeface="Menlo"/>
              </a:rPr>
              <a:t>ifft</a:t>
            </a:r>
            <a:r>
              <a:rPr lang="en-IN" sz="2000" b="0" i="0" dirty="0">
                <a:solidFill>
                  <a:srgbClr val="A709F5"/>
                </a:solidFill>
                <a:effectLst/>
                <a:latin typeface="Menlo"/>
              </a:rPr>
              <a:t>'</a:t>
            </a:r>
            <a:r>
              <a:rPr lang="en-IN" sz="2000" b="0" i="0" dirty="0">
                <a:effectLst/>
                <a:latin typeface="Menlo"/>
              </a:rPr>
              <a:t>);</a:t>
            </a:r>
          </a:p>
          <a:p>
            <a:pPr marL="0" indent="0">
              <a:buNone/>
            </a:pPr>
            <a:r>
              <a:rPr lang="en-IN" sz="2000" b="0" i="0" dirty="0">
                <a:solidFill>
                  <a:srgbClr val="008013"/>
                </a:solidFill>
                <a:effectLst/>
                <a:latin typeface="Menlo"/>
              </a:rPr>
              <a:t>%The Source excitation occurs at higher frequency</a:t>
            </a:r>
            <a:r>
              <a:rPr lang="en-IN" sz="2000" dirty="0">
                <a:latin typeface="Menlo"/>
              </a:rPr>
              <a:t> </a:t>
            </a:r>
            <a:r>
              <a:rPr lang="en-IN" sz="2000" b="0" i="0" dirty="0">
                <a:solidFill>
                  <a:srgbClr val="008013"/>
                </a:solidFill>
                <a:effectLst/>
                <a:latin typeface="Menlo"/>
              </a:rPr>
              <a:t>So we replaced the lower frequency samples with zeroes</a:t>
            </a:r>
            <a:endParaRPr lang="en-IN" sz="2000" b="0" i="0" dirty="0">
              <a:effectLst/>
              <a:latin typeface="Menlo"/>
            </a:endParaRPr>
          </a:p>
          <a:p>
            <a:pPr marL="0" indent="0">
              <a:buNone/>
            </a:pPr>
            <a:r>
              <a:rPr lang="en-IN" sz="2000" b="0" i="0" dirty="0" err="1">
                <a:effectLst/>
                <a:latin typeface="Menlo"/>
              </a:rPr>
              <a:t>ift</a:t>
            </a:r>
            <a:r>
              <a:rPr lang="en-IN" sz="2000" b="0" i="0" dirty="0">
                <a:effectLst/>
                <a:latin typeface="Menlo"/>
              </a:rPr>
              <a:t>(1:21,1) = 0;</a:t>
            </a:r>
            <a:r>
              <a:rPr lang="en-IN" sz="2000" b="0" i="0" dirty="0">
                <a:solidFill>
                  <a:srgbClr val="008013"/>
                </a:solidFill>
                <a:effectLst/>
                <a:latin typeface="Menlo"/>
              </a:rPr>
              <a:t>%Source Excitation</a:t>
            </a:r>
            <a:r>
              <a:rPr lang="en-IN" sz="2000" dirty="0">
                <a:solidFill>
                  <a:srgbClr val="008013"/>
                </a:solidFill>
                <a:latin typeface="Menlo"/>
              </a:rPr>
              <a:t> ;</a:t>
            </a:r>
            <a:r>
              <a:rPr lang="en-IN" sz="2000" b="0" i="0" dirty="0">
                <a:effectLst/>
                <a:latin typeface="Menlo"/>
              </a:rPr>
              <a:t>subplot(8,1,6);plot(</a:t>
            </a:r>
            <a:r>
              <a:rPr lang="en-IN" sz="2000" b="0" i="0" dirty="0" err="1">
                <a:effectLst/>
                <a:latin typeface="Menlo"/>
              </a:rPr>
              <a:t>linspace</a:t>
            </a:r>
            <a:r>
              <a:rPr lang="en-IN" sz="2000" b="0" i="0" dirty="0">
                <a:effectLst/>
                <a:latin typeface="Menlo"/>
              </a:rPr>
              <a:t>(0,4000,80),</a:t>
            </a:r>
            <a:r>
              <a:rPr lang="en-IN" sz="2000" b="0" i="0" dirty="0" err="1">
                <a:effectLst/>
                <a:latin typeface="Menlo"/>
              </a:rPr>
              <a:t>ift</a:t>
            </a:r>
            <a:r>
              <a:rPr lang="en-IN" sz="2000" b="0" i="0" dirty="0">
                <a:effectLst/>
                <a:latin typeface="Menlo"/>
              </a:rPr>
              <a:t>(1:80));title(</a:t>
            </a:r>
            <a:r>
              <a:rPr lang="en-IN" sz="2000" b="0" i="0" dirty="0">
                <a:solidFill>
                  <a:srgbClr val="A709F5"/>
                </a:solidFill>
                <a:effectLst/>
                <a:latin typeface="Menlo"/>
              </a:rPr>
              <a:t>'source'</a:t>
            </a:r>
            <a:r>
              <a:rPr lang="en-IN" sz="2000" b="0" i="0" dirty="0">
                <a:effectLst/>
                <a:latin typeface="Menlo"/>
              </a:rPr>
              <a:t>);</a:t>
            </a:r>
          </a:p>
          <a:p>
            <a:pPr marL="0" indent="0">
              <a:buNone/>
            </a:pPr>
            <a:r>
              <a:rPr lang="en-IN" sz="2000" b="0" i="0" dirty="0">
                <a:solidFill>
                  <a:srgbClr val="008013"/>
                </a:solidFill>
                <a:effectLst/>
                <a:latin typeface="Menlo"/>
              </a:rPr>
              <a:t>%The vocal tract component occurs at lower quefrencies. Thus Replacing with</a:t>
            </a:r>
            <a:r>
              <a:rPr lang="en-IN" sz="2000" dirty="0">
                <a:latin typeface="Menlo"/>
              </a:rPr>
              <a:t> </a:t>
            </a:r>
            <a:r>
              <a:rPr lang="en-IN" sz="2000" b="0" i="0" dirty="0">
                <a:solidFill>
                  <a:srgbClr val="008013"/>
                </a:solidFill>
                <a:effectLst/>
                <a:latin typeface="Menlo"/>
              </a:rPr>
              <a:t>zeroes at higher quefrency</a:t>
            </a:r>
            <a:endParaRPr lang="en-IN" sz="2000" b="0" i="0" dirty="0">
              <a:effectLst/>
              <a:latin typeface="Menlo"/>
            </a:endParaRPr>
          </a:p>
          <a:p>
            <a:pPr marL="0" indent="0">
              <a:buNone/>
            </a:pPr>
            <a:r>
              <a:rPr lang="en-IN" sz="2000" b="0" i="0" dirty="0">
                <a:effectLst/>
                <a:latin typeface="Menlo"/>
              </a:rPr>
              <a:t>z(21:160,1) = 0;</a:t>
            </a:r>
            <a:r>
              <a:rPr lang="en-IN" sz="2000" b="0" i="0" dirty="0">
                <a:solidFill>
                  <a:srgbClr val="008013"/>
                </a:solidFill>
                <a:effectLst/>
                <a:latin typeface="Menlo"/>
              </a:rPr>
              <a:t>%Vocal Tract Component</a:t>
            </a:r>
            <a:r>
              <a:rPr lang="en-IN" sz="2000" dirty="0">
                <a:solidFill>
                  <a:srgbClr val="008013"/>
                </a:solidFill>
                <a:latin typeface="Menlo"/>
              </a:rPr>
              <a:t> ; </a:t>
            </a:r>
            <a:r>
              <a:rPr lang="en-IN" sz="2000" b="0" i="0" dirty="0">
                <a:effectLst/>
                <a:latin typeface="Menlo"/>
              </a:rPr>
              <a:t>subplot(8,1,7);plot(</a:t>
            </a:r>
            <a:r>
              <a:rPr lang="en-IN" sz="2000" b="0" i="0" dirty="0" err="1">
                <a:effectLst/>
                <a:latin typeface="Menlo"/>
              </a:rPr>
              <a:t>linspace</a:t>
            </a:r>
            <a:r>
              <a:rPr lang="en-IN" sz="2000" b="0" i="0" dirty="0">
                <a:effectLst/>
                <a:latin typeface="Menlo"/>
              </a:rPr>
              <a:t>(0,4000,80),z(1:80));title(</a:t>
            </a:r>
            <a:r>
              <a:rPr lang="en-IN" sz="2000" b="0" i="0" dirty="0">
                <a:solidFill>
                  <a:srgbClr val="A709F5"/>
                </a:solidFill>
                <a:effectLst/>
                <a:latin typeface="Menlo"/>
              </a:rPr>
              <a:t>'vocal'</a:t>
            </a:r>
            <a:r>
              <a:rPr lang="en-IN" sz="2000" b="0" i="0" dirty="0">
                <a:effectLst/>
                <a:latin typeface="Menlo"/>
              </a:rPr>
              <a:t>);</a:t>
            </a:r>
          </a:p>
          <a:p>
            <a:pPr marL="0" indent="0">
              <a:buNone/>
            </a:pPr>
            <a:br>
              <a:rPr lang="en-IN" sz="2000" b="0" i="0" dirty="0">
                <a:effectLst/>
                <a:latin typeface="Menlo"/>
              </a:rPr>
            </a:br>
            <a:endParaRPr lang="en-IN" sz="2000" b="0" i="0" dirty="0">
              <a:effectLst/>
              <a:latin typeface="Menlo"/>
            </a:endParaRPr>
          </a:p>
          <a:p>
            <a:pPr marL="0" indent="0">
              <a:buNone/>
            </a:pPr>
            <a:endParaRPr lang="en-US" sz="2000" dirty="0"/>
          </a:p>
        </p:txBody>
      </p:sp>
    </p:spTree>
    <p:extLst>
      <p:ext uri="{BB962C8B-B14F-4D97-AF65-F5344CB8AC3E}">
        <p14:creationId xmlns:p14="http://schemas.microsoft.com/office/powerpoint/2010/main" val="88263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DC42-28D6-C8A8-A2BC-141BA8801B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6D9195-C707-17D2-0A50-CCE766D73573}"/>
              </a:ext>
            </a:extLst>
          </p:cNvPr>
          <p:cNvSpPr>
            <a:spLocks noGrp="1"/>
          </p:cNvSpPr>
          <p:nvPr>
            <p:ph idx="1"/>
          </p:nvPr>
        </p:nvSpPr>
        <p:spPr/>
        <p:txBody>
          <a:bodyPr/>
          <a:lstStyle/>
          <a:p>
            <a:endParaRPr lang="en-IN"/>
          </a:p>
        </p:txBody>
      </p:sp>
      <p:pic>
        <p:nvPicPr>
          <p:cNvPr id="1026" name="Picture 2" descr="Cepstrum and MFCC - Introduction to Speech Processing - Aalto University  Wiki">
            <a:extLst>
              <a:ext uri="{FF2B5EF4-FFF2-40B4-BE49-F238E27FC236}">
                <a16:creationId xmlns:a16="http://schemas.microsoft.com/office/drawing/2014/main" id="{DA4D3763-4422-552F-2F86-F97059AAE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597"/>
            <a:ext cx="12192000" cy="64135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FB74B0C-64A9-D1C1-073F-407198CBC1AF}"/>
              </a:ext>
            </a:extLst>
          </p:cNvPr>
          <p:cNvCxnSpPr>
            <a:cxnSpLocks/>
          </p:cNvCxnSpPr>
          <p:nvPr/>
        </p:nvCxnSpPr>
        <p:spPr>
          <a:xfrm flipH="1">
            <a:off x="5019870" y="2295331"/>
            <a:ext cx="345233" cy="401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F70CB7-C46B-9BB6-35CB-CE5EAF5F2FBF}"/>
              </a:ext>
            </a:extLst>
          </p:cNvPr>
          <p:cNvSpPr txBox="1"/>
          <p:nvPr/>
        </p:nvSpPr>
        <p:spPr>
          <a:xfrm>
            <a:off x="5467739" y="2062065"/>
            <a:ext cx="2127379" cy="646331"/>
          </a:xfrm>
          <a:prstGeom prst="rect">
            <a:avLst/>
          </a:prstGeom>
          <a:noFill/>
        </p:spPr>
        <p:txBody>
          <a:bodyPr wrap="square" rtlCol="0">
            <a:spAutoFit/>
          </a:bodyPr>
          <a:lstStyle/>
          <a:p>
            <a:r>
              <a:rPr lang="en-IN" dirty="0"/>
              <a:t>PITCH </a:t>
            </a:r>
          </a:p>
          <a:p>
            <a:endParaRPr lang="en-IN" dirty="0"/>
          </a:p>
        </p:txBody>
      </p:sp>
    </p:spTree>
    <p:extLst>
      <p:ext uri="{BB962C8B-B14F-4D97-AF65-F5344CB8AC3E}">
        <p14:creationId xmlns:p14="http://schemas.microsoft.com/office/powerpoint/2010/main" val="192235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1248</TotalTime>
  <Words>2133</Words>
  <Application>Microsoft Office PowerPoint</Application>
  <PresentationFormat>Widescreen</PresentationFormat>
  <Paragraphs>143</Paragraphs>
  <Slides>13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Bahnschrift SemiBold</vt:lpstr>
      <vt:lpstr>Calibri</vt:lpstr>
      <vt:lpstr>Calibri Light</vt:lpstr>
      <vt:lpstr>Franklin Gothic Book</vt:lpstr>
      <vt:lpstr>Menlo</vt:lpstr>
      <vt:lpstr>Segoe UI</vt:lpstr>
      <vt:lpstr>Wingdings</vt:lpstr>
      <vt:lpstr>Office Theme</vt:lpstr>
      <vt:lpstr>CEPSTRUM ANALYSIS OF SPEECH SIGNALS</vt:lpstr>
      <vt:lpstr>CONTENTS</vt:lpstr>
      <vt:lpstr>OBJECTIVE</vt:lpstr>
      <vt:lpstr>OUR APPROACH TO CEPSTRUM ANALYSIS OF SPEECH SIGNALS</vt:lpstr>
      <vt:lpstr>WORK PLAN </vt:lpstr>
      <vt:lpstr>WORK PLAN </vt:lpstr>
      <vt:lpstr>MATLAB SIMULATION</vt:lpstr>
      <vt:lpstr>MATLAB CODE</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CEPSTRUM ANALYSIS OF SPEECH SIGNALS</dc:title>
  <dc:creator>ridhima gupta</dc:creator>
  <cp:lastModifiedBy>ridhima gupta</cp:lastModifiedBy>
  <cp:revision>2</cp:revision>
  <dcterms:created xsi:type="dcterms:W3CDTF">2022-11-26T16:30:16Z</dcterms:created>
  <dcterms:modified xsi:type="dcterms:W3CDTF">2022-11-28T11:29:51Z</dcterms:modified>
</cp:coreProperties>
</file>