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7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8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9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10.xml" ContentType="application/vnd.openxmlformats-officedocument.theme+xml"/>
  <Override PartName="/ppt/slideLayouts/slideLayout61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  <p:sldMasterId id="2147483669" r:id="rId3"/>
    <p:sldMasterId id="2147483663" r:id="rId4"/>
    <p:sldMasterId id="2147483652" r:id="rId5"/>
    <p:sldMasterId id="2147483657" r:id="rId6"/>
    <p:sldMasterId id="2147483713" r:id="rId7"/>
    <p:sldMasterId id="2147483667" r:id="rId8"/>
    <p:sldMasterId id="2147483690" r:id="rId9"/>
    <p:sldMasterId id="2147483702" r:id="rId10"/>
    <p:sldMasterId id="2147483711" r:id="rId11"/>
  </p:sldMasterIdLst>
  <p:notesMasterIdLst>
    <p:notesMasterId r:id="rId52"/>
  </p:notesMasterIdLst>
  <p:sldIdLst>
    <p:sldId id="257" r:id="rId12"/>
    <p:sldId id="281" r:id="rId13"/>
    <p:sldId id="344" r:id="rId14"/>
    <p:sldId id="483" r:id="rId15"/>
    <p:sldId id="479" r:id="rId16"/>
    <p:sldId id="478" r:id="rId17"/>
    <p:sldId id="496" r:id="rId18"/>
    <p:sldId id="495" r:id="rId19"/>
    <p:sldId id="497" r:id="rId20"/>
    <p:sldId id="498" r:id="rId21"/>
    <p:sldId id="499" r:id="rId22"/>
    <p:sldId id="500" r:id="rId23"/>
    <p:sldId id="501" r:id="rId24"/>
    <p:sldId id="504" r:id="rId25"/>
    <p:sldId id="503" r:id="rId26"/>
    <p:sldId id="505" r:id="rId27"/>
    <p:sldId id="512" r:id="rId28"/>
    <p:sldId id="514" r:id="rId29"/>
    <p:sldId id="515" r:id="rId30"/>
    <p:sldId id="516" r:id="rId31"/>
    <p:sldId id="517" r:id="rId32"/>
    <p:sldId id="518" r:id="rId33"/>
    <p:sldId id="519" r:id="rId34"/>
    <p:sldId id="520" r:id="rId35"/>
    <p:sldId id="521" r:id="rId36"/>
    <p:sldId id="522" r:id="rId37"/>
    <p:sldId id="523" r:id="rId38"/>
    <p:sldId id="524" r:id="rId39"/>
    <p:sldId id="525" r:id="rId40"/>
    <p:sldId id="494" r:id="rId41"/>
    <p:sldId id="507" r:id="rId42"/>
    <p:sldId id="508" r:id="rId43"/>
    <p:sldId id="509" r:id="rId44"/>
    <p:sldId id="510" r:id="rId45"/>
    <p:sldId id="511" r:id="rId46"/>
    <p:sldId id="379" r:id="rId47"/>
    <p:sldId id="293" r:id="rId48"/>
    <p:sldId id="303" r:id="rId49"/>
    <p:sldId id="290" r:id="rId50"/>
    <p:sldId id="304" r:id="rId51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amble" id="{6C597A37-D3EB-407A-8908-53B53353ED3D}">
          <p14:sldIdLst>
            <p14:sldId id="257"/>
            <p14:sldId id="281"/>
            <p14:sldId id="344"/>
            <p14:sldId id="483"/>
            <p14:sldId id="479"/>
            <p14:sldId id="478"/>
            <p14:sldId id="496"/>
            <p14:sldId id="495"/>
            <p14:sldId id="497"/>
            <p14:sldId id="498"/>
            <p14:sldId id="499"/>
            <p14:sldId id="500"/>
            <p14:sldId id="501"/>
            <p14:sldId id="504"/>
            <p14:sldId id="503"/>
            <p14:sldId id="505"/>
            <p14:sldId id="512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494"/>
            <p14:sldId id="507"/>
            <p14:sldId id="508"/>
            <p14:sldId id="509"/>
            <p14:sldId id="510"/>
            <p14:sldId id="511"/>
            <p14:sldId id="379"/>
            <p14:sldId id="293"/>
            <p14:sldId id="303"/>
          </p14:sldIdLst>
        </p14:section>
        <p14:section name="Contents" id="{F166D106-57BF-425D-B3CE-8DB1B03D31D0}">
          <p14:sldIdLst>
            <p14:sldId id="290"/>
            <p14:sldId id="304"/>
          </p14:sldIdLst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92D050"/>
    <a:srgbClr val="3B3838"/>
    <a:srgbClr val="FF0000"/>
    <a:srgbClr val="404040"/>
    <a:srgbClr val="C5E0B4"/>
    <a:srgbClr val="FFC000"/>
    <a:srgbClr val="0D0D0D"/>
    <a:srgbClr val="E6E6E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6" autoAdjust="0"/>
    <p:restoredTop sz="94660"/>
  </p:normalViewPr>
  <p:slideViewPr>
    <p:cSldViewPr snapToGrid="0">
      <p:cViewPr>
        <p:scale>
          <a:sx n="75" d="100"/>
          <a:sy n="75" d="100"/>
        </p:scale>
        <p:origin x="-883" y="-1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50" Type="http://schemas.openxmlformats.org/officeDocument/2006/relationships/slide" Target="slides/slide39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41" Type="http://schemas.openxmlformats.org/officeDocument/2006/relationships/slide" Target="slides/slide3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slide" Target="slides/slide38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slide" Target="slides/slide37.xml"/><Relationship Id="rId56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0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0F7EE2-F6BB-43A8-B6E3-67C21BEB0D5C}" type="datetimeFigureOut">
              <a:rPr lang="id-ID" smtClean="0"/>
              <a:t>02/11/2020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B78CC-1E89-4DCA-B99C-08A60F9F5098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891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9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9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9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9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9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9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9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E09732-C2DD-4BCF-A304-1CE97F0179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80" y="1645919"/>
            <a:ext cx="11155680" cy="20116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Presentation Title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4412AB6-B1DE-4792-A76E-EE7F0338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041BE-A33A-4075-9585-3395384A8596}" type="datetime1">
              <a:rPr lang="id-ID" smtClean="0"/>
              <a:t>02/11/2020</a:t>
            </a:fld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1EA7F32-E120-40D3-A90D-2969EB8BAB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37360" y="3931920"/>
            <a:ext cx="10058400" cy="548640"/>
          </a:xfrm>
        </p:spPr>
        <p:txBody>
          <a:bodyPr/>
          <a:lstStyle>
            <a:lvl1pPr>
              <a:defRPr/>
            </a:lvl1pPr>
            <a:lvl5pPr>
              <a:defRPr/>
            </a:lvl5pPr>
          </a:lstStyle>
          <a:p>
            <a:pPr lvl="0"/>
            <a:r>
              <a:rPr lang="en-US"/>
              <a:t>Presenter</a:t>
            </a:r>
            <a:endParaRPr lang="id-ID"/>
          </a:p>
        </p:txBody>
      </p:sp>
      <p:sp>
        <p:nvSpPr>
          <p:cNvPr id="7" name="Text Placeholder 4">
            <a:extLst>
              <a:ext uri="{FF2B5EF4-FFF2-40B4-BE49-F238E27FC236}">
                <a16:creationId xmlns="" xmlns:a16="http://schemas.microsoft.com/office/drawing/2014/main" id="{755E7F92-4B79-492C-92CF-72197E177A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7360" y="4480560"/>
            <a:ext cx="10058400" cy="457200"/>
          </a:xfrm>
        </p:spPr>
        <p:txBody>
          <a:bodyPr/>
          <a:lstStyle>
            <a:lvl1pPr>
              <a:defRPr sz="2400"/>
            </a:lvl1pPr>
            <a:lvl5pPr>
              <a:defRPr/>
            </a:lvl5pPr>
          </a:lstStyle>
          <a:p>
            <a:pPr lvl="0"/>
            <a:r>
              <a:rPr lang="en-US" dirty="0"/>
              <a:t>Job Title or Institution</a:t>
            </a:r>
          </a:p>
        </p:txBody>
      </p:sp>
    </p:spTree>
    <p:extLst>
      <p:ext uri="{BB962C8B-B14F-4D97-AF65-F5344CB8AC3E}">
        <p14:creationId xmlns:p14="http://schemas.microsoft.com/office/powerpoint/2010/main" val="3176475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2D2A28-38A6-413A-BB01-C6DF67221B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874AEA69-DA8D-4F71-A2BC-00D8A5EC1E1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199" y="1371600"/>
            <a:ext cx="7223760" cy="475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5856F7EF-344F-412A-B70C-2C4C7A6DF2BF}"/>
              </a:ext>
            </a:extLst>
          </p:cNvPr>
          <p:cNvCxnSpPr/>
          <p:nvPr userDrawn="1"/>
        </p:nvCxnSpPr>
        <p:spPr>
          <a:xfrm>
            <a:off x="457200" y="1097280"/>
            <a:ext cx="7223760" cy="0"/>
          </a:xfrm>
          <a:prstGeom prst="line">
            <a:avLst/>
          </a:prstGeom>
          <a:ln w="9525">
            <a:solidFill>
              <a:srgbClr val="1E5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467475"/>
            <a:ext cx="411163" cy="39052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(#)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805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86CF8C9-0E75-4AE8-B737-E3A4BF712422}"/>
              </a:ext>
            </a:extLst>
          </p:cNvPr>
          <p:cNvSpPr txBox="1"/>
          <p:nvPr userDrawn="1"/>
        </p:nvSpPr>
        <p:spPr>
          <a:xfrm>
            <a:off x="457200" y="365760"/>
            <a:ext cx="7223760" cy="640080"/>
          </a:xfrm>
          <a:prstGeom prst="rect">
            <a:avLst/>
          </a:prstGeom>
          <a:noFill/>
        </p:spPr>
        <p:txBody>
          <a:bodyPr wrap="none" rtlCol="0" anchor="ctr" anchorCtr="0">
            <a:normAutofit lnSpcReduction="10000"/>
          </a:bodyPr>
          <a:lstStyle/>
          <a:p>
            <a:pPr algn="ctr"/>
            <a:r>
              <a:rPr lang="en-US" sz="4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id-ID" sz="4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2CF5081F-D08B-4C37-83F5-9C1D30987E19}"/>
              </a:ext>
            </a:extLst>
          </p:cNvPr>
          <p:cNvCxnSpPr/>
          <p:nvPr userDrawn="1"/>
        </p:nvCxnSpPr>
        <p:spPr>
          <a:xfrm>
            <a:off x="914400" y="1005840"/>
            <a:ext cx="6309360" cy="0"/>
          </a:xfrm>
          <a:prstGeom prst="line">
            <a:avLst/>
          </a:prstGeom>
          <a:ln w="38100">
            <a:solidFill>
              <a:srgbClr val="1E51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95BA2DFE-116C-42E6-9A68-B499160646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371599"/>
            <a:ext cx="7223760" cy="475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467475"/>
            <a:ext cx="411163" cy="39052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(#)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80595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95BA2DFE-116C-42E6-9A68-B499160646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371599"/>
            <a:ext cx="7223760" cy="475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Google Shape;699;p44">
            <a:extLst>
              <a:ext uri="{FF2B5EF4-FFF2-40B4-BE49-F238E27FC236}">
                <a16:creationId xmlns="" xmlns:a16="http://schemas.microsoft.com/office/drawing/2014/main" id="{C9756BB0-C11A-4523-939A-B3ABADC651C8}"/>
              </a:ext>
            </a:extLst>
          </p:cNvPr>
          <p:cNvSpPr/>
          <p:nvPr userDrawn="1"/>
        </p:nvSpPr>
        <p:spPr>
          <a:xfrm flipH="1">
            <a:off x="457200" y="457200"/>
            <a:ext cx="7223760" cy="731520"/>
          </a:xfrm>
          <a:prstGeom prst="round2DiagRect">
            <a:avLst>
              <a:gd name="adj1" fmla="val 32319"/>
              <a:gd name="adj2" fmla="val 0"/>
            </a:avLst>
          </a:prstGeom>
          <a:solidFill>
            <a:srgbClr val="1E51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sz="4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467475"/>
            <a:ext cx="411163" cy="390525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dirty="0"/>
              <a:t>(#)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3663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2D2A28-38A6-413A-BB01-C6DF67221B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  <a:endParaRPr lang="id-ID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B4AEC9B9-ED45-4D86-962A-38FB3CE3A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81D93-A518-4F3C-BD42-6FE861F79D2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874AEA69-DA8D-4F71-A2BC-00D8A5EC1E1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371600"/>
            <a:ext cx="5851525" cy="475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68382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D4CD4D0-F543-4C12-A452-7BDBF8753D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81D93-A518-4F3C-BD42-6FE861F79D2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86CF8C9-0E75-4AE8-B737-E3A4BF712422}"/>
              </a:ext>
            </a:extLst>
          </p:cNvPr>
          <p:cNvSpPr txBox="1"/>
          <p:nvPr userDrawn="1"/>
        </p:nvSpPr>
        <p:spPr>
          <a:xfrm>
            <a:off x="457200" y="365760"/>
            <a:ext cx="5852160" cy="640080"/>
          </a:xfrm>
          <a:prstGeom prst="rect">
            <a:avLst/>
          </a:prstGeom>
          <a:noFill/>
        </p:spPr>
        <p:txBody>
          <a:bodyPr wrap="none" rtlCol="0" anchor="ctr" anchorCtr="0">
            <a:normAutofit lnSpcReduction="10000"/>
          </a:bodyPr>
          <a:lstStyle/>
          <a:p>
            <a:pPr algn="ctr"/>
            <a:r>
              <a:rPr lang="en-US" sz="40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id-ID" sz="40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2CF5081F-D08B-4C37-83F5-9C1D30987E19}"/>
              </a:ext>
            </a:extLst>
          </p:cNvPr>
          <p:cNvCxnSpPr/>
          <p:nvPr userDrawn="1"/>
        </p:nvCxnSpPr>
        <p:spPr>
          <a:xfrm>
            <a:off x="914400" y="1005840"/>
            <a:ext cx="4937760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95BA2DFE-116C-42E6-9A68-B499160646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371599"/>
            <a:ext cx="5852160" cy="475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36262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D4CD4D0-F543-4C12-A452-7BDBF8753D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081D93-A518-4F3C-BD42-6FE861F79D21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95BA2DFE-116C-42E6-9A68-B499160646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1371599"/>
            <a:ext cx="5852160" cy="475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Google Shape;699;p44">
            <a:extLst>
              <a:ext uri="{FF2B5EF4-FFF2-40B4-BE49-F238E27FC236}">
                <a16:creationId xmlns="" xmlns:a16="http://schemas.microsoft.com/office/drawing/2014/main" id="{C9756BB0-C11A-4523-939A-B3ABADC651C8}"/>
              </a:ext>
            </a:extLst>
          </p:cNvPr>
          <p:cNvSpPr/>
          <p:nvPr userDrawn="1"/>
        </p:nvSpPr>
        <p:spPr>
          <a:xfrm flipH="1">
            <a:off x="457200" y="457200"/>
            <a:ext cx="5852160" cy="731520"/>
          </a:xfrm>
          <a:prstGeom prst="round2DiagRect">
            <a:avLst>
              <a:gd name="adj1" fmla="val 32319"/>
              <a:gd name="adj2" fmla="val 0"/>
            </a:avLst>
          </a:pr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104B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  <a:endParaRPr sz="4000">
              <a:solidFill>
                <a:srgbClr val="104B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768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D38BCC-D6AE-4E7B-91C9-D836ABF8E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Slide Title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93CE268-CEB9-4361-923E-83893B20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dirty="0"/>
              <a:t>Universitas YARSI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E851F4-23C6-4BA0-8B61-B8A5FC0D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AFE0-FE59-4FFD-BDCE-8E002A4DA796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4FC3B69-F55D-462F-BD4A-CD0AEBA5E1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280160"/>
            <a:ext cx="11247120" cy="49377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0425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D38BCC-D6AE-4E7B-91C9-D836ABF8E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Slide Title</a:t>
            </a:r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93CE268-CEB9-4361-923E-83893B20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Universitas YARSI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E851F4-23C6-4BA0-8B61-B8A5FC0D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AFE0-FE59-4FFD-BDCE-8E002A4DA79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56C655B0-8129-41CE-9B53-E7E36687F9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80160"/>
            <a:ext cx="11247120" cy="5486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Preamble text</a:t>
            </a:r>
            <a:endParaRPr lang="id-ID"/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F39F3FA2-3F80-4F39-B536-8F5C3BEBBE3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1920240"/>
            <a:ext cx="11247120" cy="3657600"/>
          </a:xfrm>
        </p:spPr>
        <p:txBody>
          <a:bodyPr numCol="3"/>
          <a:lstStyle>
            <a:lvl1pPr marL="342900" marR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Item</a:t>
            </a:r>
            <a:endParaRPr lang="id-ID"/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Item</a:t>
            </a:r>
            <a:endParaRPr lang="id-ID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61C4378A-A44E-4A8C-ADB5-CFBF4D35BA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669280"/>
            <a:ext cx="11247120" cy="5486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Ending text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977785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Column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D38BCC-D6AE-4E7B-91C9-D836ABF8E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Slide Title</a:t>
            </a:r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93CE268-CEB9-4361-923E-83893B20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Universitas YARSI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E851F4-23C6-4BA0-8B61-B8A5FC0D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AFE0-FE59-4FFD-BDCE-8E002A4DA79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56C655B0-8129-41CE-9B53-E7E36687F9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80160"/>
            <a:ext cx="11247120" cy="5486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Preamble text</a:t>
            </a:r>
            <a:endParaRPr lang="id-ID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61C4378A-A44E-4A8C-ADB5-CFBF4D35BA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669280"/>
            <a:ext cx="11247120" cy="5486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Ending text</a:t>
            </a:r>
            <a:endParaRPr lang="id-ID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6725" y="1963738"/>
            <a:ext cx="11179175" cy="3603625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829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D38BCC-D6AE-4E7B-91C9-D836ABF8E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Slide Title</a:t>
            </a:r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93CE268-CEB9-4361-923E-83893B20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Universitas YARSI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E851F4-23C6-4BA0-8B61-B8A5FC0D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AFE0-FE59-4FFD-BDCE-8E002A4DA79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4FC3B69-F55D-462F-BD4A-CD0AEBA5E1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66160" y="1280160"/>
            <a:ext cx="8138160" cy="49377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1DC6ED5A-B9EE-4FEB-AC0E-BDF288A1AF7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" y="1280160"/>
            <a:ext cx="2926080" cy="292608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Media Content (e.g., image, picture, chart)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17603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at Pembelajaran Jarak Jau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6662A9-6AA4-4E51-97F3-6C6C9291B8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46F9028-F205-48AA-883A-C945F8F6B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7A3F1-B9EB-46CA-86C9-E55465ED08F3}" type="datetime1">
              <a:rPr lang="id-ID" smtClean="0"/>
              <a:t>02/11/2020</a:t>
            </a:fld>
            <a:endParaRPr lang="id-ID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7B820316-7EA0-4BDF-B722-28E01FC8132A}"/>
              </a:ext>
            </a:extLst>
          </p:cNvPr>
          <p:cNvSpPr txBox="1"/>
          <p:nvPr userDrawn="1"/>
        </p:nvSpPr>
        <p:spPr>
          <a:xfrm>
            <a:off x="1737359" y="4206240"/>
            <a:ext cx="10058400" cy="4801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Pusat Pembelajaran Jarak Jauh</a:t>
            </a:r>
            <a:endParaRPr lang="id-ID" sz="280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370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D38BCC-D6AE-4E7B-91C9-D836ABF8E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Slide Title</a:t>
            </a:r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93CE268-CEB9-4361-923E-83893B20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Universitas YARSI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E851F4-23C6-4BA0-8B61-B8A5FC0D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AFE0-FE59-4FFD-BDCE-8E002A4DA79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4FC3B69-F55D-462F-BD4A-CD0AEBA5E1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3657600"/>
            <a:ext cx="11247120" cy="256032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1DC6ED5A-B9EE-4FEB-AC0E-BDF288A1AF7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" y="1280160"/>
            <a:ext cx="11247120" cy="219456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Media Content (e.g., image, picture, chart)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45931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D38BCC-D6AE-4E7B-91C9-D836ABF8E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Slide Title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70783DA-A901-4123-867B-7F6AF302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92240"/>
            <a:ext cx="2286000" cy="274320"/>
          </a:xfrm>
          <a:prstGeom prst="rect">
            <a:avLst/>
          </a:prstGeom>
        </p:spPr>
        <p:txBody>
          <a:bodyPr/>
          <a:lstStyle/>
          <a:p>
            <a:fld id="{0438571B-5040-4FE6-8B05-FACBB29836D0}" type="datetime1">
              <a:rPr lang="id-ID" smtClean="0"/>
              <a:t>02/11/2020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93CE268-CEB9-4361-923E-83893B20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Universitas YARSI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E851F4-23C6-4BA0-8B61-B8A5FC0D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AFE0-FE59-4FFD-BDCE-8E002A4DA79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56C655B0-8129-41CE-9B53-E7E36687F9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80160"/>
            <a:ext cx="11247120" cy="5486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Preamble text</a:t>
            </a:r>
            <a:endParaRPr lang="id-ID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61C4378A-A44E-4A8C-ADB5-CFBF4D35BA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669280"/>
            <a:ext cx="11247120" cy="5486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Ending text</a:t>
            </a:r>
            <a:endParaRPr lang="id-ID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C6BB1388-451D-4E19-BA90-044F9E0CFD4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7200" y="2378075"/>
            <a:ext cx="5486400" cy="3200400"/>
          </a:xfrm>
          <a:ln w="12700">
            <a:solidFill>
              <a:srgbClr val="1E511F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13" name="Content Placeholder 6">
            <a:extLst>
              <a:ext uri="{FF2B5EF4-FFF2-40B4-BE49-F238E27FC236}">
                <a16:creationId xmlns="" xmlns:a16="http://schemas.microsoft.com/office/drawing/2014/main" id="{1A3B02FF-2ADD-4C0C-82A0-7AB3DEF7EA5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17920" y="2377440"/>
            <a:ext cx="5486400" cy="3200400"/>
          </a:xfrm>
          <a:ln w="12700">
            <a:solidFill>
              <a:srgbClr val="1E511F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B467B71A-70CB-4C54-AAC6-A7786FF7E29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1920875"/>
            <a:ext cx="5486400" cy="457200"/>
          </a:xfrm>
          <a:solidFill>
            <a:srgbClr val="1E511F"/>
          </a:solidFill>
          <a:ln w="12700">
            <a:solidFill>
              <a:srgbClr val="1E511F"/>
            </a:solidFill>
          </a:ln>
        </p:spPr>
        <p:txBody>
          <a:bodyPr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Box Title</a:t>
            </a:r>
            <a:endParaRPr lang="id-ID"/>
          </a:p>
        </p:txBody>
      </p:sp>
      <p:sp>
        <p:nvSpPr>
          <p:cNvPr id="16" name="Text Placeholder 14">
            <a:extLst>
              <a:ext uri="{FF2B5EF4-FFF2-40B4-BE49-F238E27FC236}">
                <a16:creationId xmlns="" xmlns:a16="http://schemas.microsoft.com/office/drawing/2014/main" id="{C4CBC233-9497-4C38-AE58-74786D4C49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17920" y="1920240"/>
            <a:ext cx="5486400" cy="457200"/>
          </a:xfrm>
          <a:solidFill>
            <a:srgbClr val="1E511F"/>
          </a:solidFill>
          <a:ln w="12700">
            <a:solidFill>
              <a:srgbClr val="1E511F"/>
            </a:solidFill>
          </a:ln>
        </p:spPr>
        <p:txBody>
          <a:bodyPr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Box Title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95276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D38BCC-D6AE-4E7B-91C9-D836ABF8E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Slide Title</a:t>
            </a:r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93CE268-CEB9-4361-923E-83893B20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Universitas YARSI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E851F4-23C6-4BA0-8B61-B8A5FC0D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AFE0-FE59-4FFD-BDCE-8E002A4DA79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56C655B0-8129-41CE-9B53-E7E36687F9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80160"/>
            <a:ext cx="11247120" cy="5486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Preamble text</a:t>
            </a:r>
            <a:endParaRPr lang="id-ID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61C4378A-A44E-4A8C-ADB5-CFBF4D35BA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669280"/>
            <a:ext cx="11247120" cy="5486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Ending text</a:t>
            </a:r>
            <a:endParaRPr lang="id-ID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C6BB1388-451D-4E19-BA90-044F9E0CFD4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7200" y="2378075"/>
            <a:ext cx="3657600" cy="3200400"/>
          </a:xfrm>
          <a:ln w="12700">
            <a:solidFill>
              <a:srgbClr val="1E511F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B467B71A-70CB-4C54-AAC6-A7786FF7E29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1920875"/>
            <a:ext cx="3657600" cy="457200"/>
          </a:xfrm>
          <a:solidFill>
            <a:srgbClr val="1E511F"/>
          </a:solidFill>
          <a:ln w="12700">
            <a:solidFill>
              <a:srgbClr val="1E511F"/>
            </a:solidFill>
          </a:ln>
        </p:spPr>
        <p:txBody>
          <a:bodyPr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Box Title</a:t>
            </a:r>
            <a:endParaRPr lang="id-ID"/>
          </a:p>
        </p:txBody>
      </p:sp>
      <p:sp>
        <p:nvSpPr>
          <p:cNvPr id="12" name="Content Placeholder 6">
            <a:extLst>
              <a:ext uri="{FF2B5EF4-FFF2-40B4-BE49-F238E27FC236}">
                <a16:creationId xmlns="" xmlns:a16="http://schemas.microsoft.com/office/drawing/2014/main" id="{F06B0859-C155-416E-9492-AAA959C220A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251960" y="2378075"/>
            <a:ext cx="3657600" cy="3200400"/>
          </a:xfrm>
          <a:ln w="12700">
            <a:solidFill>
              <a:srgbClr val="1E511F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14" name="Text Placeholder 14">
            <a:extLst>
              <a:ext uri="{FF2B5EF4-FFF2-40B4-BE49-F238E27FC236}">
                <a16:creationId xmlns="" xmlns:a16="http://schemas.microsoft.com/office/drawing/2014/main" id="{5C942BD1-AA38-48DA-8936-78AC9E2723F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51960" y="1920875"/>
            <a:ext cx="3657600" cy="457200"/>
          </a:xfrm>
          <a:solidFill>
            <a:srgbClr val="1E511F"/>
          </a:solidFill>
          <a:ln w="12700">
            <a:solidFill>
              <a:srgbClr val="1E511F"/>
            </a:solidFill>
          </a:ln>
        </p:spPr>
        <p:txBody>
          <a:bodyPr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Box Title</a:t>
            </a:r>
            <a:endParaRPr lang="id-ID"/>
          </a:p>
        </p:txBody>
      </p:sp>
      <p:sp>
        <p:nvSpPr>
          <p:cNvPr id="17" name="Content Placeholder 6">
            <a:extLst>
              <a:ext uri="{FF2B5EF4-FFF2-40B4-BE49-F238E27FC236}">
                <a16:creationId xmlns="" xmlns:a16="http://schemas.microsoft.com/office/drawing/2014/main" id="{62AE428A-2D0E-4170-85E7-9418CB92DE37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046720" y="2376805"/>
            <a:ext cx="3657600" cy="3200400"/>
          </a:xfrm>
          <a:ln w="12700">
            <a:solidFill>
              <a:srgbClr val="1E511F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18" name="Text Placeholder 14">
            <a:extLst>
              <a:ext uri="{FF2B5EF4-FFF2-40B4-BE49-F238E27FC236}">
                <a16:creationId xmlns="" xmlns:a16="http://schemas.microsoft.com/office/drawing/2014/main" id="{A507C329-C55A-40B4-B043-1677021C491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046720" y="1919605"/>
            <a:ext cx="3657600" cy="457200"/>
          </a:xfrm>
          <a:solidFill>
            <a:srgbClr val="1E511F"/>
          </a:solidFill>
          <a:ln w="12700">
            <a:solidFill>
              <a:srgbClr val="1E511F"/>
            </a:solidFill>
          </a:ln>
        </p:spPr>
        <p:txBody>
          <a:bodyPr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Box Title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35102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D38BCC-D6AE-4E7B-91C9-D836ABF8E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Slide Title</a:t>
            </a:r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93CE268-CEB9-4361-923E-83893B20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Universitas YARSI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E851F4-23C6-4BA0-8B61-B8A5FC0D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AFE0-FE59-4FFD-BDCE-8E002A4DA79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56C655B0-8129-41CE-9B53-E7E36687F9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1463040"/>
            <a:ext cx="10058400" cy="27432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Texts or quotation</a:t>
            </a:r>
            <a:endParaRPr lang="id-ID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61C4378A-A44E-4A8C-ADB5-CFBF4D35BA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35040" y="4754880"/>
            <a:ext cx="5120640" cy="54864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Ending text</a:t>
            </a:r>
            <a:endParaRPr lang="id-ID"/>
          </a:p>
        </p:txBody>
      </p:sp>
      <p:sp>
        <p:nvSpPr>
          <p:cNvPr id="6" name="Half Frame 5">
            <a:extLst>
              <a:ext uri="{FF2B5EF4-FFF2-40B4-BE49-F238E27FC236}">
                <a16:creationId xmlns="" xmlns:a16="http://schemas.microsoft.com/office/drawing/2014/main" id="{7E99999E-6BF1-4801-ABC5-F1FB76A36539}"/>
              </a:ext>
            </a:extLst>
          </p:cNvPr>
          <p:cNvSpPr/>
          <p:nvPr userDrawn="1"/>
        </p:nvSpPr>
        <p:spPr>
          <a:xfrm>
            <a:off x="914400" y="1280160"/>
            <a:ext cx="457200" cy="457200"/>
          </a:xfrm>
          <a:prstGeom prst="halfFrame">
            <a:avLst/>
          </a:prstGeom>
          <a:solidFill>
            <a:srgbClr val="1E5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1" name="Half Frame 10">
            <a:extLst>
              <a:ext uri="{FF2B5EF4-FFF2-40B4-BE49-F238E27FC236}">
                <a16:creationId xmlns="" xmlns:a16="http://schemas.microsoft.com/office/drawing/2014/main" id="{DE6ECBAF-B082-4309-A069-6EF74A8119E4}"/>
              </a:ext>
            </a:extLst>
          </p:cNvPr>
          <p:cNvSpPr/>
          <p:nvPr userDrawn="1"/>
        </p:nvSpPr>
        <p:spPr>
          <a:xfrm rot="10800000">
            <a:off x="10881360" y="3931920"/>
            <a:ext cx="457200" cy="457200"/>
          </a:xfrm>
          <a:prstGeom prst="halfFrame">
            <a:avLst/>
          </a:prstGeom>
          <a:solidFill>
            <a:srgbClr val="1E5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85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D38BCC-D6AE-4E7B-91C9-D836ABF8E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Slide Title</a:t>
            </a: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E851F4-23C6-4BA0-8B61-B8A5FC0D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487680" cy="457200"/>
          </a:xfrm>
          <a:prstGeom prst="rect">
            <a:avLst/>
          </a:prstGeom>
        </p:spPr>
        <p:txBody>
          <a:bodyPr/>
          <a:lstStyle/>
          <a:p>
            <a:fld id="{8B1BAFE0-FE59-4FFD-BDCE-8E002A4DA796}" type="slidenum">
              <a:rPr lang="id-ID" smtClean="0"/>
              <a:pPr/>
              <a:t>‹#›</a:t>
            </a:fld>
            <a:endParaRPr lang="id-ID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57200" y="1232357"/>
            <a:ext cx="5026914" cy="400406"/>
            <a:chOff x="457200" y="1232357"/>
            <a:chExt cx="5026914" cy="400406"/>
          </a:xfrm>
        </p:grpSpPr>
        <p:sp>
          <p:nvSpPr>
            <p:cNvPr id="8" name="Right Triangle 7">
              <a:extLst>
                <a:ext uri="{FF2B5EF4-FFF2-40B4-BE49-F238E27FC236}">
                  <a16:creationId xmlns="" xmlns:a16="http://schemas.microsoft.com/office/drawing/2014/main" id="{BA51F4B6-BB93-4B92-B55A-A936B02C432D}"/>
                </a:ext>
              </a:extLst>
            </p:cNvPr>
            <p:cNvSpPr/>
            <p:nvPr userDrawn="1"/>
          </p:nvSpPr>
          <p:spPr>
            <a:xfrm rot="16200000" flipV="1">
              <a:off x="5049723" y="1198372"/>
              <a:ext cx="400406" cy="468376"/>
            </a:xfrm>
            <a:prstGeom prst="rtTriangle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82EA468C-B1A1-4D76-90F4-BE3BD798F358}"/>
                </a:ext>
              </a:extLst>
            </p:cNvPr>
            <p:cNvSpPr/>
            <p:nvPr userDrawn="1"/>
          </p:nvSpPr>
          <p:spPr>
            <a:xfrm>
              <a:off x="457200" y="1232357"/>
              <a:ext cx="4561840" cy="400406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sp>
        <p:nvSpPr>
          <p:cNvPr id="10" name="Rounded Rectangle 9"/>
          <p:cNvSpPr/>
          <p:nvPr userDrawn="1"/>
        </p:nvSpPr>
        <p:spPr>
          <a:xfrm>
            <a:off x="457200" y="1632763"/>
            <a:ext cx="11201400" cy="4661357"/>
          </a:xfrm>
          <a:prstGeom prst="roundRect">
            <a:avLst>
              <a:gd name="adj" fmla="val 22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Consolas" pitchFamily="49" charset="0"/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4893758" y="1289685"/>
            <a:ext cx="98612" cy="932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677862" y="1289050"/>
            <a:ext cx="4137977" cy="2730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File Name.kt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 hasCustomPrompt="1"/>
          </p:nvPr>
        </p:nvSpPr>
        <p:spPr>
          <a:xfrm>
            <a:off x="663575" y="1798320"/>
            <a:ext cx="10872788" cy="4442460"/>
          </a:xfrm>
          <a:prstGeom prst="rect">
            <a:avLst/>
          </a:prstGeom>
        </p:spPr>
        <p:txBody>
          <a:bodyPr/>
          <a:lstStyle>
            <a:lvl1pPr>
              <a:tabLst>
                <a:tab pos="625475" algn="l"/>
              </a:tabLst>
              <a:defRPr baseline="0">
                <a:solidFill>
                  <a:srgbClr val="0C5834"/>
                </a:solidFill>
                <a:latin typeface="Consolas" pitchFamily="49" charset="0"/>
              </a:defRPr>
            </a:lvl1pPr>
          </a:lstStyle>
          <a:p>
            <a:pPr lvl="0"/>
            <a:r>
              <a:rPr lang="id-ID" dirty="0" smtClean="0">
                <a:latin typeface="Consolas" pitchFamily="49" charset="0"/>
              </a:rPr>
              <a:t>fun main(){</a:t>
            </a:r>
          </a:p>
          <a:p>
            <a:pPr lvl="0"/>
            <a:r>
              <a:rPr lang="id-ID" dirty="0" smtClean="0">
                <a:latin typeface="Consolas" pitchFamily="49" charset="0"/>
              </a:rPr>
              <a:t>	print(“Hello World”)</a:t>
            </a:r>
          </a:p>
          <a:p>
            <a:pPr lvl="0"/>
            <a:r>
              <a:rPr lang="id-ID" dirty="0" smtClean="0">
                <a:latin typeface="Consolas" pitchFamily="49" charset="0"/>
              </a:rPr>
              <a:t>}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2EA468C-B1A1-4D76-90F4-BE3BD798F358}"/>
              </a:ext>
            </a:extLst>
          </p:cNvPr>
          <p:cNvSpPr/>
          <p:nvPr userDrawn="1"/>
        </p:nvSpPr>
        <p:spPr>
          <a:xfrm>
            <a:off x="0" y="6400800"/>
            <a:ext cx="12207240" cy="457200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</p:spTree>
    <p:extLst>
      <p:ext uri="{BB962C8B-B14F-4D97-AF65-F5344CB8AC3E}">
        <p14:creationId xmlns:p14="http://schemas.microsoft.com/office/powerpoint/2010/main" val="1612581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d-ID" dirty="0" smtClean="0"/>
              <a:t>Kotlin: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457200" y="1232357"/>
            <a:ext cx="5026914" cy="400406"/>
            <a:chOff x="457200" y="1232357"/>
            <a:chExt cx="5026914" cy="400406"/>
          </a:xfrm>
        </p:grpSpPr>
        <p:sp>
          <p:nvSpPr>
            <p:cNvPr id="5" name="Right Triangle 4">
              <a:extLst>
                <a:ext uri="{FF2B5EF4-FFF2-40B4-BE49-F238E27FC236}">
                  <a16:creationId xmlns="" xmlns:a16="http://schemas.microsoft.com/office/drawing/2014/main" id="{BA51F4B6-BB93-4B92-B55A-A936B02C432D}"/>
                </a:ext>
              </a:extLst>
            </p:cNvPr>
            <p:cNvSpPr/>
            <p:nvPr userDrawn="1"/>
          </p:nvSpPr>
          <p:spPr>
            <a:xfrm rot="16200000" flipV="1">
              <a:off x="5049723" y="1198372"/>
              <a:ext cx="400406" cy="468376"/>
            </a:xfrm>
            <a:prstGeom prst="rtTriangle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82EA468C-B1A1-4D76-90F4-BE3BD798F358}"/>
                </a:ext>
              </a:extLst>
            </p:cNvPr>
            <p:cNvSpPr/>
            <p:nvPr userDrawn="1"/>
          </p:nvSpPr>
          <p:spPr>
            <a:xfrm>
              <a:off x="457200" y="1232357"/>
              <a:ext cx="4561840" cy="400406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sp>
        <p:nvSpPr>
          <p:cNvPr id="7" name="Rounded Rectangle 6"/>
          <p:cNvSpPr/>
          <p:nvPr userDrawn="1"/>
        </p:nvSpPr>
        <p:spPr>
          <a:xfrm>
            <a:off x="457200" y="1632763"/>
            <a:ext cx="11201400" cy="2598578"/>
          </a:xfrm>
          <a:prstGeom prst="roundRect">
            <a:avLst>
              <a:gd name="adj" fmla="val 22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Consolas" pitchFamily="49" charset="0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4893758" y="1289685"/>
            <a:ext cx="98612" cy="932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2EA468C-B1A1-4D76-90F4-BE3BD798F358}"/>
              </a:ext>
            </a:extLst>
          </p:cNvPr>
          <p:cNvSpPr/>
          <p:nvPr userDrawn="1"/>
        </p:nvSpPr>
        <p:spPr>
          <a:xfrm>
            <a:off x="448241" y="4365812"/>
            <a:ext cx="11201400" cy="2492188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7200" y="4365812"/>
            <a:ext cx="615553" cy="2492187"/>
          </a:xfrm>
          <a:prstGeom prst="rect">
            <a:avLst/>
          </a:prstGeom>
          <a:solidFill>
            <a:srgbClr val="00660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id-ID" sz="2800" dirty="0" smtClean="0">
                <a:solidFill>
                  <a:schemeClr val="bg1"/>
                </a:solidFill>
              </a:rPr>
              <a:t>Example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690563" y="1792288"/>
            <a:ext cx="10702925" cy="2268537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Consolas" pitchFamily="49" charset="0"/>
              </a:defRPr>
            </a:lvl1pPr>
          </a:lstStyle>
          <a:p>
            <a:pPr lvl="0"/>
            <a:r>
              <a:rPr lang="id-ID" dirty="0" smtClean="0">
                <a:latin typeface="Consolas" pitchFamily="49" charset="0"/>
              </a:rPr>
              <a:t>fun main(){</a:t>
            </a:r>
          </a:p>
          <a:p>
            <a:pPr lvl="0"/>
            <a:endParaRPr lang="id-ID" dirty="0" smtClean="0">
              <a:latin typeface="Consolas" pitchFamily="49" charset="0"/>
            </a:endParaRPr>
          </a:p>
          <a:p>
            <a:pPr lvl="0"/>
            <a:endParaRPr lang="id-ID" dirty="0" smtClean="0">
              <a:latin typeface="Consolas" pitchFamily="49" charset="0"/>
            </a:endParaRPr>
          </a:p>
          <a:p>
            <a:pPr lvl="0"/>
            <a:r>
              <a:rPr lang="id-ID" dirty="0" smtClean="0">
                <a:latin typeface="Consolas" pitchFamily="49" charset="0"/>
              </a:rPr>
              <a:t>}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2" hasCustomPrompt="1"/>
          </p:nvPr>
        </p:nvSpPr>
        <p:spPr>
          <a:xfrm>
            <a:off x="690563" y="1289050"/>
            <a:ext cx="3890962" cy="27146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Example.kt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3" hasCustomPrompt="1"/>
          </p:nvPr>
        </p:nvSpPr>
        <p:spPr>
          <a:xfrm>
            <a:off x="1282700" y="4581525"/>
            <a:ext cx="8748713" cy="2106613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pPr lvl="0"/>
            <a:r>
              <a:rPr lang="id-ID" dirty="0" smtClean="0">
                <a:latin typeface="Consolas" pitchFamily="49" charset="0"/>
              </a:rPr>
              <a:t>fun main(){</a:t>
            </a:r>
          </a:p>
          <a:p>
            <a:pPr lvl="0"/>
            <a:endParaRPr lang="id-ID" dirty="0" smtClean="0">
              <a:latin typeface="Consolas" pitchFamily="49" charset="0"/>
            </a:endParaRPr>
          </a:p>
          <a:p>
            <a:pPr lvl="0"/>
            <a:endParaRPr lang="id-ID" dirty="0" smtClean="0">
              <a:latin typeface="Consolas" pitchFamily="49" charset="0"/>
            </a:endParaRPr>
          </a:p>
          <a:p>
            <a:pPr lvl="0"/>
            <a:r>
              <a:rPr lang="id-ID" dirty="0" smtClean="0">
                <a:latin typeface="Consolas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3964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d-ID" dirty="0" smtClean="0"/>
              <a:t>Kotlin: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457200" y="1232357"/>
            <a:ext cx="5396752" cy="400406"/>
            <a:chOff x="457200" y="1232357"/>
            <a:chExt cx="5026914" cy="400406"/>
          </a:xfrm>
        </p:grpSpPr>
        <p:sp>
          <p:nvSpPr>
            <p:cNvPr id="5" name="Right Triangle 4">
              <a:extLst>
                <a:ext uri="{FF2B5EF4-FFF2-40B4-BE49-F238E27FC236}">
                  <a16:creationId xmlns="" xmlns:a16="http://schemas.microsoft.com/office/drawing/2014/main" id="{BA51F4B6-BB93-4B92-B55A-A936B02C432D}"/>
                </a:ext>
              </a:extLst>
            </p:cNvPr>
            <p:cNvSpPr/>
            <p:nvPr userDrawn="1"/>
          </p:nvSpPr>
          <p:spPr>
            <a:xfrm rot="16200000" flipV="1">
              <a:off x="5049723" y="1198372"/>
              <a:ext cx="400406" cy="468376"/>
            </a:xfrm>
            <a:prstGeom prst="rtTriangle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82EA468C-B1A1-4D76-90F4-BE3BD798F358}"/>
                </a:ext>
              </a:extLst>
            </p:cNvPr>
            <p:cNvSpPr/>
            <p:nvPr userDrawn="1"/>
          </p:nvSpPr>
          <p:spPr>
            <a:xfrm>
              <a:off x="457200" y="1232357"/>
              <a:ext cx="4561840" cy="400406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sp>
        <p:nvSpPr>
          <p:cNvPr id="7" name="Rounded Rectangle 6"/>
          <p:cNvSpPr/>
          <p:nvPr userDrawn="1"/>
        </p:nvSpPr>
        <p:spPr>
          <a:xfrm>
            <a:off x="457199" y="1632763"/>
            <a:ext cx="5396753" cy="2598578"/>
          </a:xfrm>
          <a:prstGeom prst="roundRect">
            <a:avLst>
              <a:gd name="adj" fmla="val 22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Consolas" pitchFamily="49" charset="0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5207533" y="1289685"/>
            <a:ext cx="98612" cy="932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82EA468C-B1A1-4D76-90F4-BE3BD798F358}"/>
              </a:ext>
            </a:extLst>
          </p:cNvPr>
          <p:cNvSpPr/>
          <p:nvPr userDrawn="1"/>
        </p:nvSpPr>
        <p:spPr>
          <a:xfrm>
            <a:off x="457200" y="4365812"/>
            <a:ext cx="5396752" cy="2492188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0" name="TextBox 9"/>
          <p:cNvSpPr txBox="1"/>
          <p:nvPr userDrawn="1"/>
        </p:nvSpPr>
        <p:spPr>
          <a:xfrm>
            <a:off x="457200" y="4365812"/>
            <a:ext cx="492443" cy="2492187"/>
          </a:xfrm>
          <a:prstGeom prst="rect">
            <a:avLst/>
          </a:prstGeom>
          <a:solidFill>
            <a:srgbClr val="00660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id-ID" sz="2000" dirty="0" smtClean="0">
                <a:solidFill>
                  <a:schemeClr val="bg1"/>
                </a:solidFill>
              </a:rPr>
              <a:t>Example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690563" y="1792288"/>
            <a:ext cx="4957202" cy="2268537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Consolas" pitchFamily="49" charset="0"/>
              </a:defRPr>
            </a:lvl1pPr>
          </a:lstStyle>
          <a:p>
            <a:pPr lvl="0"/>
            <a:r>
              <a:rPr lang="id-ID" dirty="0" smtClean="0">
                <a:latin typeface="Consolas" pitchFamily="49" charset="0"/>
              </a:rPr>
              <a:t>fun main(){</a:t>
            </a:r>
          </a:p>
          <a:p>
            <a:pPr lvl="0"/>
            <a:endParaRPr lang="id-ID" dirty="0" smtClean="0">
              <a:latin typeface="Consolas" pitchFamily="49" charset="0"/>
            </a:endParaRPr>
          </a:p>
          <a:p>
            <a:pPr lvl="0"/>
            <a:endParaRPr lang="id-ID" dirty="0" smtClean="0">
              <a:latin typeface="Consolas" pitchFamily="49" charset="0"/>
            </a:endParaRPr>
          </a:p>
          <a:p>
            <a:pPr lvl="0"/>
            <a:r>
              <a:rPr lang="id-ID" dirty="0" smtClean="0">
                <a:latin typeface="Consolas" pitchFamily="49" charset="0"/>
              </a:rPr>
              <a:t>}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2" hasCustomPrompt="1"/>
          </p:nvPr>
        </p:nvSpPr>
        <p:spPr>
          <a:xfrm>
            <a:off x="690563" y="1289050"/>
            <a:ext cx="3890962" cy="27146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Example.kt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3" hasCustomPrompt="1"/>
          </p:nvPr>
        </p:nvSpPr>
        <p:spPr>
          <a:xfrm>
            <a:off x="949643" y="4558599"/>
            <a:ext cx="4571252" cy="2106613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pPr lvl="0"/>
            <a:r>
              <a:rPr lang="id-ID" dirty="0" smtClean="0">
                <a:latin typeface="Consolas" pitchFamily="49" charset="0"/>
              </a:rPr>
              <a:t>fun main(){</a:t>
            </a:r>
          </a:p>
          <a:p>
            <a:pPr lvl="0"/>
            <a:endParaRPr lang="id-ID" dirty="0" smtClean="0">
              <a:latin typeface="Consolas" pitchFamily="49" charset="0"/>
            </a:endParaRPr>
          </a:p>
          <a:p>
            <a:pPr lvl="0"/>
            <a:endParaRPr lang="id-ID" dirty="0" smtClean="0">
              <a:latin typeface="Consolas" pitchFamily="49" charset="0"/>
            </a:endParaRPr>
          </a:p>
          <a:p>
            <a:pPr lvl="0"/>
            <a:r>
              <a:rPr lang="id-ID" dirty="0" smtClean="0">
                <a:latin typeface="Consolas" pitchFamily="49" charset="0"/>
              </a:rPr>
              <a:t>}</a:t>
            </a:r>
            <a:endParaRPr lang="en-US" dirty="0"/>
          </a:p>
        </p:txBody>
      </p:sp>
      <p:sp>
        <p:nvSpPr>
          <p:cNvPr id="15" name="Rounded Rectangle 14"/>
          <p:cNvSpPr/>
          <p:nvPr userDrawn="1"/>
        </p:nvSpPr>
        <p:spPr>
          <a:xfrm>
            <a:off x="6261847" y="1632763"/>
            <a:ext cx="5396753" cy="2598578"/>
          </a:xfrm>
          <a:prstGeom prst="roundRect">
            <a:avLst>
              <a:gd name="adj" fmla="val 22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Consolas" pitchFamily="49" charset="0"/>
            </a:endParaRP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6261846" y="1232357"/>
            <a:ext cx="5396753" cy="400406"/>
            <a:chOff x="457200" y="1232357"/>
            <a:chExt cx="5026914" cy="400406"/>
          </a:xfrm>
        </p:grpSpPr>
        <p:sp>
          <p:nvSpPr>
            <p:cNvPr id="18" name="Right Triangle 17">
              <a:extLst>
                <a:ext uri="{FF2B5EF4-FFF2-40B4-BE49-F238E27FC236}">
                  <a16:creationId xmlns="" xmlns:a16="http://schemas.microsoft.com/office/drawing/2014/main" id="{BA51F4B6-BB93-4B92-B55A-A936B02C432D}"/>
                </a:ext>
              </a:extLst>
            </p:cNvPr>
            <p:cNvSpPr/>
            <p:nvPr userDrawn="1"/>
          </p:nvSpPr>
          <p:spPr>
            <a:xfrm rot="16200000" flipV="1">
              <a:off x="5049723" y="1198372"/>
              <a:ext cx="400406" cy="468376"/>
            </a:xfrm>
            <a:prstGeom prst="rtTriangle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82EA468C-B1A1-4D76-90F4-BE3BD798F358}"/>
                </a:ext>
              </a:extLst>
            </p:cNvPr>
            <p:cNvSpPr/>
            <p:nvPr userDrawn="1"/>
          </p:nvSpPr>
          <p:spPr>
            <a:xfrm>
              <a:off x="457200" y="1232357"/>
              <a:ext cx="4561840" cy="400406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sp>
        <p:nvSpPr>
          <p:cNvPr id="20" name="Oval 19"/>
          <p:cNvSpPr/>
          <p:nvPr userDrawn="1"/>
        </p:nvSpPr>
        <p:spPr>
          <a:xfrm>
            <a:off x="11003215" y="1289685"/>
            <a:ext cx="98612" cy="932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ontent Placeholder 13"/>
          <p:cNvSpPr>
            <a:spLocks noGrp="1"/>
          </p:cNvSpPr>
          <p:nvPr>
            <p:ph sz="quarter" idx="14" hasCustomPrompt="1"/>
          </p:nvPr>
        </p:nvSpPr>
        <p:spPr>
          <a:xfrm>
            <a:off x="6495210" y="1289050"/>
            <a:ext cx="3890962" cy="27146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Example.kt</a:t>
            </a:r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545607" y="1797783"/>
            <a:ext cx="5018864" cy="2268537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Consolas" pitchFamily="49" charset="0"/>
              </a:defRPr>
            </a:lvl1pPr>
          </a:lstStyle>
          <a:p>
            <a:pPr lvl="0"/>
            <a:r>
              <a:rPr lang="id-ID" dirty="0" smtClean="0">
                <a:latin typeface="Consolas" pitchFamily="49" charset="0"/>
              </a:rPr>
              <a:t>fun main(){</a:t>
            </a:r>
          </a:p>
          <a:p>
            <a:pPr lvl="0"/>
            <a:endParaRPr lang="id-ID" dirty="0" smtClean="0">
              <a:latin typeface="Consolas" pitchFamily="49" charset="0"/>
            </a:endParaRPr>
          </a:p>
          <a:p>
            <a:pPr lvl="0"/>
            <a:endParaRPr lang="id-ID" dirty="0" smtClean="0">
              <a:latin typeface="Consolas" pitchFamily="49" charset="0"/>
            </a:endParaRPr>
          </a:p>
          <a:p>
            <a:pPr lvl="0"/>
            <a:r>
              <a:rPr lang="id-ID" dirty="0" smtClean="0">
                <a:latin typeface="Consolas" pitchFamily="49" charset="0"/>
              </a:rPr>
              <a:t>}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82EA468C-B1A1-4D76-90F4-BE3BD798F358}"/>
              </a:ext>
            </a:extLst>
          </p:cNvPr>
          <p:cNvSpPr/>
          <p:nvPr userDrawn="1"/>
        </p:nvSpPr>
        <p:spPr>
          <a:xfrm>
            <a:off x="6261848" y="4365811"/>
            <a:ext cx="5396752" cy="2492188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6261848" y="4365811"/>
            <a:ext cx="492443" cy="2492187"/>
          </a:xfrm>
          <a:prstGeom prst="rect">
            <a:avLst/>
          </a:prstGeom>
          <a:solidFill>
            <a:srgbClr val="00660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id-ID" sz="2000" dirty="0" smtClean="0">
                <a:solidFill>
                  <a:schemeClr val="bg1"/>
                </a:solidFill>
              </a:rPr>
              <a:t>Example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16" hasCustomPrompt="1"/>
          </p:nvPr>
        </p:nvSpPr>
        <p:spPr>
          <a:xfrm>
            <a:off x="6754291" y="4558598"/>
            <a:ext cx="4571252" cy="2106613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pPr lvl="0"/>
            <a:r>
              <a:rPr lang="id-ID" dirty="0" smtClean="0">
                <a:latin typeface="Consolas" pitchFamily="49" charset="0"/>
              </a:rPr>
              <a:t>fun main(){</a:t>
            </a:r>
          </a:p>
          <a:p>
            <a:pPr lvl="0"/>
            <a:endParaRPr lang="id-ID" dirty="0" smtClean="0">
              <a:latin typeface="Consolas" pitchFamily="49" charset="0"/>
            </a:endParaRPr>
          </a:p>
          <a:p>
            <a:pPr lvl="0"/>
            <a:endParaRPr lang="id-ID" dirty="0" smtClean="0">
              <a:latin typeface="Consolas" pitchFamily="49" charset="0"/>
            </a:endParaRPr>
          </a:p>
          <a:p>
            <a:pPr lvl="0"/>
            <a:r>
              <a:rPr lang="id-ID" dirty="0" smtClean="0">
                <a:latin typeface="Consolas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4613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d-ID" dirty="0" smtClean="0"/>
              <a:t>Kotlin: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457200" y="1232357"/>
            <a:ext cx="5396752" cy="400406"/>
            <a:chOff x="457200" y="1232357"/>
            <a:chExt cx="5026914" cy="400406"/>
          </a:xfrm>
        </p:grpSpPr>
        <p:sp>
          <p:nvSpPr>
            <p:cNvPr id="5" name="Right Triangle 4">
              <a:extLst>
                <a:ext uri="{FF2B5EF4-FFF2-40B4-BE49-F238E27FC236}">
                  <a16:creationId xmlns="" xmlns:a16="http://schemas.microsoft.com/office/drawing/2014/main" id="{BA51F4B6-BB93-4B92-B55A-A936B02C432D}"/>
                </a:ext>
              </a:extLst>
            </p:cNvPr>
            <p:cNvSpPr/>
            <p:nvPr userDrawn="1"/>
          </p:nvSpPr>
          <p:spPr>
            <a:xfrm rot="16200000" flipV="1">
              <a:off x="5049723" y="1198372"/>
              <a:ext cx="400406" cy="468376"/>
            </a:xfrm>
            <a:prstGeom prst="rtTriangle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82EA468C-B1A1-4D76-90F4-BE3BD798F358}"/>
                </a:ext>
              </a:extLst>
            </p:cNvPr>
            <p:cNvSpPr/>
            <p:nvPr userDrawn="1"/>
          </p:nvSpPr>
          <p:spPr>
            <a:xfrm>
              <a:off x="457200" y="1232357"/>
              <a:ext cx="4561840" cy="400406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sp>
        <p:nvSpPr>
          <p:cNvPr id="7" name="Rounded Rectangle 6"/>
          <p:cNvSpPr/>
          <p:nvPr userDrawn="1"/>
        </p:nvSpPr>
        <p:spPr>
          <a:xfrm>
            <a:off x="457199" y="1632762"/>
            <a:ext cx="5396753" cy="5153520"/>
          </a:xfrm>
          <a:prstGeom prst="roundRect">
            <a:avLst>
              <a:gd name="adj" fmla="val 22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Consolas" pitchFamily="49" charset="0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5207533" y="1289685"/>
            <a:ext cx="98612" cy="932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690563" y="1792288"/>
            <a:ext cx="4957202" cy="4913312"/>
          </a:xfrm>
          <a:prstGeom prst="rect">
            <a:avLst/>
          </a:prstGeom>
        </p:spPr>
        <p:txBody>
          <a:bodyPr/>
          <a:lstStyle>
            <a:lvl1pPr>
              <a:defRPr sz="2200" baseline="0">
                <a:latin typeface="Consolas" pitchFamily="49" charset="0"/>
              </a:defRPr>
            </a:lvl1pPr>
          </a:lstStyle>
          <a:p>
            <a:pPr lvl="0"/>
            <a:r>
              <a:rPr lang="id-ID" dirty="0" smtClean="0">
                <a:latin typeface="Consolas" pitchFamily="49" charset="0"/>
              </a:rPr>
              <a:t>fun main(){</a:t>
            </a:r>
          </a:p>
          <a:p>
            <a:pPr lvl="0"/>
            <a:endParaRPr lang="id-ID" dirty="0" smtClean="0">
              <a:latin typeface="Consolas" pitchFamily="49" charset="0"/>
            </a:endParaRPr>
          </a:p>
          <a:p>
            <a:pPr lvl="0"/>
            <a:endParaRPr lang="id-ID" dirty="0" smtClean="0">
              <a:latin typeface="Consolas" pitchFamily="49" charset="0"/>
            </a:endParaRPr>
          </a:p>
          <a:p>
            <a:pPr lvl="0"/>
            <a:r>
              <a:rPr lang="id-ID" dirty="0" smtClean="0">
                <a:latin typeface="Consolas" pitchFamily="49" charset="0"/>
              </a:rPr>
              <a:t>}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2" hasCustomPrompt="1"/>
          </p:nvPr>
        </p:nvSpPr>
        <p:spPr>
          <a:xfrm>
            <a:off x="690563" y="1289050"/>
            <a:ext cx="3890962" cy="27146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Example.kt</a:t>
            </a:r>
            <a:endParaRPr lang="en-US" dirty="0"/>
          </a:p>
        </p:txBody>
      </p:sp>
      <p:sp>
        <p:nvSpPr>
          <p:cNvPr id="15" name="Rounded Rectangle 14"/>
          <p:cNvSpPr/>
          <p:nvPr userDrawn="1"/>
        </p:nvSpPr>
        <p:spPr>
          <a:xfrm>
            <a:off x="6261847" y="1632763"/>
            <a:ext cx="5396753" cy="2598578"/>
          </a:xfrm>
          <a:prstGeom prst="roundRect">
            <a:avLst>
              <a:gd name="adj" fmla="val 22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Consolas" pitchFamily="49" charset="0"/>
            </a:endParaRP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6261846" y="1232357"/>
            <a:ext cx="5396753" cy="400406"/>
            <a:chOff x="457200" y="1232357"/>
            <a:chExt cx="5026914" cy="400406"/>
          </a:xfrm>
        </p:grpSpPr>
        <p:sp>
          <p:nvSpPr>
            <p:cNvPr id="18" name="Right Triangle 17">
              <a:extLst>
                <a:ext uri="{FF2B5EF4-FFF2-40B4-BE49-F238E27FC236}">
                  <a16:creationId xmlns="" xmlns:a16="http://schemas.microsoft.com/office/drawing/2014/main" id="{BA51F4B6-BB93-4B92-B55A-A936B02C432D}"/>
                </a:ext>
              </a:extLst>
            </p:cNvPr>
            <p:cNvSpPr/>
            <p:nvPr userDrawn="1"/>
          </p:nvSpPr>
          <p:spPr>
            <a:xfrm rot="16200000" flipV="1">
              <a:off x="5049723" y="1198372"/>
              <a:ext cx="400406" cy="468376"/>
            </a:xfrm>
            <a:prstGeom prst="rtTriangle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82EA468C-B1A1-4D76-90F4-BE3BD798F358}"/>
                </a:ext>
              </a:extLst>
            </p:cNvPr>
            <p:cNvSpPr/>
            <p:nvPr userDrawn="1"/>
          </p:nvSpPr>
          <p:spPr>
            <a:xfrm>
              <a:off x="457200" y="1232357"/>
              <a:ext cx="4561840" cy="400406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sp>
        <p:nvSpPr>
          <p:cNvPr id="20" name="Oval 19"/>
          <p:cNvSpPr/>
          <p:nvPr userDrawn="1"/>
        </p:nvSpPr>
        <p:spPr>
          <a:xfrm>
            <a:off x="11003215" y="1289685"/>
            <a:ext cx="98612" cy="932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409765" y="1632763"/>
            <a:ext cx="5154706" cy="2598578"/>
          </a:xfrm>
          <a:prstGeom prst="rect">
            <a:avLst/>
          </a:prstGeom>
        </p:spPr>
        <p:txBody>
          <a:bodyPr/>
          <a:lstStyle>
            <a:lvl1pPr>
              <a:defRPr sz="2200" baseline="0">
                <a:latin typeface="Consolas" pitchFamily="49" charset="0"/>
              </a:defRPr>
            </a:lvl1pPr>
          </a:lstStyle>
          <a:p>
            <a:pPr lvl="0"/>
            <a:r>
              <a:rPr lang="id-ID" dirty="0" smtClean="0">
                <a:latin typeface="Consolas" pitchFamily="49" charset="0"/>
              </a:rPr>
              <a:t>fun main(){</a:t>
            </a:r>
          </a:p>
          <a:p>
            <a:pPr lvl="0"/>
            <a:endParaRPr lang="id-ID" dirty="0" smtClean="0">
              <a:latin typeface="Consolas" pitchFamily="49" charset="0"/>
            </a:endParaRPr>
          </a:p>
          <a:p>
            <a:pPr lvl="0"/>
            <a:endParaRPr lang="id-ID" dirty="0" smtClean="0">
              <a:latin typeface="Consolas" pitchFamily="49" charset="0"/>
            </a:endParaRPr>
          </a:p>
          <a:p>
            <a:pPr lvl="0"/>
            <a:r>
              <a:rPr lang="id-ID" dirty="0" smtClean="0">
                <a:latin typeface="Consolas" pitchFamily="49" charset="0"/>
              </a:rPr>
              <a:t>}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82EA468C-B1A1-4D76-90F4-BE3BD798F358}"/>
              </a:ext>
            </a:extLst>
          </p:cNvPr>
          <p:cNvSpPr/>
          <p:nvPr userDrawn="1"/>
        </p:nvSpPr>
        <p:spPr>
          <a:xfrm>
            <a:off x="6261848" y="4365811"/>
            <a:ext cx="5396752" cy="2492188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6261848" y="4365811"/>
            <a:ext cx="492443" cy="2492187"/>
          </a:xfrm>
          <a:prstGeom prst="rect">
            <a:avLst/>
          </a:prstGeom>
          <a:solidFill>
            <a:srgbClr val="00660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id-ID" sz="2000" dirty="0" smtClean="0">
                <a:solidFill>
                  <a:schemeClr val="bg1"/>
                </a:solidFill>
              </a:rPr>
              <a:t>Output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16" hasCustomPrompt="1"/>
          </p:nvPr>
        </p:nvSpPr>
        <p:spPr>
          <a:xfrm>
            <a:off x="6754291" y="4558598"/>
            <a:ext cx="4571252" cy="2106613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pPr lvl="0"/>
            <a:r>
              <a:rPr lang="id-ID" dirty="0" smtClean="0">
                <a:latin typeface="Consolas" pitchFamily="49" charset="0"/>
              </a:rPr>
              <a:t>fun main(){</a:t>
            </a:r>
          </a:p>
          <a:p>
            <a:pPr lvl="0"/>
            <a:endParaRPr lang="id-ID" dirty="0" smtClean="0">
              <a:latin typeface="Consolas" pitchFamily="49" charset="0"/>
            </a:endParaRPr>
          </a:p>
          <a:p>
            <a:pPr lvl="0"/>
            <a:endParaRPr lang="id-ID" dirty="0" smtClean="0">
              <a:latin typeface="Consolas" pitchFamily="49" charset="0"/>
            </a:endParaRPr>
          </a:p>
          <a:p>
            <a:pPr lvl="0"/>
            <a:r>
              <a:rPr lang="id-ID" dirty="0" smtClean="0">
                <a:latin typeface="Consolas" pitchFamily="49" charset="0"/>
              </a:rPr>
              <a:t>}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6508069" y="1232357"/>
            <a:ext cx="411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Consolas" pitchFamily="49" charset="0"/>
              </a:rPr>
              <a:t>Main.kt</a:t>
            </a:r>
            <a:endParaRPr lang="en-US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41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d-ID" dirty="0" smtClean="0"/>
              <a:t>Kotlin: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457200" y="1232357"/>
            <a:ext cx="5396752" cy="400406"/>
            <a:chOff x="457200" y="1232357"/>
            <a:chExt cx="5026914" cy="400406"/>
          </a:xfrm>
        </p:grpSpPr>
        <p:sp>
          <p:nvSpPr>
            <p:cNvPr id="5" name="Right Triangle 4">
              <a:extLst>
                <a:ext uri="{FF2B5EF4-FFF2-40B4-BE49-F238E27FC236}">
                  <a16:creationId xmlns="" xmlns:a16="http://schemas.microsoft.com/office/drawing/2014/main" id="{BA51F4B6-BB93-4B92-B55A-A936B02C432D}"/>
                </a:ext>
              </a:extLst>
            </p:cNvPr>
            <p:cNvSpPr/>
            <p:nvPr userDrawn="1"/>
          </p:nvSpPr>
          <p:spPr>
            <a:xfrm rot="16200000" flipV="1">
              <a:off x="5049723" y="1198372"/>
              <a:ext cx="400406" cy="468376"/>
            </a:xfrm>
            <a:prstGeom prst="rtTriangle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82EA468C-B1A1-4D76-90F4-BE3BD798F358}"/>
                </a:ext>
              </a:extLst>
            </p:cNvPr>
            <p:cNvSpPr/>
            <p:nvPr userDrawn="1"/>
          </p:nvSpPr>
          <p:spPr>
            <a:xfrm>
              <a:off x="457200" y="1232357"/>
              <a:ext cx="4561840" cy="400406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sp>
        <p:nvSpPr>
          <p:cNvPr id="7" name="Rounded Rectangle 6"/>
          <p:cNvSpPr/>
          <p:nvPr userDrawn="1"/>
        </p:nvSpPr>
        <p:spPr>
          <a:xfrm>
            <a:off x="457199" y="1632762"/>
            <a:ext cx="5396753" cy="5153520"/>
          </a:xfrm>
          <a:prstGeom prst="roundRect">
            <a:avLst>
              <a:gd name="adj" fmla="val 22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Consolas" pitchFamily="49" charset="0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5207533" y="1289685"/>
            <a:ext cx="98612" cy="932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690563" y="1792288"/>
            <a:ext cx="4957202" cy="4913312"/>
          </a:xfrm>
          <a:prstGeom prst="rect">
            <a:avLst/>
          </a:prstGeom>
        </p:spPr>
        <p:txBody>
          <a:bodyPr/>
          <a:lstStyle>
            <a:lvl1pPr>
              <a:defRPr sz="2200" baseline="0">
                <a:latin typeface="Consolas" pitchFamily="49" charset="0"/>
              </a:defRPr>
            </a:lvl1pPr>
          </a:lstStyle>
          <a:p>
            <a:pPr lvl="0"/>
            <a:r>
              <a:rPr lang="id-ID" dirty="0" smtClean="0">
                <a:latin typeface="Consolas" pitchFamily="49" charset="0"/>
              </a:rPr>
              <a:t>fun main(){</a:t>
            </a:r>
          </a:p>
          <a:p>
            <a:pPr lvl="0"/>
            <a:endParaRPr lang="id-ID" dirty="0" smtClean="0">
              <a:latin typeface="Consolas" pitchFamily="49" charset="0"/>
            </a:endParaRPr>
          </a:p>
          <a:p>
            <a:pPr lvl="0"/>
            <a:endParaRPr lang="id-ID" dirty="0" smtClean="0">
              <a:latin typeface="Consolas" pitchFamily="49" charset="0"/>
            </a:endParaRPr>
          </a:p>
          <a:p>
            <a:pPr lvl="0"/>
            <a:r>
              <a:rPr lang="id-ID" dirty="0" smtClean="0">
                <a:latin typeface="Consolas" pitchFamily="49" charset="0"/>
              </a:rPr>
              <a:t>}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2" hasCustomPrompt="1"/>
          </p:nvPr>
        </p:nvSpPr>
        <p:spPr>
          <a:xfrm>
            <a:off x="690563" y="1289050"/>
            <a:ext cx="3890962" cy="27146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Example.kt</a:t>
            </a:r>
            <a:endParaRPr lang="en-US" dirty="0"/>
          </a:p>
        </p:txBody>
      </p:sp>
      <p:sp>
        <p:nvSpPr>
          <p:cNvPr id="15" name="Rounded Rectangle 14"/>
          <p:cNvSpPr/>
          <p:nvPr userDrawn="1"/>
        </p:nvSpPr>
        <p:spPr>
          <a:xfrm>
            <a:off x="6261847" y="1632762"/>
            <a:ext cx="5396753" cy="3315755"/>
          </a:xfrm>
          <a:prstGeom prst="roundRect">
            <a:avLst>
              <a:gd name="adj" fmla="val 22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Consolas" pitchFamily="49" charset="0"/>
            </a:endParaRP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6261846" y="1232357"/>
            <a:ext cx="5396753" cy="400406"/>
            <a:chOff x="457200" y="1232357"/>
            <a:chExt cx="5026914" cy="400406"/>
          </a:xfrm>
        </p:grpSpPr>
        <p:sp>
          <p:nvSpPr>
            <p:cNvPr id="18" name="Right Triangle 17">
              <a:extLst>
                <a:ext uri="{FF2B5EF4-FFF2-40B4-BE49-F238E27FC236}">
                  <a16:creationId xmlns="" xmlns:a16="http://schemas.microsoft.com/office/drawing/2014/main" id="{BA51F4B6-BB93-4B92-B55A-A936B02C432D}"/>
                </a:ext>
              </a:extLst>
            </p:cNvPr>
            <p:cNvSpPr/>
            <p:nvPr userDrawn="1"/>
          </p:nvSpPr>
          <p:spPr>
            <a:xfrm rot="16200000" flipV="1">
              <a:off x="5049723" y="1198372"/>
              <a:ext cx="400406" cy="468376"/>
            </a:xfrm>
            <a:prstGeom prst="rtTriangle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82EA468C-B1A1-4D76-90F4-BE3BD798F358}"/>
                </a:ext>
              </a:extLst>
            </p:cNvPr>
            <p:cNvSpPr/>
            <p:nvPr userDrawn="1"/>
          </p:nvSpPr>
          <p:spPr>
            <a:xfrm>
              <a:off x="457200" y="1232357"/>
              <a:ext cx="4561840" cy="400406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sp>
        <p:nvSpPr>
          <p:cNvPr id="20" name="Oval 19"/>
          <p:cNvSpPr/>
          <p:nvPr userDrawn="1"/>
        </p:nvSpPr>
        <p:spPr>
          <a:xfrm>
            <a:off x="11003215" y="1289685"/>
            <a:ext cx="98612" cy="932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409765" y="1632762"/>
            <a:ext cx="5154706" cy="3163355"/>
          </a:xfrm>
          <a:prstGeom prst="rect">
            <a:avLst/>
          </a:prstGeom>
        </p:spPr>
        <p:txBody>
          <a:bodyPr/>
          <a:lstStyle>
            <a:lvl1pPr>
              <a:defRPr sz="2200" baseline="0">
                <a:latin typeface="Consolas" pitchFamily="49" charset="0"/>
              </a:defRPr>
            </a:lvl1pPr>
          </a:lstStyle>
          <a:p>
            <a:pPr lvl="0"/>
            <a:r>
              <a:rPr lang="id-ID" dirty="0" smtClean="0">
                <a:latin typeface="Consolas" pitchFamily="49" charset="0"/>
              </a:rPr>
              <a:t>fun main(){</a:t>
            </a:r>
          </a:p>
          <a:p>
            <a:pPr lvl="0"/>
            <a:endParaRPr lang="id-ID" dirty="0" smtClean="0">
              <a:latin typeface="Consolas" pitchFamily="49" charset="0"/>
            </a:endParaRPr>
          </a:p>
          <a:p>
            <a:pPr lvl="0"/>
            <a:endParaRPr lang="id-ID" dirty="0" smtClean="0">
              <a:latin typeface="Consolas" pitchFamily="49" charset="0"/>
            </a:endParaRPr>
          </a:p>
          <a:p>
            <a:pPr lvl="0"/>
            <a:r>
              <a:rPr lang="id-ID" dirty="0" smtClean="0">
                <a:latin typeface="Consolas" pitchFamily="49" charset="0"/>
              </a:rPr>
              <a:t>}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82EA468C-B1A1-4D76-90F4-BE3BD798F358}"/>
              </a:ext>
            </a:extLst>
          </p:cNvPr>
          <p:cNvSpPr/>
          <p:nvPr userDrawn="1"/>
        </p:nvSpPr>
        <p:spPr>
          <a:xfrm>
            <a:off x="6261848" y="5038165"/>
            <a:ext cx="5396752" cy="1819834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6261848" y="5038165"/>
            <a:ext cx="492443" cy="1819833"/>
          </a:xfrm>
          <a:prstGeom prst="rect">
            <a:avLst/>
          </a:prstGeom>
          <a:solidFill>
            <a:srgbClr val="00660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id-ID" sz="2000" dirty="0" smtClean="0">
                <a:solidFill>
                  <a:schemeClr val="bg1"/>
                </a:solidFill>
              </a:rPr>
              <a:t>Output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16" hasCustomPrompt="1"/>
          </p:nvPr>
        </p:nvSpPr>
        <p:spPr>
          <a:xfrm>
            <a:off x="6754291" y="5271247"/>
            <a:ext cx="4571252" cy="139396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pPr lvl="0"/>
            <a:r>
              <a:rPr lang="id-ID" dirty="0" smtClean="0">
                <a:latin typeface="Consolas" pitchFamily="49" charset="0"/>
              </a:rPr>
              <a:t>fun main(){</a:t>
            </a:r>
          </a:p>
          <a:p>
            <a:pPr lvl="0"/>
            <a:endParaRPr lang="id-ID" dirty="0" smtClean="0">
              <a:latin typeface="Consolas" pitchFamily="49" charset="0"/>
            </a:endParaRPr>
          </a:p>
          <a:p>
            <a:pPr lvl="0"/>
            <a:endParaRPr lang="id-ID" dirty="0" smtClean="0">
              <a:latin typeface="Consolas" pitchFamily="49" charset="0"/>
            </a:endParaRPr>
          </a:p>
          <a:p>
            <a:pPr lvl="0"/>
            <a:r>
              <a:rPr lang="id-ID" dirty="0" smtClean="0">
                <a:latin typeface="Consolas" pitchFamily="49" charset="0"/>
              </a:rPr>
              <a:t>}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6508069" y="1232357"/>
            <a:ext cx="411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Consolas" pitchFamily="49" charset="0"/>
              </a:rPr>
              <a:t>Main.kt</a:t>
            </a:r>
            <a:endParaRPr lang="en-US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2510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id-ID" dirty="0" smtClean="0"/>
              <a:t>Kotlin:</a:t>
            </a:r>
            <a:endParaRPr 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457200" y="1232357"/>
            <a:ext cx="5396752" cy="400406"/>
            <a:chOff x="457200" y="1232357"/>
            <a:chExt cx="5026914" cy="400406"/>
          </a:xfrm>
        </p:grpSpPr>
        <p:sp>
          <p:nvSpPr>
            <p:cNvPr id="5" name="Right Triangle 4">
              <a:extLst>
                <a:ext uri="{FF2B5EF4-FFF2-40B4-BE49-F238E27FC236}">
                  <a16:creationId xmlns="" xmlns:a16="http://schemas.microsoft.com/office/drawing/2014/main" id="{BA51F4B6-BB93-4B92-B55A-A936B02C432D}"/>
                </a:ext>
              </a:extLst>
            </p:cNvPr>
            <p:cNvSpPr/>
            <p:nvPr userDrawn="1"/>
          </p:nvSpPr>
          <p:spPr>
            <a:xfrm rot="16200000" flipV="1">
              <a:off x="5049723" y="1198372"/>
              <a:ext cx="400406" cy="468376"/>
            </a:xfrm>
            <a:prstGeom prst="rtTriangle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="" xmlns:a16="http://schemas.microsoft.com/office/drawing/2014/main" id="{82EA468C-B1A1-4D76-90F4-BE3BD798F358}"/>
                </a:ext>
              </a:extLst>
            </p:cNvPr>
            <p:cNvSpPr/>
            <p:nvPr userDrawn="1"/>
          </p:nvSpPr>
          <p:spPr>
            <a:xfrm>
              <a:off x="457200" y="1232357"/>
              <a:ext cx="4561840" cy="400406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sp>
        <p:nvSpPr>
          <p:cNvPr id="7" name="Rounded Rectangle 6"/>
          <p:cNvSpPr/>
          <p:nvPr userDrawn="1"/>
        </p:nvSpPr>
        <p:spPr>
          <a:xfrm>
            <a:off x="457199" y="1632762"/>
            <a:ext cx="5396753" cy="4315319"/>
          </a:xfrm>
          <a:prstGeom prst="roundRect">
            <a:avLst>
              <a:gd name="adj" fmla="val 22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Consolas" pitchFamily="49" charset="0"/>
            </a:endParaRPr>
          </a:p>
        </p:txBody>
      </p:sp>
      <p:sp>
        <p:nvSpPr>
          <p:cNvPr id="8" name="Oval 7"/>
          <p:cNvSpPr/>
          <p:nvPr userDrawn="1"/>
        </p:nvSpPr>
        <p:spPr>
          <a:xfrm>
            <a:off x="5207533" y="1289685"/>
            <a:ext cx="98612" cy="932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1" hasCustomPrompt="1"/>
          </p:nvPr>
        </p:nvSpPr>
        <p:spPr>
          <a:xfrm>
            <a:off x="690563" y="1792288"/>
            <a:ext cx="4957202" cy="3989947"/>
          </a:xfrm>
          <a:prstGeom prst="rect">
            <a:avLst/>
          </a:prstGeom>
        </p:spPr>
        <p:txBody>
          <a:bodyPr/>
          <a:lstStyle>
            <a:lvl1pPr>
              <a:defRPr sz="2200" baseline="0">
                <a:latin typeface="Consolas" pitchFamily="49" charset="0"/>
              </a:defRPr>
            </a:lvl1pPr>
          </a:lstStyle>
          <a:p>
            <a:pPr lvl="0"/>
            <a:r>
              <a:rPr lang="id-ID" dirty="0" smtClean="0">
                <a:latin typeface="Consolas" pitchFamily="49" charset="0"/>
              </a:rPr>
              <a:t>fun main(){</a:t>
            </a:r>
          </a:p>
          <a:p>
            <a:pPr lvl="0"/>
            <a:endParaRPr lang="id-ID" dirty="0" smtClean="0">
              <a:latin typeface="Consolas" pitchFamily="49" charset="0"/>
            </a:endParaRPr>
          </a:p>
          <a:p>
            <a:pPr lvl="0"/>
            <a:endParaRPr lang="id-ID" dirty="0" smtClean="0">
              <a:latin typeface="Consolas" pitchFamily="49" charset="0"/>
            </a:endParaRPr>
          </a:p>
          <a:p>
            <a:pPr lvl="0"/>
            <a:r>
              <a:rPr lang="id-ID" dirty="0" smtClean="0">
                <a:latin typeface="Consolas" pitchFamily="49" charset="0"/>
              </a:rPr>
              <a:t>}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2" hasCustomPrompt="1"/>
          </p:nvPr>
        </p:nvSpPr>
        <p:spPr>
          <a:xfrm>
            <a:off x="690563" y="1289050"/>
            <a:ext cx="3890962" cy="27146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Example.kt</a:t>
            </a:r>
            <a:endParaRPr lang="en-US" dirty="0"/>
          </a:p>
        </p:txBody>
      </p:sp>
      <p:sp>
        <p:nvSpPr>
          <p:cNvPr id="15" name="Rounded Rectangle 14"/>
          <p:cNvSpPr/>
          <p:nvPr userDrawn="1"/>
        </p:nvSpPr>
        <p:spPr>
          <a:xfrm>
            <a:off x="6261847" y="1632762"/>
            <a:ext cx="5396753" cy="3315755"/>
          </a:xfrm>
          <a:prstGeom prst="roundRect">
            <a:avLst>
              <a:gd name="adj" fmla="val 22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Consolas" pitchFamily="49" charset="0"/>
            </a:endParaRP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6261846" y="1232357"/>
            <a:ext cx="5396753" cy="400406"/>
            <a:chOff x="457200" y="1232357"/>
            <a:chExt cx="5026914" cy="400406"/>
          </a:xfrm>
        </p:grpSpPr>
        <p:sp>
          <p:nvSpPr>
            <p:cNvPr id="18" name="Right Triangle 17">
              <a:extLst>
                <a:ext uri="{FF2B5EF4-FFF2-40B4-BE49-F238E27FC236}">
                  <a16:creationId xmlns="" xmlns:a16="http://schemas.microsoft.com/office/drawing/2014/main" id="{BA51F4B6-BB93-4B92-B55A-A936B02C432D}"/>
                </a:ext>
              </a:extLst>
            </p:cNvPr>
            <p:cNvSpPr/>
            <p:nvPr userDrawn="1"/>
          </p:nvSpPr>
          <p:spPr>
            <a:xfrm rot="16200000" flipV="1">
              <a:off x="5049723" y="1198372"/>
              <a:ext cx="400406" cy="468376"/>
            </a:xfrm>
            <a:prstGeom prst="rtTriangle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82EA468C-B1A1-4D76-90F4-BE3BD798F358}"/>
                </a:ext>
              </a:extLst>
            </p:cNvPr>
            <p:cNvSpPr/>
            <p:nvPr userDrawn="1"/>
          </p:nvSpPr>
          <p:spPr>
            <a:xfrm>
              <a:off x="457200" y="1232357"/>
              <a:ext cx="4561840" cy="400406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sp>
        <p:nvSpPr>
          <p:cNvPr id="20" name="Oval 19"/>
          <p:cNvSpPr/>
          <p:nvPr userDrawn="1"/>
        </p:nvSpPr>
        <p:spPr>
          <a:xfrm>
            <a:off x="11003215" y="1289685"/>
            <a:ext cx="98612" cy="932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ontent Placeholder 11"/>
          <p:cNvSpPr>
            <a:spLocks noGrp="1"/>
          </p:cNvSpPr>
          <p:nvPr>
            <p:ph sz="quarter" idx="15" hasCustomPrompt="1"/>
          </p:nvPr>
        </p:nvSpPr>
        <p:spPr>
          <a:xfrm>
            <a:off x="6409765" y="1632762"/>
            <a:ext cx="5154706" cy="3163355"/>
          </a:xfrm>
          <a:prstGeom prst="rect">
            <a:avLst/>
          </a:prstGeom>
        </p:spPr>
        <p:txBody>
          <a:bodyPr/>
          <a:lstStyle>
            <a:lvl1pPr>
              <a:defRPr sz="2200" baseline="0">
                <a:latin typeface="Consolas" pitchFamily="49" charset="0"/>
              </a:defRPr>
            </a:lvl1pPr>
          </a:lstStyle>
          <a:p>
            <a:pPr lvl="0"/>
            <a:r>
              <a:rPr lang="id-ID" dirty="0" smtClean="0">
                <a:latin typeface="Consolas" pitchFamily="49" charset="0"/>
              </a:rPr>
              <a:t>fun main(){</a:t>
            </a:r>
          </a:p>
          <a:p>
            <a:pPr lvl="0"/>
            <a:endParaRPr lang="id-ID" dirty="0" smtClean="0">
              <a:latin typeface="Consolas" pitchFamily="49" charset="0"/>
            </a:endParaRPr>
          </a:p>
          <a:p>
            <a:pPr lvl="0"/>
            <a:endParaRPr lang="id-ID" dirty="0" smtClean="0">
              <a:latin typeface="Consolas" pitchFamily="49" charset="0"/>
            </a:endParaRPr>
          </a:p>
          <a:p>
            <a:pPr lvl="0"/>
            <a:r>
              <a:rPr lang="id-ID" dirty="0" smtClean="0">
                <a:latin typeface="Consolas" pitchFamily="49" charset="0"/>
              </a:rPr>
              <a:t>}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82EA468C-B1A1-4D76-90F4-BE3BD798F358}"/>
              </a:ext>
            </a:extLst>
          </p:cNvPr>
          <p:cNvSpPr/>
          <p:nvPr userDrawn="1"/>
        </p:nvSpPr>
        <p:spPr>
          <a:xfrm>
            <a:off x="6261848" y="5038165"/>
            <a:ext cx="5396752" cy="1819834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6261848" y="5038165"/>
            <a:ext cx="492443" cy="1819833"/>
          </a:xfrm>
          <a:prstGeom prst="rect">
            <a:avLst/>
          </a:prstGeom>
          <a:solidFill>
            <a:srgbClr val="00660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id-ID" sz="2000" dirty="0" smtClean="0">
                <a:solidFill>
                  <a:schemeClr val="bg1"/>
                </a:solidFill>
              </a:rPr>
              <a:t>Output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16" hasCustomPrompt="1"/>
          </p:nvPr>
        </p:nvSpPr>
        <p:spPr>
          <a:xfrm>
            <a:off x="6754291" y="5271247"/>
            <a:ext cx="4571252" cy="139396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pPr lvl="0"/>
            <a:r>
              <a:rPr lang="id-ID" dirty="0" smtClean="0">
                <a:latin typeface="Consolas" pitchFamily="49" charset="0"/>
              </a:rPr>
              <a:t>fun main(){</a:t>
            </a:r>
          </a:p>
          <a:p>
            <a:pPr lvl="0"/>
            <a:endParaRPr lang="id-ID" dirty="0" smtClean="0">
              <a:latin typeface="Consolas" pitchFamily="49" charset="0"/>
            </a:endParaRPr>
          </a:p>
          <a:p>
            <a:pPr lvl="0"/>
            <a:endParaRPr lang="id-ID" dirty="0" smtClean="0">
              <a:latin typeface="Consolas" pitchFamily="49" charset="0"/>
            </a:endParaRPr>
          </a:p>
          <a:p>
            <a:pPr lvl="0"/>
            <a:r>
              <a:rPr lang="id-ID" dirty="0" smtClean="0">
                <a:latin typeface="Consolas" pitchFamily="49" charset="0"/>
              </a:rPr>
              <a:t>}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6508069" y="1232357"/>
            <a:ext cx="4115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solidFill>
                  <a:schemeClr val="bg1"/>
                </a:solidFill>
                <a:latin typeface="Consolas" pitchFamily="49" charset="0"/>
              </a:rPr>
              <a:t>Main.kt</a:t>
            </a:r>
            <a:endParaRPr lang="en-US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21" name="Rounded Rectangle 20"/>
          <p:cNvSpPr/>
          <p:nvPr userDrawn="1"/>
        </p:nvSpPr>
        <p:spPr>
          <a:xfrm>
            <a:off x="457200" y="6087035"/>
            <a:ext cx="5396753" cy="354105"/>
          </a:xfrm>
          <a:prstGeom prst="roundRect">
            <a:avLst>
              <a:gd name="adj" fmla="val 22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d-ID" sz="1100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Source:</a:t>
            </a:r>
            <a:endParaRPr lang="en-US" sz="1100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1076325" y="6086475"/>
            <a:ext cx="4778375" cy="354013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>
                    <a:lumMod val="75000"/>
                  </a:schemeClr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283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dreas Febr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9896F1A-7C7A-4536-B030-78C4C1DC8D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Presentation Title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4C8F05EC-72A7-40F2-A307-F9A8D9AD3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9F52A-9D46-42C3-A70C-0C7F30DADE89}" type="datetime1">
              <a:rPr lang="id-ID" smtClean="0"/>
              <a:t>02/11/2020</a:t>
            </a:fld>
            <a:endParaRPr lang="id-ID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23FE1BD1-EED8-4D18-8200-8589B9A8C09D}"/>
              </a:ext>
            </a:extLst>
          </p:cNvPr>
          <p:cNvSpPr txBox="1"/>
          <p:nvPr userDrawn="1"/>
        </p:nvSpPr>
        <p:spPr>
          <a:xfrm>
            <a:off x="1737359" y="3931920"/>
            <a:ext cx="10058400" cy="48013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Andreas </a:t>
            </a:r>
            <a:r>
              <a:rPr lang="en-US" sz="28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Febrian</a:t>
            </a:r>
            <a:endParaRPr lang="id-ID" sz="28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70183FD1-A42F-4D46-A65B-73891204532F}"/>
              </a:ext>
            </a:extLst>
          </p:cNvPr>
          <p:cNvSpPr txBox="1"/>
          <p:nvPr userDrawn="1"/>
        </p:nvSpPr>
        <p:spPr>
          <a:xfrm>
            <a:off x="1737360" y="4455393"/>
            <a:ext cx="10058400" cy="457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Direktur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Pusat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Pendidikan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Jauh</a:t>
            </a:r>
            <a:endParaRPr lang="en-US" sz="2400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8123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D38BCC-D6AE-4E7B-91C9-D836ABF8E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Slide Title</a:t>
            </a: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E851F4-23C6-4BA0-8B61-B8A5FC0D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487680" cy="457200"/>
          </a:xfrm>
          <a:prstGeom prst="rect">
            <a:avLst/>
          </a:prstGeom>
        </p:spPr>
        <p:txBody>
          <a:bodyPr/>
          <a:lstStyle/>
          <a:p>
            <a:fld id="{8B1BAFE0-FE59-4FFD-BDCE-8E002A4DA796}" type="slidenum">
              <a:rPr lang="id-ID" smtClean="0"/>
              <a:pPr/>
              <a:t>‹#›</a:t>
            </a:fld>
            <a:endParaRPr lang="id-ID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57200" y="1232357"/>
            <a:ext cx="5026914" cy="400406"/>
            <a:chOff x="457200" y="1232357"/>
            <a:chExt cx="5026914" cy="400406"/>
          </a:xfrm>
        </p:grpSpPr>
        <p:sp>
          <p:nvSpPr>
            <p:cNvPr id="8" name="Right Triangle 7">
              <a:extLst>
                <a:ext uri="{FF2B5EF4-FFF2-40B4-BE49-F238E27FC236}">
                  <a16:creationId xmlns="" xmlns:a16="http://schemas.microsoft.com/office/drawing/2014/main" id="{BA51F4B6-BB93-4B92-B55A-A936B02C432D}"/>
                </a:ext>
              </a:extLst>
            </p:cNvPr>
            <p:cNvSpPr/>
            <p:nvPr userDrawn="1"/>
          </p:nvSpPr>
          <p:spPr>
            <a:xfrm rot="16200000" flipV="1">
              <a:off x="5049723" y="1198372"/>
              <a:ext cx="400406" cy="468376"/>
            </a:xfrm>
            <a:prstGeom prst="rtTriangle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82EA468C-B1A1-4D76-90F4-BE3BD798F358}"/>
                </a:ext>
              </a:extLst>
            </p:cNvPr>
            <p:cNvSpPr/>
            <p:nvPr userDrawn="1"/>
          </p:nvSpPr>
          <p:spPr>
            <a:xfrm>
              <a:off x="457200" y="1232357"/>
              <a:ext cx="4561840" cy="400406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sp>
        <p:nvSpPr>
          <p:cNvPr id="10" name="Rounded Rectangle 9"/>
          <p:cNvSpPr/>
          <p:nvPr userDrawn="1"/>
        </p:nvSpPr>
        <p:spPr>
          <a:xfrm>
            <a:off x="457200" y="1632763"/>
            <a:ext cx="11201400" cy="3655517"/>
          </a:xfrm>
          <a:prstGeom prst="roundRect">
            <a:avLst>
              <a:gd name="adj" fmla="val 22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Consolas" pitchFamily="49" charset="0"/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4893758" y="1289685"/>
            <a:ext cx="98612" cy="932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677862" y="1289050"/>
            <a:ext cx="4137977" cy="2730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File Name.kt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 hasCustomPrompt="1"/>
          </p:nvPr>
        </p:nvSpPr>
        <p:spPr>
          <a:xfrm>
            <a:off x="663575" y="1798321"/>
            <a:ext cx="10872788" cy="3208020"/>
          </a:xfrm>
          <a:prstGeom prst="rect">
            <a:avLst/>
          </a:prstGeom>
        </p:spPr>
        <p:txBody>
          <a:bodyPr/>
          <a:lstStyle>
            <a:lvl1pPr>
              <a:tabLst>
                <a:tab pos="625475" algn="l"/>
              </a:tabLst>
              <a:defRPr baseline="0">
                <a:latin typeface="Consolas" pitchFamily="49" charset="0"/>
              </a:defRPr>
            </a:lvl1pPr>
          </a:lstStyle>
          <a:p>
            <a:pPr lvl="0"/>
            <a:r>
              <a:rPr lang="id-ID" dirty="0" smtClean="0">
                <a:latin typeface="Consolas" pitchFamily="49" charset="0"/>
              </a:rPr>
              <a:t>fun main(){</a:t>
            </a:r>
          </a:p>
          <a:p>
            <a:pPr lvl="0"/>
            <a:r>
              <a:rPr lang="id-ID" dirty="0" smtClean="0">
                <a:latin typeface="Consolas" pitchFamily="49" charset="0"/>
              </a:rPr>
              <a:t>	print(“Hello World”)</a:t>
            </a:r>
          </a:p>
          <a:p>
            <a:pPr lvl="0"/>
            <a:r>
              <a:rPr lang="id-ID" dirty="0" smtClean="0">
                <a:latin typeface="Consolas" pitchFamily="49" charset="0"/>
              </a:rPr>
              <a:t>}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2EA468C-B1A1-4D76-90F4-BE3BD798F358}"/>
              </a:ext>
            </a:extLst>
          </p:cNvPr>
          <p:cNvSpPr/>
          <p:nvPr userDrawn="1"/>
        </p:nvSpPr>
        <p:spPr>
          <a:xfrm>
            <a:off x="-15240" y="5531223"/>
            <a:ext cx="12207240" cy="1325880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 hasCustomPrompt="1"/>
          </p:nvPr>
        </p:nvSpPr>
        <p:spPr>
          <a:xfrm>
            <a:off x="815975" y="5668963"/>
            <a:ext cx="10842625" cy="10588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Hello World</a:t>
            </a:r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5532119"/>
            <a:ext cx="492443" cy="1325879"/>
          </a:xfrm>
          <a:prstGeom prst="rect">
            <a:avLst/>
          </a:prstGeom>
          <a:solidFill>
            <a:srgbClr val="00660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id-ID" sz="2000" dirty="0" smtClean="0">
                <a:solidFill>
                  <a:schemeClr val="bg1"/>
                </a:solidFill>
              </a:rPr>
              <a:t>Example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179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D38BCC-D6AE-4E7B-91C9-D836ABF8E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Slide Title</a:t>
            </a: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E851F4-23C6-4BA0-8B61-B8A5FC0D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487680" cy="457200"/>
          </a:xfrm>
          <a:prstGeom prst="rect">
            <a:avLst/>
          </a:prstGeom>
        </p:spPr>
        <p:txBody>
          <a:bodyPr/>
          <a:lstStyle/>
          <a:p>
            <a:fld id="{8B1BAFE0-FE59-4FFD-BDCE-8E002A4DA796}" type="slidenum">
              <a:rPr lang="id-ID" smtClean="0"/>
              <a:pPr/>
              <a:t>‹#›</a:t>
            </a:fld>
            <a:endParaRPr lang="id-ID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57200" y="1232357"/>
            <a:ext cx="5026914" cy="400406"/>
            <a:chOff x="457200" y="1232357"/>
            <a:chExt cx="5026914" cy="400406"/>
          </a:xfrm>
        </p:grpSpPr>
        <p:sp>
          <p:nvSpPr>
            <p:cNvPr id="8" name="Right Triangle 7">
              <a:extLst>
                <a:ext uri="{FF2B5EF4-FFF2-40B4-BE49-F238E27FC236}">
                  <a16:creationId xmlns="" xmlns:a16="http://schemas.microsoft.com/office/drawing/2014/main" id="{BA51F4B6-BB93-4B92-B55A-A936B02C432D}"/>
                </a:ext>
              </a:extLst>
            </p:cNvPr>
            <p:cNvSpPr/>
            <p:nvPr userDrawn="1"/>
          </p:nvSpPr>
          <p:spPr>
            <a:xfrm rot="16200000" flipV="1">
              <a:off x="5049723" y="1198372"/>
              <a:ext cx="400406" cy="468376"/>
            </a:xfrm>
            <a:prstGeom prst="rtTriangle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82EA468C-B1A1-4D76-90F4-BE3BD798F358}"/>
                </a:ext>
              </a:extLst>
            </p:cNvPr>
            <p:cNvSpPr/>
            <p:nvPr userDrawn="1"/>
          </p:nvSpPr>
          <p:spPr>
            <a:xfrm>
              <a:off x="457200" y="1232357"/>
              <a:ext cx="4561840" cy="400406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sp>
        <p:nvSpPr>
          <p:cNvPr id="10" name="Rounded Rectangle 9"/>
          <p:cNvSpPr/>
          <p:nvPr userDrawn="1"/>
        </p:nvSpPr>
        <p:spPr>
          <a:xfrm>
            <a:off x="457200" y="1632763"/>
            <a:ext cx="11201400" cy="3655517"/>
          </a:xfrm>
          <a:prstGeom prst="roundRect">
            <a:avLst>
              <a:gd name="adj" fmla="val 22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Consolas" pitchFamily="49" charset="0"/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4893758" y="1289685"/>
            <a:ext cx="98612" cy="932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677862" y="1289050"/>
            <a:ext cx="4137977" cy="2730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File Name.kt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 hasCustomPrompt="1"/>
          </p:nvPr>
        </p:nvSpPr>
        <p:spPr>
          <a:xfrm>
            <a:off x="663575" y="1798321"/>
            <a:ext cx="10872788" cy="3208020"/>
          </a:xfrm>
          <a:prstGeom prst="rect">
            <a:avLst/>
          </a:prstGeom>
        </p:spPr>
        <p:txBody>
          <a:bodyPr/>
          <a:lstStyle>
            <a:lvl1pPr>
              <a:tabLst>
                <a:tab pos="625475" algn="l"/>
              </a:tabLst>
              <a:defRPr baseline="0">
                <a:latin typeface="Consolas" pitchFamily="49" charset="0"/>
              </a:defRPr>
            </a:lvl1pPr>
          </a:lstStyle>
          <a:p>
            <a:pPr lvl="0"/>
            <a:r>
              <a:rPr lang="id-ID" dirty="0" smtClean="0">
                <a:latin typeface="Consolas" pitchFamily="49" charset="0"/>
              </a:rPr>
              <a:t>fun main(){</a:t>
            </a:r>
          </a:p>
          <a:p>
            <a:pPr lvl="0"/>
            <a:r>
              <a:rPr lang="id-ID" dirty="0" smtClean="0">
                <a:latin typeface="Consolas" pitchFamily="49" charset="0"/>
              </a:rPr>
              <a:t>	print(“Hello World”)</a:t>
            </a:r>
          </a:p>
          <a:p>
            <a:pPr lvl="0"/>
            <a:r>
              <a:rPr lang="id-ID" dirty="0" smtClean="0">
                <a:latin typeface="Consolas" pitchFamily="49" charset="0"/>
              </a:rPr>
              <a:t>}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2EA468C-B1A1-4D76-90F4-BE3BD798F358}"/>
              </a:ext>
            </a:extLst>
          </p:cNvPr>
          <p:cNvSpPr/>
          <p:nvPr userDrawn="1"/>
        </p:nvSpPr>
        <p:spPr>
          <a:xfrm>
            <a:off x="-15240" y="5531223"/>
            <a:ext cx="12207240" cy="1325880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 hasCustomPrompt="1"/>
          </p:nvPr>
        </p:nvSpPr>
        <p:spPr>
          <a:xfrm>
            <a:off x="815975" y="5668963"/>
            <a:ext cx="10842625" cy="10588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Hello World</a:t>
            </a:r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5532119"/>
            <a:ext cx="492443" cy="1325879"/>
          </a:xfrm>
          <a:prstGeom prst="rect">
            <a:avLst/>
          </a:prstGeom>
          <a:solidFill>
            <a:srgbClr val="00660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id-ID" sz="2000" dirty="0" smtClean="0">
                <a:solidFill>
                  <a:schemeClr val="bg1"/>
                </a:solidFill>
              </a:rPr>
              <a:t>Keluaran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9603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D38BCC-D6AE-4E7B-91C9-D836ABF8E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Slide Title</a:t>
            </a: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E851F4-23C6-4BA0-8B61-B8A5FC0D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487680" cy="457200"/>
          </a:xfrm>
          <a:prstGeom prst="rect">
            <a:avLst/>
          </a:prstGeom>
        </p:spPr>
        <p:txBody>
          <a:bodyPr/>
          <a:lstStyle/>
          <a:p>
            <a:fld id="{8B1BAFE0-FE59-4FFD-BDCE-8E002A4DA796}" type="slidenum">
              <a:rPr lang="id-ID" smtClean="0"/>
              <a:pPr/>
              <a:t>‹#›</a:t>
            </a:fld>
            <a:endParaRPr lang="id-ID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57200" y="1232357"/>
            <a:ext cx="5026914" cy="400406"/>
            <a:chOff x="457200" y="1232357"/>
            <a:chExt cx="5026914" cy="400406"/>
          </a:xfrm>
        </p:grpSpPr>
        <p:sp>
          <p:nvSpPr>
            <p:cNvPr id="8" name="Right Triangle 7">
              <a:extLst>
                <a:ext uri="{FF2B5EF4-FFF2-40B4-BE49-F238E27FC236}">
                  <a16:creationId xmlns="" xmlns:a16="http://schemas.microsoft.com/office/drawing/2014/main" id="{BA51F4B6-BB93-4B92-B55A-A936B02C432D}"/>
                </a:ext>
              </a:extLst>
            </p:cNvPr>
            <p:cNvSpPr/>
            <p:nvPr userDrawn="1"/>
          </p:nvSpPr>
          <p:spPr>
            <a:xfrm rot="16200000" flipV="1">
              <a:off x="5049723" y="1198372"/>
              <a:ext cx="400406" cy="468376"/>
            </a:xfrm>
            <a:prstGeom prst="rtTriangle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82EA468C-B1A1-4D76-90F4-BE3BD798F358}"/>
                </a:ext>
              </a:extLst>
            </p:cNvPr>
            <p:cNvSpPr/>
            <p:nvPr userDrawn="1"/>
          </p:nvSpPr>
          <p:spPr>
            <a:xfrm>
              <a:off x="457200" y="1232357"/>
              <a:ext cx="4561840" cy="400406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sp>
        <p:nvSpPr>
          <p:cNvPr id="10" name="Rounded Rectangle 9"/>
          <p:cNvSpPr/>
          <p:nvPr userDrawn="1"/>
        </p:nvSpPr>
        <p:spPr>
          <a:xfrm>
            <a:off x="457200" y="1632763"/>
            <a:ext cx="11201400" cy="4364625"/>
          </a:xfrm>
          <a:prstGeom prst="roundRect">
            <a:avLst>
              <a:gd name="adj" fmla="val 22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Consolas" pitchFamily="49" charset="0"/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4893758" y="1289685"/>
            <a:ext cx="98612" cy="932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677862" y="1289050"/>
            <a:ext cx="4137977" cy="2730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File Name.kt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 hasCustomPrompt="1"/>
          </p:nvPr>
        </p:nvSpPr>
        <p:spPr>
          <a:xfrm>
            <a:off x="663575" y="1798321"/>
            <a:ext cx="10872788" cy="4028738"/>
          </a:xfrm>
          <a:prstGeom prst="rect">
            <a:avLst/>
          </a:prstGeom>
        </p:spPr>
        <p:txBody>
          <a:bodyPr/>
          <a:lstStyle>
            <a:lvl1pPr>
              <a:tabLst>
                <a:tab pos="625475" algn="l"/>
              </a:tabLst>
              <a:defRPr baseline="0">
                <a:latin typeface="Consolas" pitchFamily="49" charset="0"/>
              </a:defRPr>
            </a:lvl1pPr>
          </a:lstStyle>
          <a:p>
            <a:pPr lvl="0"/>
            <a:r>
              <a:rPr lang="id-ID" dirty="0" smtClean="0">
                <a:latin typeface="Consolas" pitchFamily="49" charset="0"/>
              </a:rPr>
              <a:t>fun main(){</a:t>
            </a:r>
          </a:p>
          <a:p>
            <a:pPr lvl="0"/>
            <a:r>
              <a:rPr lang="id-ID" dirty="0" smtClean="0">
                <a:latin typeface="Consolas" pitchFamily="49" charset="0"/>
              </a:rPr>
              <a:t>	print(“Hello World”)</a:t>
            </a:r>
          </a:p>
          <a:p>
            <a:pPr lvl="0"/>
            <a:r>
              <a:rPr lang="id-ID" dirty="0" smtClean="0">
                <a:latin typeface="Consolas" pitchFamily="49" charset="0"/>
              </a:rPr>
              <a:t>}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2EA468C-B1A1-4D76-90F4-BE3BD798F358}"/>
              </a:ext>
            </a:extLst>
          </p:cNvPr>
          <p:cNvSpPr/>
          <p:nvPr userDrawn="1"/>
        </p:nvSpPr>
        <p:spPr>
          <a:xfrm>
            <a:off x="-15240" y="6158753"/>
            <a:ext cx="12207240" cy="698349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 hasCustomPrompt="1"/>
          </p:nvPr>
        </p:nvSpPr>
        <p:spPr>
          <a:xfrm>
            <a:off x="457200" y="6326485"/>
            <a:ext cx="10842625" cy="362883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Hello World</a:t>
            </a:r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0" y="6158753"/>
            <a:ext cx="400110" cy="699245"/>
          </a:xfrm>
          <a:prstGeom prst="rect">
            <a:avLst/>
          </a:prstGeom>
          <a:solidFill>
            <a:srgbClr val="006600"/>
          </a:solidFill>
        </p:spPr>
        <p:txBody>
          <a:bodyPr vert="vert270" wrap="square" rtlCol="0">
            <a:spAutoFit/>
          </a:bodyPr>
          <a:lstStyle/>
          <a:p>
            <a:pPr algn="ctr"/>
            <a:r>
              <a:rPr lang="id-ID" sz="1400" dirty="0" smtClean="0">
                <a:solidFill>
                  <a:schemeClr val="bg1"/>
                </a:solidFill>
              </a:rPr>
              <a:t>Output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5419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D38BCC-D6AE-4E7B-91C9-D836ABF8E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Slide Title</a:t>
            </a: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E851F4-23C6-4BA0-8B61-B8A5FC0D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487680" cy="457200"/>
          </a:xfrm>
          <a:prstGeom prst="rect">
            <a:avLst/>
          </a:prstGeom>
        </p:spPr>
        <p:txBody>
          <a:bodyPr/>
          <a:lstStyle/>
          <a:p>
            <a:fld id="{8B1BAFE0-FE59-4FFD-BDCE-8E002A4DA796}" type="slidenum">
              <a:rPr lang="id-ID" smtClean="0"/>
              <a:pPr/>
              <a:t>‹#›</a:t>
            </a:fld>
            <a:endParaRPr lang="id-ID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57200" y="1232357"/>
            <a:ext cx="5026914" cy="400406"/>
            <a:chOff x="457200" y="1232357"/>
            <a:chExt cx="5026914" cy="400406"/>
          </a:xfrm>
        </p:grpSpPr>
        <p:sp>
          <p:nvSpPr>
            <p:cNvPr id="8" name="Right Triangle 7">
              <a:extLst>
                <a:ext uri="{FF2B5EF4-FFF2-40B4-BE49-F238E27FC236}">
                  <a16:creationId xmlns="" xmlns:a16="http://schemas.microsoft.com/office/drawing/2014/main" id="{BA51F4B6-BB93-4B92-B55A-A936B02C432D}"/>
                </a:ext>
              </a:extLst>
            </p:cNvPr>
            <p:cNvSpPr/>
            <p:nvPr userDrawn="1"/>
          </p:nvSpPr>
          <p:spPr>
            <a:xfrm rot="16200000" flipV="1">
              <a:off x="5049723" y="1198372"/>
              <a:ext cx="400406" cy="468376"/>
            </a:xfrm>
            <a:prstGeom prst="rtTriangle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82EA468C-B1A1-4D76-90F4-BE3BD798F358}"/>
                </a:ext>
              </a:extLst>
            </p:cNvPr>
            <p:cNvSpPr/>
            <p:nvPr userDrawn="1"/>
          </p:nvSpPr>
          <p:spPr>
            <a:xfrm>
              <a:off x="457200" y="1232357"/>
              <a:ext cx="4561840" cy="400406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sp>
        <p:nvSpPr>
          <p:cNvPr id="10" name="Rounded Rectangle 9"/>
          <p:cNvSpPr/>
          <p:nvPr userDrawn="1"/>
        </p:nvSpPr>
        <p:spPr>
          <a:xfrm>
            <a:off x="457200" y="1632763"/>
            <a:ext cx="11201400" cy="3244037"/>
          </a:xfrm>
          <a:prstGeom prst="roundRect">
            <a:avLst>
              <a:gd name="adj" fmla="val 22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Consolas" pitchFamily="49" charset="0"/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4893758" y="1289685"/>
            <a:ext cx="98612" cy="932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677862" y="1289050"/>
            <a:ext cx="4137977" cy="2730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File Name.kt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 hasCustomPrompt="1"/>
          </p:nvPr>
        </p:nvSpPr>
        <p:spPr>
          <a:xfrm>
            <a:off x="663575" y="1798321"/>
            <a:ext cx="10872788" cy="2936239"/>
          </a:xfrm>
          <a:prstGeom prst="rect">
            <a:avLst/>
          </a:prstGeom>
        </p:spPr>
        <p:txBody>
          <a:bodyPr/>
          <a:lstStyle>
            <a:lvl1pPr>
              <a:tabLst>
                <a:tab pos="625475" algn="l"/>
              </a:tabLst>
              <a:defRPr baseline="0">
                <a:latin typeface="Consolas" pitchFamily="49" charset="0"/>
              </a:defRPr>
            </a:lvl1pPr>
          </a:lstStyle>
          <a:p>
            <a:pPr lvl="0"/>
            <a:r>
              <a:rPr lang="id-ID" dirty="0" smtClean="0">
                <a:latin typeface="Consolas" pitchFamily="49" charset="0"/>
              </a:rPr>
              <a:t>fun main(){</a:t>
            </a:r>
          </a:p>
          <a:p>
            <a:pPr lvl="0"/>
            <a:r>
              <a:rPr lang="id-ID" dirty="0" smtClean="0">
                <a:latin typeface="Consolas" pitchFamily="49" charset="0"/>
              </a:rPr>
              <a:t>	print(“Hello World”)</a:t>
            </a:r>
          </a:p>
          <a:p>
            <a:pPr lvl="0"/>
            <a:r>
              <a:rPr lang="id-ID" dirty="0" smtClean="0">
                <a:latin typeface="Consolas" pitchFamily="49" charset="0"/>
              </a:rPr>
              <a:t>}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2EA468C-B1A1-4D76-90F4-BE3BD798F358}"/>
              </a:ext>
            </a:extLst>
          </p:cNvPr>
          <p:cNvSpPr/>
          <p:nvPr userDrawn="1"/>
        </p:nvSpPr>
        <p:spPr>
          <a:xfrm>
            <a:off x="-15240" y="6507927"/>
            <a:ext cx="12207240" cy="349175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7" name="Content Placeholder 13"/>
          <p:cNvSpPr>
            <a:spLocks noGrp="1"/>
          </p:cNvSpPr>
          <p:nvPr>
            <p:ph sz="quarter" idx="17"/>
          </p:nvPr>
        </p:nvSpPr>
        <p:spPr>
          <a:xfrm>
            <a:off x="457200" y="5032935"/>
            <a:ext cx="11201400" cy="1337386"/>
          </a:xfrm>
          <a:prstGeom prst="rect">
            <a:avLst/>
          </a:prstGeom>
        </p:spPr>
        <p:txBody>
          <a:bodyPr/>
          <a:lstStyle>
            <a:lvl1pPr>
              <a:tabLst>
                <a:tab pos="625475" algn="l"/>
              </a:tabLst>
              <a:defRPr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3189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D38BCC-D6AE-4E7B-91C9-D836ABF8E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Slide Title</a:t>
            </a: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E851F4-23C6-4BA0-8B61-B8A5FC0D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487680" cy="457200"/>
          </a:xfrm>
          <a:prstGeom prst="rect">
            <a:avLst/>
          </a:prstGeom>
        </p:spPr>
        <p:txBody>
          <a:bodyPr/>
          <a:lstStyle/>
          <a:p>
            <a:fld id="{8B1BAFE0-FE59-4FFD-BDCE-8E002A4DA796}" type="slidenum">
              <a:rPr lang="id-ID" smtClean="0"/>
              <a:pPr/>
              <a:t>‹#›</a:t>
            </a:fld>
            <a:endParaRPr lang="id-ID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57200" y="1232357"/>
            <a:ext cx="5531224" cy="400406"/>
            <a:chOff x="457200" y="1232357"/>
            <a:chExt cx="5026914" cy="400406"/>
          </a:xfrm>
        </p:grpSpPr>
        <p:sp>
          <p:nvSpPr>
            <p:cNvPr id="8" name="Right Triangle 7">
              <a:extLst>
                <a:ext uri="{FF2B5EF4-FFF2-40B4-BE49-F238E27FC236}">
                  <a16:creationId xmlns="" xmlns:a16="http://schemas.microsoft.com/office/drawing/2014/main" id="{BA51F4B6-BB93-4B92-B55A-A936B02C432D}"/>
                </a:ext>
              </a:extLst>
            </p:cNvPr>
            <p:cNvSpPr/>
            <p:nvPr userDrawn="1"/>
          </p:nvSpPr>
          <p:spPr>
            <a:xfrm rot="16200000" flipV="1">
              <a:off x="5049723" y="1198372"/>
              <a:ext cx="400406" cy="468376"/>
            </a:xfrm>
            <a:prstGeom prst="rtTriangle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82EA468C-B1A1-4D76-90F4-BE3BD798F358}"/>
                </a:ext>
              </a:extLst>
            </p:cNvPr>
            <p:cNvSpPr/>
            <p:nvPr userDrawn="1"/>
          </p:nvSpPr>
          <p:spPr>
            <a:xfrm>
              <a:off x="457200" y="1232357"/>
              <a:ext cx="4561840" cy="400406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sp>
        <p:nvSpPr>
          <p:cNvPr id="10" name="Rounded Rectangle 9"/>
          <p:cNvSpPr/>
          <p:nvPr userDrawn="1"/>
        </p:nvSpPr>
        <p:spPr>
          <a:xfrm>
            <a:off x="457200" y="1632763"/>
            <a:ext cx="5531224" cy="365551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Consolas" pitchFamily="49" charset="0"/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5359938" y="1289685"/>
            <a:ext cx="98612" cy="932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677862" y="1289050"/>
            <a:ext cx="4137977" cy="2730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File Name.kt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 hasCustomPrompt="1"/>
          </p:nvPr>
        </p:nvSpPr>
        <p:spPr>
          <a:xfrm>
            <a:off x="663575" y="1798321"/>
            <a:ext cx="5136590" cy="3208020"/>
          </a:xfrm>
          <a:prstGeom prst="rect">
            <a:avLst/>
          </a:prstGeom>
        </p:spPr>
        <p:txBody>
          <a:bodyPr/>
          <a:lstStyle>
            <a:lvl1pPr>
              <a:tabLst>
                <a:tab pos="625475" algn="l"/>
              </a:tabLst>
              <a:defRPr baseline="0">
                <a:latin typeface="Consolas" pitchFamily="49" charset="0"/>
              </a:defRPr>
            </a:lvl1pPr>
          </a:lstStyle>
          <a:p>
            <a:pPr lvl="0"/>
            <a:r>
              <a:rPr lang="id-ID" dirty="0" smtClean="0">
                <a:latin typeface="Consolas" pitchFamily="49" charset="0"/>
              </a:rPr>
              <a:t>fun main(){</a:t>
            </a:r>
          </a:p>
          <a:p>
            <a:pPr lvl="0"/>
            <a:r>
              <a:rPr lang="id-ID" dirty="0" smtClean="0">
                <a:latin typeface="Consolas" pitchFamily="49" charset="0"/>
              </a:rPr>
              <a:t>	print(“Hello World”)</a:t>
            </a:r>
          </a:p>
          <a:p>
            <a:pPr lvl="0"/>
            <a:r>
              <a:rPr lang="id-ID" dirty="0" smtClean="0">
                <a:latin typeface="Consolas" pitchFamily="49" charset="0"/>
              </a:rPr>
              <a:t>}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82EA468C-B1A1-4D76-90F4-BE3BD798F358}"/>
              </a:ext>
            </a:extLst>
          </p:cNvPr>
          <p:cNvSpPr/>
          <p:nvPr userDrawn="1"/>
        </p:nvSpPr>
        <p:spPr>
          <a:xfrm>
            <a:off x="457200" y="5288280"/>
            <a:ext cx="5507669" cy="1175273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6" hasCustomPrompt="1"/>
          </p:nvPr>
        </p:nvSpPr>
        <p:spPr>
          <a:xfrm>
            <a:off x="1075764" y="5354919"/>
            <a:ext cx="4796117" cy="10588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Hello World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133194" y="1237207"/>
            <a:ext cx="5567943" cy="400406"/>
            <a:chOff x="457200" y="1232357"/>
            <a:chExt cx="5026914" cy="400406"/>
          </a:xfrm>
        </p:grpSpPr>
        <p:sp>
          <p:nvSpPr>
            <p:cNvPr id="17" name="Right Triangle 16">
              <a:extLst>
                <a:ext uri="{FF2B5EF4-FFF2-40B4-BE49-F238E27FC236}">
                  <a16:creationId xmlns="" xmlns:a16="http://schemas.microsoft.com/office/drawing/2014/main" id="{BA51F4B6-BB93-4B92-B55A-A936B02C432D}"/>
                </a:ext>
              </a:extLst>
            </p:cNvPr>
            <p:cNvSpPr/>
            <p:nvPr userDrawn="1"/>
          </p:nvSpPr>
          <p:spPr>
            <a:xfrm rot="16200000" flipV="1">
              <a:off x="5049723" y="1198372"/>
              <a:ext cx="400406" cy="468376"/>
            </a:xfrm>
            <a:prstGeom prst="rtTriangle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82EA468C-B1A1-4D76-90F4-BE3BD798F358}"/>
                </a:ext>
              </a:extLst>
            </p:cNvPr>
            <p:cNvSpPr/>
            <p:nvPr userDrawn="1"/>
          </p:nvSpPr>
          <p:spPr>
            <a:xfrm>
              <a:off x="457200" y="1232357"/>
              <a:ext cx="4561840" cy="400406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sp>
        <p:nvSpPr>
          <p:cNvPr id="20" name="Oval 19"/>
          <p:cNvSpPr/>
          <p:nvPr userDrawn="1"/>
        </p:nvSpPr>
        <p:spPr>
          <a:xfrm>
            <a:off x="11110803" y="1289685"/>
            <a:ext cx="98612" cy="932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6886155" y="1289685"/>
            <a:ext cx="4137977" cy="2730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File Name.kt</a:t>
            </a:r>
            <a:endParaRPr lang="en-US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6122894" y="1637613"/>
            <a:ext cx="5578244" cy="3655517"/>
          </a:xfrm>
          <a:prstGeom prst="roundRect">
            <a:avLst>
              <a:gd name="adj" fmla="val 5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Consolas" pitchFamily="49" charset="0"/>
            </a:endParaRPr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6320578" y="1861361"/>
            <a:ext cx="5240688" cy="3208020"/>
          </a:xfrm>
          <a:prstGeom prst="rect">
            <a:avLst/>
          </a:prstGeom>
        </p:spPr>
        <p:txBody>
          <a:bodyPr/>
          <a:lstStyle>
            <a:lvl1pPr>
              <a:tabLst>
                <a:tab pos="625475" algn="l"/>
              </a:tabLst>
              <a:defRPr baseline="0">
                <a:latin typeface="Consolas" pitchFamily="49" charset="0"/>
              </a:defRPr>
            </a:lvl1pPr>
          </a:lstStyle>
          <a:p>
            <a:pPr lvl="0"/>
            <a:r>
              <a:rPr lang="id-ID" dirty="0" smtClean="0">
                <a:latin typeface="Consolas" pitchFamily="49" charset="0"/>
              </a:rPr>
              <a:t>fun main(){</a:t>
            </a:r>
          </a:p>
          <a:p>
            <a:pPr lvl="0"/>
            <a:r>
              <a:rPr lang="id-ID" dirty="0" smtClean="0">
                <a:latin typeface="Consolas" pitchFamily="49" charset="0"/>
              </a:rPr>
              <a:t>	print(“Hello World”)</a:t>
            </a:r>
          </a:p>
          <a:p>
            <a:pPr lvl="0"/>
            <a:r>
              <a:rPr lang="id-ID" dirty="0" smtClean="0">
                <a:latin typeface="Consolas" pitchFamily="49" charset="0"/>
              </a:rPr>
              <a:t>}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82EA468C-B1A1-4D76-90F4-BE3BD798F358}"/>
              </a:ext>
            </a:extLst>
          </p:cNvPr>
          <p:cNvSpPr/>
          <p:nvPr userDrawn="1"/>
        </p:nvSpPr>
        <p:spPr>
          <a:xfrm>
            <a:off x="6122893" y="5293130"/>
            <a:ext cx="5578245" cy="1170423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0" hasCustomPrompt="1"/>
          </p:nvPr>
        </p:nvSpPr>
        <p:spPr>
          <a:xfrm>
            <a:off x="6664496" y="5293130"/>
            <a:ext cx="4899975" cy="10588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Hello World</a:t>
            </a:r>
            <a:endParaRPr lang="en-US" dirty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6221504" y="5284166"/>
            <a:ext cx="430887" cy="109870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d-ID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Keluaran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457200" y="5284164"/>
            <a:ext cx="430887" cy="117938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id-ID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Keluaran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30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D38BCC-D6AE-4E7B-91C9-D836ABF8E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Slide Title</a:t>
            </a:r>
            <a:endParaRPr lang="id-ID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E851F4-23C6-4BA0-8B61-B8A5FC0D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487680" cy="457200"/>
          </a:xfrm>
          <a:prstGeom prst="rect">
            <a:avLst/>
          </a:prstGeom>
        </p:spPr>
        <p:txBody>
          <a:bodyPr/>
          <a:lstStyle/>
          <a:p>
            <a:fld id="{8B1BAFE0-FE59-4FFD-BDCE-8E002A4DA796}" type="slidenum">
              <a:rPr lang="id-ID" smtClean="0"/>
              <a:pPr/>
              <a:t>‹#›</a:t>
            </a:fld>
            <a:endParaRPr lang="id-ID" dirty="0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457200" y="1232357"/>
            <a:ext cx="5531224" cy="400406"/>
            <a:chOff x="457200" y="1232357"/>
            <a:chExt cx="5026914" cy="400406"/>
          </a:xfrm>
        </p:grpSpPr>
        <p:sp>
          <p:nvSpPr>
            <p:cNvPr id="8" name="Right Triangle 7">
              <a:extLst>
                <a:ext uri="{FF2B5EF4-FFF2-40B4-BE49-F238E27FC236}">
                  <a16:creationId xmlns="" xmlns:a16="http://schemas.microsoft.com/office/drawing/2014/main" id="{BA51F4B6-BB93-4B92-B55A-A936B02C432D}"/>
                </a:ext>
              </a:extLst>
            </p:cNvPr>
            <p:cNvSpPr/>
            <p:nvPr userDrawn="1"/>
          </p:nvSpPr>
          <p:spPr>
            <a:xfrm rot="16200000" flipV="1">
              <a:off x="5049723" y="1198372"/>
              <a:ext cx="400406" cy="468376"/>
            </a:xfrm>
            <a:prstGeom prst="rtTriangle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82EA468C-B1A1-4D76-90F4-BE3BD798F358}"/>
                </a:ext>
              </a:extLst>
            </p:cNvPr>
            <p:cNvSpPr/>
            <p:nvPr userDrawn="1"/>
          </p:nvSpPr>
          <p:spPr>
            <a:xfrm>
              <a:off x="457200" y="1232357"/>
              <a:ext cx="4561840" cy="400406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sp>
        <p:nvSpPr>
          <p:cNvPr id="10" name="Rounded Rectangle 9"/>
          <p:cNvSpPr/>
          <p:nvPr userDrawn="1"/>
        </p:nvSpPr>
        <p:spPr>
          <a:xfrm>
            <a:off x="457200" y="1632763"/>
            <a:ext cx="5531224" cy="501008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Consolas" pitchFamily="49" charset="0"/>
            </a:endParaRPr>
          </a:p>
        </p:txBody>
      </p:sp>
      <p:sp>
        <p:nvSpPr>
          <p:cNvPr id="11" name="Oval 10"/>
          <p:cNvSpPr/>
          <p:nvPr userDrawn="1"/>
        </p:nvSpPr>
        <p:spPr>
          <a:xfrm>
            <a:off x="5359938" y="1289685"/>
            <a:ext cx="98612" cy="932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677862" y="1289050"/>
            <a:ext cx="4137977" cy="2730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File Name.kt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4" hasCustomPrompt="1"/>
          </p:nvPr>
        </p:nvSpPr>
        <p:spPr>
          <a:xfrm>
            <a:off x="663575" y="1798321"/>
            <a:ext cx="5136590" cy="4665232"/>
          </a:xfrm>
          <a:prstGeom prst="rect">
            <a:avLst/>
          </a:prstGeom>
        </p:spPr>
        <p:txBody>
          <a:bodyPr/>
          <a:lstStyle>
            <a:lvl1pPr>
              <a:tabLst>
                <a:tab pos="625475" algn="l"/>
              </a:tabLst>
              <a:defRPr baseline="0">
                <a:latin typeface="Consolas" pitchFamily="49" charset="0"/>
              </a:defRPr>
            </a:lvl1pPr>
          </a:lstStyle>
          <a:p>
            <a:pPr lvl="0"/>
            <a:r>
              <a:rPr lang="id-ID" dirty="0" smtClean="0">
                <a:latin typeface="Consolas" pitchFamily="49" charset="0"/>
              </a:rPr>
              <a:t>fun main(){</a:t>
            </a:r>
          </a:p>
          <a:p>
            <a:pPr lvl="0"/>
            <a:r>
              <a:rPr lang="id-ID" dirty="0" smtClean="0">
                <a:latin typeface="Consolas" pitchFamily="49" charset="0"/>
              </a:rPr>
              <a:t>	print(“Hello World”)</a:t>
            </a:r>
          </a:p>
          <a:p>
            <a:pPr lvl="0"/>
            <a:r>
              <a:rPr lang="id-ID" dirty="0" smtClean="0">
                <a:latin typeface="Consolas" pitchFamily="49" charset="0"/>
              </a:rPr>
              <a:t>}</a:t>
            </a:r>
            <a:endParaRPr lang="en-US" dirty="0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6133194" y="1237207"/>
            <a:ext cx="5567943" cy="400406"/>
            <a:chOff x="457200" y="1232357"/>
            <a:chExt cx="5026914" cy="400406"/>
          </a:xfrm>
        </p:grpSpPr>
        <p:sp>
          <p:nvSpPr>
            <p:cNvPr id="17" name="Right Triangle 16">
              <a:extLst>
                <a:ext uri="{FF2B5EF4-FFF2-40B4-BE49-F238E27FC236}">
                  <a16:creationId xmlns="" xmlns:a16="http://schemas.microsoft.com/office/drawing/2014/main" id="{BA51F4B6-BB93-4B92-B55A-A936B02C432D}"/>
                </a:ext>
              </a:extLst>
            </p:cNvPr>
            <p:cNvSpPr/>
            <p:nvPr userDrawn="1"/>
          </p:nvSpPr>
          <p:spPr>
            <a:xfrm rot="16200000" flipV="1">
              <a:off x="5049723" y="1198372"/>
              <a:ext cx="400406" cy="468376"/>
            </a:xfrm>
            <a:prstGeom prst="rtTriangle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82EA468C-B1A1-4D76-90F4-BE3BD798F358}"/>
                </a:ext>
              </a:extLst>
            </p:cNvPr>
            <p:cNvSpPr/>
            <p:nvPr userDrawn="1"/>
          </p:nvSpPr>
          <p:spPr>
            <a:xfrm>
              <a:off x="457200" y="1232357"/>
              <a:ext cx="4561840" cy="400406"/>
            </a:xfrm>
            <a:prstGeom prst="rect">
              <a:avLst/>
            </a:prstGeom>
            <a:solidFill>
              <a:srgbClr val="00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800"/>
            </a:p>
          </p:txBody>
        </p:sp>
      </p:grpSp>
      <p:sp>
        <p:nvSpPr>
          <p:cNvPr id="20" name="Oval 19"/>
          <p:cNvSpPr/>
          <p:nvPr userDrawn="1"/>
        </p:nvSpPr>
        <p:spPr>
          <a:xfrm>
            <a:off x="11110803" y="1289685"/>
            <a:ext cx="98612" cy="9320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ontent Placeholder 11"/>
          <p:cNvSpPr>
            <a:spLocks noGrp="1"/>
          </p:cNvSpPr>
          <p:nvPr>
            <p:ph sz="quarter" idx="17" hasCustomPrompt="1"/>
          </p:nvPr>
        </p:nvSpPr>
        <p:spPr>
          <a:xfrm>
            <a:off x="6886155" y="1289685"/>
            <a:ext cx="4137977" cy="27305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id-ID" dirty="0" smtClean="0"/>
              <a:t>File Name.kt</a:t>
            </a:r>
            <a:endParaRPr lang="en-US" dirty="0"/>
          </a:p>
        </p:txBody>
      </p:sp>
      <p:sp>
        <p:nvSpPr>
          <p:cNvPr id="22" name="Rounded Rectangle 21"/>
          <p:cNvSpPr/>
          <p:nvPr userDrawn="1"/>
        </p:nvSpPr>
        <p:spPr>
          <a:xfrm>
            <a:off x="6122894" y="1637613"/>
            <a:ext cx="5578244" cy="5005234"/>
          </a:xfrm>
          <a:prstGeom prst="roundRect">
            <a:avLst>
              <a:gd name="adj" fmla="val 5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dirty="0">
              <a:latin typeface="Consolas" pitchFamily="49" charset="0"/>
            </a:endParaRPr>
          </a:p>
        </p:txBody>
      </p:sp>
      <p:sp>
        <p:nvSpPr>
          <p:cNvPr id="23" name="Content Placeholder 13"/>
          <p:cNvSpPr>
            <a:spLocks noGrp="1"/>
          </p:cNvSpPr>
          <p:nvPr>
            <p:ph sz="quarter" idx="18" hasCustomPrompt="1"/>
          </p:nvPr>
        </p:nvSpPr>
        <p:spPr>
          <a:xfrm>
            <a:off x="6320578" y="1861360"/>
            <a:ext cx="5240688" cy="4611157"/>
          </a:xfrm>
          <a:prstGeom prst="rect">
            <a:avLst/>
          </a:prstGeom>
        </p:spPr>
        <p:txBody>
          <a:bodyPr/>
          <a:lstStyle>
            <a:lvl1pPr>
              <a:tabLst>
                <a:tab pos="625475" algn="l"/>
              </a:tabLst>
              <a:defRPr baseline="0">
                <a:latin typeface="Consolas" pitchFamily="49" charset="0"/>
              </a:defRPr>
            </a:lvl1pPr>
          </a:lstStyle>
          <a:p>
            <a:pPr lvl="0"/>
            <a:r>
              <a:rPr lang="id-ID" dirty="0" smtClean="0">
                <a:latin typeface="Consolas" pitchFamily="49" charset="0"/>
              </a:rPr>
              <a:t>fun main(){</a:t>
            </a:r>
          </a:p>
          <a:p>
            <a:pPr lvl="0"/>
            <a:r>
              <a:rPr lang="id-ID" dirty="0" smtClean="0">
                <a:latin typeface="Consolas" pitchFamily="49" charset="0"/>
              </a:rPr>
              <a:t>	print(“Hello World”)</a:t>
            </a:r>
          </a:p>
          <a:p>
            <a:pPr lvl="0"/>
            <a:r>
              <a:rPr lang="id-ID" dirty="0" smtClean="0">
                <a:latin typeface="Consolas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56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62ABF99-7271-4A69-A2F9-59D5E7E38851}"/>
              </a:ext>
            </a:extLst>
          </p:cNvPr>
          <p:cNvSpPr/>
          <p:nvPr userDrawn="1"/>
        </p:nvSpPr>
        <p:spPr>
          <a:xfrm>
            <a:off x="0" y="-12700"/>
            <a:ext cx="12252960" cy="6949440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7" name="Isosceles Triangle 6">
            <a:extLst>
              <a:ext uri="{FF2B5EF4-FFF2-40B4-BE49-F238E27FC236}">
                <a16:creationId xmlns="" xmlns:a16="http://schemas.microsoft.com/office/drawing/2014/main" id="{01DF6DD5-FB76-4195-8EA9-FA8F73313B96}"/>
              </a:ext>
            </a:extLst>
          </p:cNvPr>
          <p:cNvSpPr/>
          <p:nvPr userDrawn="1"/>
        </p:nvSpPr>
        <p:spPr>
          <a:xfrm rot="10800000">
            <a:off x="6638508" y="-12700"/>
            <a:ext cx="3429001" cy="6858000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D4E5FFB-6A82-46C8-BCBB-0776C154C4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09" y="0"/>
            <a:ext cx="384305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61269A-9F2E-444C-AC74-A87431242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011679"/>
            <a:ext cx="6583680" cy="1280160"/>
          </a:xfrm>
        </p:spPr>
        <p:txBody>
          <a:bodyPr anchor="b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Section Title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39FC9F0-7F5B-46EE-A431-2D0BAC24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240"/>
            <a:ext cx="758952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d-ID"/>
              <a:t>Universitas YARSI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3466E82-FE1C-4573-B39F-1A8AD9E065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3383280"/>
            <a:ext cx="6217920" cy="100584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Section sub-Title</a:t>
            </a:r>
            <a:endParaRPr lang="id-ID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3AE83C5-AA3A-4B08-BC5C-D61F9C8705BD}"/>
              </a:ext>
            </a:extLst>
          </p:cNvPr>
          <p:cNvSpPr/>
          <p:nvPr userDrawn="1"/>
        </p:nvSpPr>
        <p:spPr>
          <a:xfrm>
            <a:off x="457200" y="3291840"/>
            <a:ext cx="6583680" cy="46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</p:spTree>
    <p:extLst>
      <p:ext uri="{BB962C8B-B14F-4D97-AF65-F5344CB8AC3E}">
        <p14:creationId xmlns:p14="http://schemas.microsoft.com/office/powerpoint/2010/main" val="61665738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with Column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D38BCC-D6AE-4E7B-91C9-D836ABF8E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Slide Title</a:t>
            </a:r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93CE268-CEB9-4361-923E-83893B20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0400" y="6492240"/>
            <a:ext cx="7589520" cy="274320"/>
          </a:xfrm>
          <a:prstGeom prst="rect">
            <a:avLst/>
          </a:prstGeom>
        </p:spPr>
        <p:txBody>
          <a:bodyPr/>
          <a:lstStyle/>
          <a:p>
            <a:r>
              <a:rPr lang="id-ID"/>
              <a:t>Universitas YARSI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E851F4-23C6-4BA0-8B61-B8A5FC0D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487680" cy="457200"/>
          </a:xfrm>
          <a:prstGeom prst="rect">
            <a:avLst/>
          </a:prstGeom>
        </p:spPr>
        <p:txBody>
          <a:bodyPr/>
          <a:lstStyle/>
          <a:p>
            <a:fld id="{8B1BAFE0-FE59-4FFD-BDCE-8E002A4DA79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56C655B0-8129-41CE-9B53-E7E36687F9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280160"/>
            <a:ext cx="11247120" cy="5486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Preamble text</a:t>
            </a:r>
            <a:endParaRPr lang="id-ID" dirty="0"/>
          </a:p>
        </p:txBody>
      </p: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61C4378A-A44E-4A8C-ADB5-CFBF4D35BA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5669280"/>
            <a:ext cx="11247120" cy="5486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Ending text</a:t>
            </a:r>
            <a:endParaRPr lang="id-ID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6725" y="1963738"/>
            <a:ext cx="11179175" cy="3603625"/>
          </a:xfrm>
          <a:prstGeom prst="rect">
            <a:avLst/>
          </a:prstGeo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536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D38BCC-D6AE-4E7B-91C9-D836ABF8E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Slide Title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93CE268-CEB9-4361-923E-83893B204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0400" y="6492240"/>
            <a:ext cx="7589520" cy="274320"/>
          </a:xfrm>
          <a:prstGeom prst="rect">
            <a:avLst/>
          </a:prstGeom>
        </p:spPr>
        <p:txBody>
          <a:bodyPr/>
          <a:lstStyle/>
          <a:p>
            <a:r>
              <a:rPr lang="id-ID" dirty="0"/>
              <a:t>Universitas YARSI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AE851F4-23C6-4BA0-8B61-B8A5FC0D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00800"/>
            <a:ext cx="487680" cy="457200"/>
          </a:xfrm>
          <a:prstGeom prst="rect">
            <a:avLst/>
          </a:prstGeom>
        </p:spPr>
        <p:txBody>
          <a:bodyPr/>
          <a:lstStyle/>
          <a:p>
            <a:fld id="{8B1BAFE0-FE59-4FFD-BDCE-8E002A4DA796}" type="slidenum">
              <a:rPr lang="id-ID" smtClean="0"/>
              <a:pPr/>
              <a:t>‹#›</a:t>
            </a:fld>
            <a:endParaRPr lang="id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24FC3B69-F55D-462F-BD4A-CD0AEBA5E1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280160"/>
            <a:ext cx="11247120" cy="493776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74849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6C4F56-EDA1-47DA-A21E-73E1F5F060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9B5DC47-4C67-458B-B390-BCC5A61B47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80160" y="274320"/>
            <a:ext cx="10424160" cy="594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F28DAEC-123B-49BC-8CB0-3875EA750D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04320" y="6400800"/>
            <a:ext cx="548640" cy="457200"/>
          </a:xfrm>
          <a:prstGeom prst="rect">
            <a:avLst/>
          </a:prstGeom>
        </p:spPr>
        <p:txBody>
          <a:bodyPr/>
          <a:lstStyle/>
          <a:p>
            <a:fld id="{8B1BAFE0-FE59-4FFD-BDCE-8E002A4DA79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6E89D6C-B979-4A27-B780-2399AAB6392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id-ID"/>
              <a:t>Universitas YARSI</a:t>
            </a:r>
          </a:p>
        </p:txBody>
      </p:sp>
    </p:spTree>
    <p:extLst>
      <p:ext uri="{BB962C8B-B14F-4D97-AF65-F5344CB8AC3E}">
        <p14:creationId xmlns:p14="http://schemas.microsoft.com/office/powerpoint/2010/main" val="17535420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BD6ECE-C961-4203-8AB5-04D537354F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Presentation Title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AC1FB1B-4DCE-401E-BB8E-6552AD81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09760" y="3566160"/>
            <a:ext cx="2103120" cy="365125"/>
          </a:xfrm>
        </p:spPr>
        <p:txBody>
          <a:bodyPr/>
          <a:lstStyle/>
          <a:p>
            <a:fld id="{FE4241CF-D777-4E03-AB4C-A315DF027394}" type="datetime1">
              <a:rPr lang="id-ID" smtClean="0"/>
              <a:t>02/11/2020</a:t>
            </a:fld>
            <a:endParaRPr lang="id-ID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72F3A538-628E-4429-901E-6F649268F3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2286000"/>
            <a:ext cx="6126480" cy="5486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Presenter</a:t>
            </a:r>
            <a:endParaRPr lang="id-ID"/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38918638-A93F-4EB3-9F74-1A8EB10E15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86400" y="2834640"/>
            <a:ext cx="6126480" cy="54864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Job Title or Institution</a:t>
            </a:r>
          </a:p>
        </p:txBody>
      </p:sp>
    </p:spTree>
    <p:extLst>
      <p:ext uri="{BB962C8B-B14F-4D97-AF65-F5344CB8AC3E}">
        <p14:creationId xmlns:p14="http://schemas.microsoft.com/office/powerpoint/2010/main" val="2734330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 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EB9BADB3-FD5D-4F9E-9EEB-11DE34A65930}"/>
              </a:ext>
            </a:extLst>
          </p:cNvPr>
          <p:cNvSpPr/>
          <p:nvPr userDrawn="1"/>
        </p:nvSpPr>
        <p:spPr>
          <a:xfrm>
            <a:off x="0" y="6213021"/>
            <a:ext cx="12192000" cy="658177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6C4F56-EDA1-47DA-A21E-73E1F5F060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4320" y="1079183"/>
            <a:ext cx="64008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9B5DC47-4C67-458B-B390-BCC5A61B47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80160" y="274320"/>
            <a:ext cx="10607040" cy="6309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15763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2-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2AD4F6-36D4-4EED-94BD-174AADE343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282B7C3-63E4-4CD2-825E-B572238D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Universitas YARSI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FD487B-23FC-4ABF-88A2-D99A8C1D9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AFE0-FE59-4FFD-BDCE-8E002A4DA79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Content Placeholder 6">
            <a:extLst>
              <a:ext uri="{FF2B5EF4-FFF2-40B4-BE49-F238E27FC236}">
                <a16:creationId xmlns="" xmlns:a16="http://schemas.microsoft.com/office/drawing/2014/main" id="{82807E45-95C6-476F-BDEF-236562C057C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280160" y="914400"/>
            <a:ext cx="5029200" cy="5303520"/>
          </a:xfrm>
          <a:ln w="12700">
            <a:solidFill>
              <a:srgbClr val="1E511F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Text Placeholder 14">
            <a:extLst>
              <a:ext uri="{FF2B5EF4-FFF2-40B4-BE49-F238E27FC236}">
                <a16:creationId xmlns="" xmlns:a16="http://schemas.microsoft.com/office/drawing/2014/main" id="{DEB18E8B-8AB9-47BF-B422-3EAD1BC1A0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80160" y="457200"/>
            <a:ext cx="5029200" cy="457200"/>
          </a:xfrm>
          <a:solidFill>
            <a:srgbClr val="1E511F"/>
          </a:solidFill>
          <a:ln w="12700">
            <a:solidFill>
              <a:srgbClr val="1E511F"/>
            </a:solidFill>
          </a:ln>
        </p:spPr>
        <p:txBody>
          <a:bodyPr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Box Title</a:t>
            </a:r>
            <a:endParaRPr lang="id-ID"/>
          </a:p>
        </p:txBody>
      </p:sp>
      <p:sp>
        <p:nvSpPr>
          <p:cNvPr id="10" name="Content Placeholder 6">
            <a:extLst>
              <a:ext uri="{FF2B5EF4-FFF2-40B4-BE49-F238E27FC236}">
                <a16:creationId xmlns="" xmlns:a16="http://schemas.microsoft.com/office/drawing/2014/main" id="{438FCFC0-0797-4D78-85FB-BB9E3678C1D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675120" y="914400"/>
            <a:ext cx="5029200" cy="5303520"/>
          </a:xfrm>
          <a:ln w="12700">
            <a:solidFill>
              <a:srgbClr val="1E511F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11" name="Text Placeholder 14">
            <a:extLst>
              <a:ext uri="{FF2B5EF4-FFF2-40B4-BE49-F238E27FC236}">
                <a16:creationId xmlns="" xmlns:a16="http://schemas.microsoft.com/office/drawing/2014/main" id="{0E0B44C7-803D-4417-90E4-31843FB1B9F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675120" y="457200"/>
            <a:ext cx="5029200" cy="457200"/>
          </a:xfrm>
          <a:solidFill>
            <a:srgbClr val="1E511F"/>
          </a:solidFill>
          <a:ln w="12700">
            <a:solidFill>
              <a:srgbClr val="1E511F"/>
            </a:solidFill>
          </a:ln>
        </p:spPr>
        <p:txBody>
          <a:bodyPr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Box Title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76683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4-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2AD4F6-36D4-4EED-94BD-174AADE343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282B7C3-63E4-4CD2-825E-B572238D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Universitas YARSI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F2FD487B-23FC-4ABF-88A2-D99A8C1D9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AFE0-FE59-4FFD-BDCE-8E002A4DA79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Content Placeholder 6">
            <a:extLst>
              <a:ext uri="{FF2B5EF4-FFF2-40B4-BE49-F238E27FC236}">
                <a16:creationId xmlns="" xmlns:a16="http://schemas.microsoft.com/office/drawing/2014/main" id="{82807E45-95C6-476F-BDEF-236562C057C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280160" y="731520"/>
            <a:ext cx="5029200" cy="2468880"/>
          </a:xfrm>
          <a:ln w="12700">
            <a:solidFill>
              <a:srgbClr val="1E511F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Text Placeholder 14">
            <a:extLst>
              <a:ext uri="{FF2B5EF4-FFF2-40B4-BE49-F238E27FC236}">
                <a16:creationId xmlns="" xmlns:a16="http://schemas.microsoft.com/office/drawing/2014/main" id="{DEB18E8B-8AB9-47BF-B422-3EAD1BC1A0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80160" y="274320"/>
            <a:ext cx="5029200" cy="457200"/>
          </a:xfrm>
          <a:solidFill>
            <a:srgbClr val="1E511F"/>
          </a:solidFill>
          <a:ln w="12700">
            <a:solidFill>
              <a:srgbClr val="1E511F"/>
            </a:solidFill>
          </a:ln>
        </p:spPr>
        <p:txBody>
          <a:bodyPr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Box Title</a:t>
            </a:r>
            <a:endParaRPr lang="id-ID"/>
          </a:p>
        </p:txBody>
      </p:sp>
      <p:sp>
        <p:nvSpPr>
          <p:cNvPr id="12" name="Content Placeholder 6">
            <a:extLst>
              <a:ext uri="{FF2B5EF4-FFF2-40B4-BE49-F238E27FC236}">
                <a16:creationId xmlns="" xmlns:a16="http://schemas.microsoft.com/office/drawing/2014/main" id="{88D1D603-C251-45F8-A17B-3B3EE1B31C91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280160" y="3749040"/>
            <a:ext cx="5029200" cy="2468880"/>
          </a:xfrm>
          <a:ln w="12700">
            <a:solidFill>
              <a:srgbClr val="1E511F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13" name="Text Placeholder 14">
            <a:extLst>
              <a:ext uri="{FF2B5EF4-FFF2-40B4-BE49-F238E27FC236}">
                <a16:creationId xmlns="" xmlns:a16="http://schemas.microsoft.com/office/drawing/2014/main" id="{53D48626-1EF1-4E16-9065-F8FFC68951B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280160" y="3291840"/>
            <a:ext cx="5029200" cy="457200"/>
          </a:xfrm>
          <a:solidFill>
            <a:srgbClr val="1E511F"/>
          </a:solidFill>
          <a:ln w="12700">
            <a:solidFill>
              <a:srgbClr val="1E511F"/>
            </a:solidFill>
          </a:ln>
        </p:spPr>
        <p:txBody>
          <a:bodyPr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Box Title</a:t>
            </a:r>
            <a:endParaRPr lang="id-ID"/>
          </a:p>
        </p:txBody>
      </p:sp>
      <p:sp>
        <p:nvSpPr>
          <p:cNvPr id="14" name="Content Placeholder 6">
            <a:extLst>
              <a:ext uri="{FF2B5EF4-FFF2-40B4-BE49-F238E27FC236}">
                <a16:creationId xmlns="" xmlns:a16="http://schemas.microsoft.com/office/drawing/2014/main" id="{31A500F5-C46B-4763-89F3-53039EC91B0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675120" y="731520"/>
            <a:ext cx="5029200" cy="2468880"/>
          </a:xfrm>
          <a:ln w="12700">
            <a:solidFill>
              <a:srgbClr val="1E511F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86A16D20-65DE-4D1F-BCC4-599123A5DF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5120" y="274320"/>
            <a:ext cx="5029200" cy="457200"/>
          </a:xfrm>
          <a:solidFill>
            <a:srgbClr val="1E511F"/>
          </a:solidFill>
          <a:ln w="12700">
            <a:solidFill>
              <a:srgbClr val="1E511F"/>
            </a:solidFill>
          </a:ln>
        </p:spPr>
        <p:txBody>
          <a:bodyPr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Box Title</a:t>
            </a:r>
            <a:endParaRPr lang="id-ID"/>
          </a:p>
        </p:txBody>
      </p:sp>
      <p:sp>
        <p:nvSpPr>
          <p:cNvPr id="16" name="Content Placeholder 6">
            <a:extLst>
              <a:ext uri="{FF2B5EF4-FFF2-40B4-BE49-F238E27FC236}">
                <a16:creationId xmlns="" xmlns:a16="http://schemas.microsoft.com/office/drawing/2014/main" id="{8A596808-6421-49FF-AFA1-EEF79569D48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675120" y="3749040"/>
            <a:ext cx="5029200" cy="2468880"/>
          </a:xfrm>
          <a:ln w="12700">
            <a:solidFill>
              <a:srgbClr val="1E511F"/>
            </a:solidFill>
          </a:ln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17" name="Text Placeholder 14">
            <a:extLst>
              <a:ext uri="{FF2B5EF4-FFF2-40B4-BE49-F238E27FC236}">
                <a16:creationId xmlns="" xmlns:a16="http://schemas.microsoft.com/office/drawing/2014/main" id="{A0E5CDF9-5442-407B-8E35-89ED484A7A5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75120" y="3291840"/>
            <a:ext cx="5029200" cy="457200"/>
          </a:xfrm>
          <a:solidFill>
            <a:srgbClr val="1E511F"/>
          </a:solidFill>
          <a:ln w="12700">
            <a:solidFill>
              <a:srgbClr val="1E511F"/>
            </a:solidFill>
          </a:ln>
        </p:spPr>
        <p:txBody>
          <a:bodyPr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Box Title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1547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6C4F56-EDA1-47DA-A21E-73E1F5F060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F28DAEC-123B-49BC-8CB0-3875EA750D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04320" y="6400800"/>
            <a:ext cx="548640" cy="457200"/>
          </a:xfrm>
          <a:prstGeom prst="rect">
            <a:avLst/>
          </a:prstGeom>
        </p:spPr>
        <p:txBody>
          <a:bodyPr/>
          <a:lstStyle/>
          <a:p>
            <a:fld id="{8B1BAFE0-FE59-4FFD-BDCE-8E002A4DA79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F333A268-3104-46BA-A2F0-7FE7D6A6A7D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457200" y="6492240"/>
            <a:ext cx="2286000" cy="274320"/>
          </a:xfrm>
          <a:prstGeom prst="rect">
            <a:avLst/>
          </a:prstGeom>
        </p:spPr>
        <p:txBody>
          <a:bodyPr/>
          <a:lstStyle/>
          <a:p>
            <a:fld id="{85CB2429-E8BD-4171-B405-5EA7F4110025}" type="datetime1">
              <a:rPr lang="id-ID" smtClean="0"/>
              <a:t>02/11/2020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6E89D6C-B979-4A27-B780-2399AAB6392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id-ID"/>
              <a:t>Universitas YARSI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="" xmlns:a16="http://schemas.microsoft.com/office/drawing/2014/main" id="{1874761E-A16F-47E5-89FC-C28D33D573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63040" y="640080"/>
            <a:ext cx="10058400" cy="402336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Texts or quotation</a:t>
            </a:r>
            <a:endParaRPr lang="id-ID"/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E3661C58-B01B-4C67-AEFA-FB08000B5B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35040" y="5120640"/>
            <a:ext cx="5669280" cy="54864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Ending text</a:t>
            </a:r>
            <a:endParaRPr lang="id-ID"/>
          </a:p>
        </p:txBody>
      </p:sp>
      <p:sp>
        <p:nvSpPr>
          <p:cNvPr id="9" name="Half Frame 8">
            <a:extLst>
              <a:ext uri="{FF2B5EF4-FFF2-40B4-BE49-F238E27FC236}">
                <a16:creationId xmlns="" xmlns:a16="http://schemas.microsoft.com/office/drawing/2014/main" id="{EF38E67D-3712-439B-9EA0-B9242B85AA47}"/>
              </a:ext>
            </a:extLst>
          </p:cNvPr>
          <p:cNvSpPr/>
          <p:nvPr userDrawn="1"/>
        </p:nvSpPr>
        <p:spPr>
          <a:xfrm>
            <a:off x="1280160" y="457200"/>
            <a:ext cx="457200" cy="457200"/>
          </a:xfrm>
          <a:prstGeom prst="halfFrame">
            <a:avLst/>
          </a:prstGeom>
          <a:solidFill>
            <a:srgbClr val="1E5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  <p:sp>
        <p:nvSpPr>
          <p:cNvPr id="10" name="Half Frame 9">
            <a:extLst>
              <a:ext uri="{FF2B5EF4-FFF2-40B4-BE49-F238E27FC236}">
                <a16:creationId xmlns="" xmlns:a16="http://schemas.microsoft.com/office/drawing/2014/main" id="{EF72F2AA-3AB4-4C69-9577-3D11747CFE74}"/>
              </a:ext>
            </a:extLst>
          </p:cNvPr>
          <p:cNvSpPr/>
          <p:nvPr userDrawn="1"/>
        </p:nvSpPr>
        <p:spPr>
          <a:xfrm rot="10800000">
            <a:off x="11247120" y="4389120"/>
            <a:ext cx="457200" cy="457200"/>
          </a:xfrm>
          <a:prstGeom prst="halfFrame">
            <a:avLst/>
          </a:prstGeom>
          <a:solidFill>
            <a:srgbClr val="1E5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876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7127F67E-877A-4A5D-9510-D67A00237FB9}"/>
              </a:ext>
            </a:extLst>
          </p:cNvPr>
          <p:cNvSpPr/>
          <p:nvPr userDrawn="1"/>
        </p:nvSpPr>
        <p:spPr>
          <a:xfrm>
            <a:off x="6492240" y="4846320"/>
            <a:ext cx="5029200" cy="146304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32E87F28-61B2-4E69-B1BA-01B9A136DD1A}"/>
              </a:ext>
            </a:extLst>
          </p:cNvPr>
          <p:cNvSpPr/>
          <p:nvPr userDrawn="1"/>
        </p:nvSpPr>
        <p:spPr>
          <a:xfrm>
            <a:off x="6492240" y="457200"/>
            <a:ext cx="5029200" cy="420624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93E2C4E-9DB5-43FE-BEEA-8AE928A61B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0" y="731520"/>
            <a:ext cx="6044071" cy="394178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042948C5-CE7C-472A-AD49-3F0F781A54D4}"/>
              </a:ext>
            </a:extLst>
          </p:cNvPr>
          <p:cNvSpPr txBox="1"/>
          <p:nvPr userDrawn="1"/>
        </p:nvSpPr>
        <p:spPr>
          <a:xfrm>
            <a:off x="548640" y="4754880"/>
            <a:ext cx="2286000" cy="109728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l">
              <a:lnSpc>
                <a:spcPct val="130000"/>
              </a:lnSpc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Menara YARSI Kav. 13</a:t>
            </a:r>
          </a:p>
          <a:p>
            <a:pPr algn="l">
              <a:lnSpc>
                <a:spcPct val="130000"/>
              </a:lnSpc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Jl. Let. Jend. Suprapto</a:t>
            </a:r>
          </a:p>
          <a:p>
            <a:pPr algn="l">
              <a:lnSpc>
                <a:spcPct val="130000"/>
              </a:lnSpc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Cempaka Putih, Jakarta Pusat</a:t>
            </a:r>
          </a:p>
          <a:p>
            <a:pPr algn="l">
              <a:lnSpc>
                <a:spcPct val="130000"/>
              </a:lnSpc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DKI Jakarta. Indonesia 10510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03EA44D5-CAE2-48FB-A607-220F2C8877BF}"/>
              </a:ext>
            </a:extLst>
          </p:cNvPr>
          <p:cNvSpPr txBox="1"/>
          <p:nvPr userDrawn="1"/>
        </p:nvSpPr>
        <p:spPr>
          <a:xfrm>
            <a:off x="914400" y="6217920"/>
            <a:ext cx="328442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https://www.facebook.com/universitas.yarsi.1/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26E9E4B9-A4F8-49C3-87C8-CC0E40CC029F}"/>
              </a:ext>
            </a:extLst>
          </p:cNvPr>
          <p:cNvSpPr txBox="1"/>
          <p:nvPr userDrawn="1"/>
        </p:nvSpPr>
        <p:spPr>
          <a:xfrm>
            <a:off x="3383280" y="5486400"/>
            <a:ext cx="143981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@universitasyarsi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F938AFD5-D885-4322-91BA-FC530FB388F0}"/>
              </a:ext>
            </a:extLst>
          </p:cNvPr>
          <p:cNvSpPr txBox="1"/>
          <p:nvPr userDrawn="1"/>
        </p:nvSpPr>
        <p:spPr>
          <a:xfrm>
            <a:off x="3383280" y="5166360"/>
            <a:ext cx="1593706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registrar@yarsi.ac.id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3FDE28BF-EF5C-4A12-B56C-29E2A7C92118}"/>
              </a:ext>
            </a:extLst>
          </p:cNvPr>
          <p:cNvSpPr txBox="1"/>
          <p:nvPr userDrawn="1"/>
        </p:nvSpPr>
        <p:spPr>
          <a:xfrm>
            <a:off x="3383280" y="4846320"/>
            <a:ext cx="1748748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https://www.yarsi.ac.id/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="" xmlns:a16="http://schemas.microsoft.com/office/drawing/2014/main" id="{69460DA6-65BA-476A-A6D3-F6B4692F78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6217920"/>
            <a:ext cx="276431" cy="27432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9D9AECAD-BC59-4699-B56E-A9EAEF02704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5486400"/>
            <a:ext cx="278573" cy="27432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E1A311C3-272A-4584-8259-E1551EC01E7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5166360"/>
            <a:ext cx="275524" cy="27432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73A0C059-5E40-4113-9B2B-AC54B89CD66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960" y="4846320"/>
            <a:ext cx="274320" cy="27432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DBF9EC82-BC3D-4E3C-8BF5-7F9414D353A8}"/>
              </a:ext>
            </a:extLst>
          </p:cNvPr>
          <p:cNvSpPr txBox="1"/>
          <p:nvPr userDrawn="1"/>
        </p:nvSpPr>
        <p:spPr>
          <a:xfrm>
            <a:off x="3383280" y="5806440"/>
            <a:ext cx="87261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YARSI TV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BB32EF71-76AD-4CA8-8E7A-512719699F6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8960" y="5806440"/>
            <a:ext cx="274320" cy="27432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D8217DF1-5110-4B53-81E1-5ED0D08800CA}"/>
              </a:ext>
            </a:extLst>
          </p:cNvPr>
          <p:cNvSpPr txBox="1"/>
          <p:nvPr userDrawn="1"/>
        </p:nvSpPr>
        <p:spPr>
          <a:xfrm>
            <a:off x="6492240" y="457200"/>
            <a:ext cx="5303520" cy="36576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30000"/>
              </a:lnSpc>
            </a:pPr>
            <a:r>
              <a:rPr lang="en-US" sz="14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Fakultas</a:t>
            </a:r>
            <a:r>
              <a:rPr lang="en-US" sz="1400" b="1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Program Studi</a:t>
            </a:r>
            <a:endParaRPr lang="id-ID" sz="1400" b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5159FC98-DA81-4298-ABA7-59C13B9DE169}"/>
              </a:ext>
            </a:extLst>
          </p:cNvPr>
          <p:cNvSpPr txBox="1"/>
          <p:nvPr userDrawn="1"/>
        </p:nvSpPr>
        <p:spPr>
          <a:xfrm>
            <a:off x="6492240" y="4937760"/>
            <a:ext cx="5303520" cy="36576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>
              <a:lnSpc>
                <a:spcPct val="130000"/>
              </a:lnSpc>
            </a:pPr>
            <a:r>
              <a:rPr lang="en-US" sz="14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Pusat Penelitian</a:t>
            </a:r>
            <a:endParaRPr lang="id-ID" sz="1400" b="1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8C77A346-EEEB-432D-A833-2856DD41F44B}"/>
              </a:ext>
            </a:extLst>
          </p:cNvPr>
          <p:cNvSpPr txBox="1"/>
          <p:nvPr userDrawn="1"/>
        </p:nvSpPr>
        <p:spPr>
          <a:xfrm>
            <a:off x="6675120" y="731520"/>
            <a:ext cx="5120640" cy="4023361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Fakultas Kedokteran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Studi Pendidikan dan Profesi</a:t>
            </a:r>
          </a:p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Fakultas Kedokteran Gigi</a:t>
            </a: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Studi </a:t>
            </a: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Pendidikan &amp; Profesi</a:t>
            </a:r>
          </a:p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Fakultas Teknologi Informasi </a:t>
            </a:r>
            <a:b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Studi </a:t>
            </a: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Teknik Informatika &amp; Perpustakaan dan Science Informasi</a:t>
            </a:r>
          </a:p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Fakultas Ekonomi dan Bisnis </a:t>
            </a:r>
            <a:b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Studi </a:t>
            </a: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Akutansi &amp; Manajemen</a:t>
            </a:r>
          </a:p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Fakultas Hukum</a:t>
            </a:r>
            <a:b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Studi Ilmu</a:t>
            </a: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Hukum</a:t>
            </a:r>
          </a:p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Fakultas Psikologi</a:t>
            </a:r>
            <a:b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Studi </a:t>
            </a: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Psikologi</a:t>
            </a:r>
          </a:p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Sekolah Pascasarjana</a:t>
            </a:r>
            <a:b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Studi </a:t>
            </a: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Manajemen, Biomedis, &amp; Kenotariatan</a:t>
            </a:r>
            <a:endParaRPr lang="id-ID" sz="14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10FB607D-2EF0-468F-9D4C-609758EF9239}"/>
              </a:ext>
            </a:extLst>
          </p:cNvPr>
          <p:cNvSpPr txBox="1"/>
          <p:nvPr userDrawn="1"/>
        </p:nvSpPr>
        <p:spPr>
          <a:xfrm>
            <a:off x="6675120" y="5303520"/>
            <a:ext cx="5120640" cy="1005840"/>
          </a:xfrm>
          <a:prstGeom prst="rect">
            <a:avLst/>
          </a:prstGeom>
          <a:noFill/>
        </p:spPr>
        <p:txBody>
          <a:bodyPr wrap="square" numCol="2" rtlCol="0">
            <a:normAutofit/>
          </a:bodyPr>
          <a:lstStyle/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Genetik/Genomik</a:t>
            </a:r>
          </a:p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E-Health</a:t>
            </a:r>
          </a:p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 Halal</a:t>
            </a:r>
          </a:p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 Sel Punca</a:t>
            </a:r>
          </a:p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 Herbal</a:t>
            </a:r>
          </a:p>
          <a:p>
            <a:pPr marL="342900" indent="-342900" algn="l">
              <a:lnSpc>
                <a:spcPct val="130000"/>
              </a:lnSpc>
              <a:buFont typeface="+mj-lt"/>
              <a:buAutoNum type="arabicPeriod"/>
            </a:pPr>
            <a:r>
              <a:rPr lang="en-US" sz="1400" baseline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 Telomer</a:t>
            </a:r>
            <a:endParaRPr lang="id-ID" sz="14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Picture 23" descr="A picture containing clock&#10;&#10;Description automatically generated">
            <a:extLst>
              <a:ext uri="{FF2B5EF4-FFF2-40B4-BE49-F238E27FC236}">
                <a16:creationId xmlns="" xmlns:a16="http://schemas.microsoft.com/office/drawing/2014/main" id="{71B6EC5D-809B-4EDC-A1CA-6BB77157B92D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" y="274320"/>
            <a:ext cx="2743200" cy="74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2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6" grpId="0" animBg="1"/>
      <p:bldP spid="30" grpId="0"/>
      <p:bldP spid="31" grpId="0"/>
      <p:bldP spid="32" grpId="0"/>
      <p:bldP spid="33" grpId="0"/>
      <p:bldP spid="34" grpId="0"/>
      <p:bldP spid="39" grpId="0"/>
      <p:bldP spid="41" grpId="0"/>
      <p:bldP spid="42" grpId="0"/>
      <p:bldP spid="43" grpId="0"/>
      <p:bldP spid="44" grpId="0"/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62ABF99-7271-4A69-A2F9-59D5E7E3885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7" name="Isosceles Triangle 6">
            <a:extLst>
              <a:ext uri="{FF2B5EF4-FFF2-40B4-BE49-F238E27FC236}">
                <a16:creationId xmlns="" xmlns:a16="http://schemas.microsoft.com/office/drawing/2014/main" id="{01DF6DD5-FB76-4195-8EA9-FA8F73313B96}"/>
              </a:ext>
            </a:extLst>
          </p:cNvPr>
          <p:cNvSpPr/>
          <p:nvPr userDrawn="1"/>
        </p:nvSpPr>
        <p:spPr>
          <a:xfrm rot="10800000">
            <a:off x="6638508" y="-12700"/>
            <a:ext cx="3429001" cy="6858000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D4E5FFB-6A82-46C8-BCBB-0776C154C4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09" y="0"/>
            <a:ext cx="384305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61269A-9F2E-444C-AC74-A87431242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011679"/>
            <a:ext cx="6583680" cy="128016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Section Title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39FC9F0-7F5B-46EE-A431-2D0BAC24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240"/>
            <a:ext cx="7589520" cy="27432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d-ID"/>
              <a:t>Universitas YARSI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3466E82-FE1C-4573-B39F-1A8AD9E065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3383280"/>
            <a:ext cx="6217920" cy="10058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Section sub-Title</a:t>
            </a:r>
            <a:endParaRPr lang="id-ID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3A212371-34F3-4FD1-920D-1AE0F07D0F45}"/>
              </a:ext>
            </a:extLst>
          </p:cNvPr>
          <p:cNvSpPr/>
          <p:nvPr userDrawn="1"/>
        </p:nvSpPr>
        <p:spPr>
          <a:xfrm>
            <a:off x="457200" y="3291840"/>
            <a:ext cx="6583680" cy="46634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</p:spTree>
    <p:extLst>
      <p:ext uri="{BB962C8B-B14F-4D97-AF65-F5344CB8AC3E}">
        <p14:creationId xmlns:p14="http://schemas.microsoft.com/office/powerpoint/2010/main" val="3727865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862ABF99-7271-4A69-A2F9-59D5E7E38851}"/>
              </a:ext>
            </a:extLst>
          </p:cNvPr>
          <p:cNvSpPr/>
          <p:nvPr userDrawn="1"/>
        </p:nvSpPr>
        <p:spPr>
          <a:xfrm>
            <a:off x="0" y="-12700"/>
            <a:ext cx="12252960" cy="6949440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7" name="Isosceles Triangle 6">
            <a:extLst>
              <a:ext uri="{FF2B5EF4-FFF2-40B4-BE49-F238E27FC236}">
                <a16:creationId xmlns="" xmlns:a16="http://schemas.microsoft.com/office/drawing/2014/main" id="{01DF6DD5-FB76-4195-8EA9-FA8F73313B96}"/>
              </a:ext>
            </a:extLst>
          </p:cNvPr>
          <p:cNvSpPr/>
          <p:nvPr userDrawn="1"/>
        </p:nvSpPr>
        <p:spPr>
          <a:xfrm rot="10800000">
            <a:off x="6638508" y="-12700"/>
            <a:ext cx="3429001" cy="6858000"/>
          </a:xfrm>
          <a:prstGeom prst="triangl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D4E5FFB-6A82-46C8-BCBB-0776C154C4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09" y="0"/>
            <a:ext cx="384305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61269A-9F2E-444C-AC74-A87431242B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011679"/>
            <a:ext cx="6583680" cy="1280160"/>
          </a:xfrm>
        </p:spPr>
        <p:txBody>
          <a:bodyPr anchor="b"/>
          <a:lstStyle>
            <a:lvl1pPr algn="ctr"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Section Title</a:t>
            </a:r>
            <a:endParaRPr lang="id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39FC9F0-7F5B-46EE-A431-2D0BAC24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492240"/>
            <a:ext cx="7589520" cy="27432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d-ID"/>
              <a:t>Universitas YARSI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3466E82-FE1C-4573-B39F-1A8AD9E065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3383280"/>
            <a:ext cx="6217920" cy="10058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Section sub-Title</a:t>
            </a:r>
            <a:endParaRPr lang="id-ID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3AE83C5-AA3A-4B08-BC5C-D61F9C8705BD}"/>
              </a:ext>
            </a:extLst>
          </p:cNvPr>
          <p:cNvSpPr/>
          <p:nvPr userDrawn="1"/>
        </p:nvSpPr>
        <p:spPr>
          <a:xfrm>
            <a:off x="457200" y="3291840"/>
            <a:ext cx="6583680" cy="46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</p:spTree>
    <p:extLst>
      <p:ext uri="{BB962C8B-B14F-4D97-AF65-F5344CB8AC3E}">
        <p14:creationId xmlns:p14="http://schemas.microsoft.com/office/powerpoint/2010/main" val="85441276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yle 3"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Chord 10"/>
          <p:cNvSpPr/>
          <p:nvPr userDrawn="1"/>
        </p:nvSpPr>
        <p:spPr>
          <a:xfrm rot="16200000">
            <a:off x="228599" y="-3337560"/>
            <a:ext cx="6217920" cy="6675120"/>
          </a:xfrm>
          <a:prstGeom prst="chord">
            <a:avLst>
              <a:gd name="adj1" fmla="val 5378774"/>
              <a:gd name="adj2" fmla="val 16200000"/>
            </a:avLst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Title 13"/>
          <p:cNvSpPr>
            <a:spLocks noGrp="1"/>
          </p:cNvSpPr>
          <p:nvPr>
            <p:ph type="title" hasCustomPrompt="1"/>
          </p:nvPr>
        </p:nvSpPr>
        <p:spPr>
          <a:xfrm>
            <a:off x="731520" y="361749"/>
            <a:ext cx="5130800" cy="731520"/>
          </a:xfrm>
        </p:spPr>
        <p:txBody>
          <a:bodyPr anchor="b">
            <a:noAutofit/>
          </a:bodyPr>
          <a:lstStyle>
            <a:lvl1pPr algn="ctr">
              <a:defRPr sz="3000" baseline="0"/>
            </a:lvl1pPr>
          </a:lstStyle>
          <a:p>
            <a:r>
              <a:rPr lang="en-US" dirty="0"/>
              <a:t>Section Title</a:t>
            </a:r>
            <a:endParaRPr lang="id-ID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0" y="1097280"/>
            <a:ext cx="4605338" cy="7366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Section sub-Title</a:t>
            </a:r>
            <a:endParaRPr lang="id-ID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B3AE83C5-AA3A-4B08-BC5C-D61F9C8705BD}"/>
              </a:ext>
            </a:extLst>
          </p:cNvPr>
          <p:cNvSpPr/>
          <p:nvPr userDrawn="1"/>
        </p:nvSpPr>
        <p:spPr>
          <a:xfrm>
            <a:off x="640080" y="1097280"/>
            <a:ext cx="5400000" cy="36000"/>
          </a:xfrm>
          <a:prstGeom prst="rect">
            <a:avLst/>
          </a:prstGeom>
          <a:solidFill>
            <a:srgbClr val="1E511F"/>
          </a:solidFill>
          <a:ln>
            <a:solidFill>
              <a:srgbClr val="1E51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</p:spTree>
    <p:extLst>
      <p:ext uri="{BB962C8B-B14F-4D97-AF65-F5344CB8AC3E}">
        <p14:creationId xmlns:p14="http://schemas.microsoft.com/office/powerpoint/2010/main" val="102421445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yle 4"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633"/>
            <a:ext cx="8390194" cy="6854733"/>
          </a:xfrm>
          <a:prstGeom prst="rect">
            <a:avLst/>
          </a:prstGeom>
        </p:spPr>
      </p:pic>
      <p:sp>
        <p:nvSpPr>
          <p:cNvPr id="3" name="Right Triangle 2"/>
          <p:cNvSpPr/>
          <p:nvPr userDrawn="1"/>
        </p:nvSpPr>
        <p:spPr>
          <a:xfrm rot="10800000" flipH="1">
            <a:off x="-1" y="-1"/>
            <a:ext cx="3039533" cy="5325532"/>
          </a:xfrm>
          <a:prstGeom prst="rtTriangl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Snip Single Corner Rectangle 8"/>
          <p:cNvSpPr/>
          <p:nvPr userDrawn="1"/>
        </p:nvSpPr>
        <p:spPr>
          <a:xfrm flipH="1">
            <a:off x="5019291" y="-1"/>
            <a:ext cx="7204760" cy="6858000"/>
          </a:xfrm>
          <a:custGeom>
            <a:avLst/>
            <a:gdLst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207000 w 5207000"/>
              <a:gd name="connsiteY2" fmla="*/ 1638300 h 3276600"/>
              <a:gd name="connsiteX3" fmla="*/ 5207000 w 5207000"/>
              <a:gd name="connsiteY3" fmla="*/ 3276600 h 3276600"/>
              <a:gd name="connsiteX4" fmla="*/ 0 w 5207000"/>
              <a:gd name="connsiteY4" fmla="*/ 3276600 h 3276600"/>
              <a:gd name="connsiteX5" fmla="*/ 0 w 5207000"/>
              <a:gd name="connsiteY5" fmla="*/ 0 h 3276600"/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122334 w 5207000"/>
              <a:gd name="connsiteY2" fmla="*/ 1655233 h 3276600"/>
              <a:gd name="connsiteX3" fmla="*/ 5207000 w 5207000"/>
              <a:gd name="connsiteY3" fmla="*/ 3276600 h 3276600"/>
              <a:gd name="connsiteX4" fmla="*/ 0 w 5207000"/>
              <a:gd name="connsiteY4" fmla="*/ 3276600 h 3276600"/>
              <a:gd name="connsiteX5" fmla="*/ 0 w 5207000"/>
              <a:gd name="connsiteY5" fmla="*/ 0 h 3276600"/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207000 w 5207000"/>
              <a:gd name="connsiteY2" fmla="*/ 3276600 h 3276600"/>
              <a:gd name="connsiteX3" fmla="*/ 0 w 5207000"/>
              <a:gd name="connsiteY3" fmla="*/ 3276600 h 3276600"/>
              <a:gd name="connsiteX4" fmla="*/ 0 w 5207000"/>
              <a:gd name="connsiteY4" fmla="*/ 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7000" h="3276600">
                <a:moveTo>
                  <a:pt x="0" y="0"/>
                </a:moveTo>
                <a:lnTo>
                  <a:pt x="3568700" y="0"/>
                </a:lnTo>
                <a:lnTo>
                  <a:pt x="5207000" y="3276600"/>
                </a:lnTo>
                <a:lnTo>
                  <a:pt x="0" y="3276600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Snip Single Corner Rectangle 8"/>
          <p:cNvSpPr/>
          <p:nvPr userDrawn="1"/>
        </p:nvSpPr>
        <p:spPr>
          <a:xfrm flipH="1">
            <a:off x="5019291" y="6400800"/>
            <a:ext cx="7204760" cy="457200"/>
          </a:xfrm>
          <a:custGeom>
            <a:avLst/>
            <a:gdLst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207000 w 5207000"/>
              <a:gd name="connsiteY2" fmla="*/ 1638300 h 3276600"/>
              <a:gd name="connsiteX3" fmla="*/ 5207000 w 5207000"/>
              <a:gd name="connsiteY3" fmla="*/ 3276600 h 3276600"/>
              <a:gd name="connsiteX4" fmla="*/ 0 w 5207000"/>
              <a:gd name="connsiteY4" fmla="*/ 3276600 h 3276600"/>
              <a:gd name="connsiteX5" fmla="*/ 0 w 5207000"/>
              <a:gd name="connsiteY5" fmla="*/ 0 h 3276600"/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122334 w 5207000"/>
              <a:gd name="connsiteY2" fmla="*/ 1655233 h 3276600"/>
              <a:gd name="connsiteX3" fmla="*/ 5207000 w 5207000"/>
              <a:gd name="connsiteY3" fmla="*/ 3276600 h 3276600"/>
              <a:gd name="connsiteX4" fmla="*/ 0 w 5207000"/>
              <a:gd name="connsiteY4" fmla="*/ 3276600 h 3276600"/>
              <a:gd name="connsiteX5" fmla="*/ 0 w 5207000"/>
              <a:gd name="connsiteY5" fmla="*/ 0 h 3276600"/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207000 w 5207000"/>
              <a:gd name="connsiteY2" fmla="*/ 3276600 h 3276600"/>
              <a:gd name="connsiteX3" fmla="*/ 0 w 5207000"/>
              <a:gd name="connsiteY3" fmla="*/ 3276600 h 3276600"/>
              <a:gd name="connsiteX4" fmla="*/ 0 w 5207000"/>
              <a:gd name="connsiteY4" fmla="*/ 0 h 3276600"/>
              <a:gd name="connsiteX0" fmla="*/ 0 w 5207000"/>
              <a:gd name="connsiteY0" fmla="*/ 0 h 3276600"/>
              <a:gd name="connsiteX1" fmla="*/ 5129046 w 5207000"/>
              <a:gd name="connsiteY1" fmla="*/ 151700 h 3276600"/>
              <a:gd name="connsiteX2" fmla="*/ 5207000 w 5207000"/>
              <a:gd name="connsiteY2" fmla="*/ 3276600 h 3276600"/>
              <a:gd name="connsiteX3" fmla="*/ 0 w 5207000"/>
              <a:gd name="connsiteY3" fmla="*/ 3276600 h 3276600"/>
              <a:gd name="connsiteX4" fmla="*/ 0 w 5207000"/>
              <a:gd name="connsiteY4" fmla="*/ 0 h 3276600"/>
              <a:gd name="connsiteX0" fmla="*/ 0 w 5207000"/>
              <a:gd name="connsiteY0" fmla="*/ 0 h 3276600"/>
              <a:gd name="connsiteX1" fmla="*/ 5129046 w 5207000"/>
              <a:gd name="connsiteY1" fmla="*/ 60684 h 3276600"/>
              <a:gd name="connsiteX2" fmla="*/ 5207000 w 5207000"/>
              <a:gd name="connsiteY2" fmla="*/ 3276600 h 3276600"/>
              <a:gd name="connsiteX3" fmla="*/ 0 w 5207000"/>
              <a:gd name="connsiteY3" fmla="*/ 3276600 h 3276600"/>
              <a:gd name="connsiteX4" fmla="*/ 0 w 5207000"/>
              <a:gd name="connsiteY4" fmla="*/ 0 h 3276600"/>
              <a:gd name="connsiteX0" fmla="*/ 0 w 5207000"/>
              <a:gd name="connsiteY0" fmla="*/ 0 h 3276600"/>
              <a:gd name="connsiteX1" fmla="*/ 5129046 w 5207000"/>
              <a:gd name="connsiteY1" fmla="*/ 60684 h 3276600"/>
              <a:gd name="connsiteX2" fmla="*/ 5207000 w 5207000"/>
              <a:gd name="connsiteY2" fmla="*/ 3276600 h 3276600"/>
              <a:gd name="connsiteX3" fmla="*/ 0 w 5207000"/>
              <a:gd name="connsiteY3" fmla="*/ 3276600 h 3276600"/>
              <a:gd name="connsiteX4" fmla="*/ 0 w 5207000"/>
              <a:gd name="connsiteY4" fmla="*/ 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7000" h="3276600">
                <a:moveTo>
                  <a:pt x="0" y="0"/>
                </a:moveTo>
                <a:lnTo>
                  <a:pt x="5129046" y="60684"/>
                </a:lnTo>
                <a:lnTo>
                  <a:pt x="5207000" y="3276600"/>
                </a:lnTo>
                <a:lnTo>
                  <a:pt x="0" y="3276600"/>
                </a:lnTo>
                <a:lnTo>
                  <a:pt x="0" y="0"/>
                </a:lnTo>
                <a:close/>
              </a:path>
            </a:pathLst>
          </a:custGeom>
          <a:solidFill>
            <a:srgbClr val="1E511F"/>
          </a:solidFill>
          <a:ln>
            <a:solidFill>
              <a:srgbClr val="1E51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39FC9F0-7F5B-46EE-A431-2D0BAC24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12080" y="6492240"/>
            <a:ext cx="6858000" cy="27432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d-ID" dirty="0"/>
              <a:t>Universitas YARSI</a:t>
            </a:r>
          </a:p>
        </p:txBody>
      </p:sp>
      <p:sp>
        <p:nvSpPr>
          <p:cNvPr id="22" name="Parallelogram 21"/>
          <p:cNvSpPr/>
          <p:nvPr userDrawn="1"/>
        </p:nvSpPr>
        <p:spPr>
          <a:xfrm>
            <a:off x="6807269" y="0"/>
            <a:ext cx="980938" cy="1618193"/>
          </a:xfrm>
          <a:custGeom>
            <a:avLst/>
            <a:gdLst>
              <a:gd name="connsiteX0" fmla="*/ 0 w 960594"/>
              <a:gd name="connsiteY0" fmla="*/ 1612901 h 1612901"/>
              <a:gd name="connsiteX1" fmla="*/ 240149 w 960594"/>
              <a:gd name="connsiteY1" fmla="*/ 0 h 1612901"/>
              <a:gd name="connsiteX2" fmla="*/ 960594 w 960594"/>
              <a:gd name="connsiteY2" fmla="*/ 0 h 1612901"/>
              <a:gd name="connsiteX3" fmla="*/ 720446 w 960594"/>
              <a:gd name="connsiteY3" fmla="*/ 1612901 h 1612901"/>
              <a:gd name="connsiteX4" fmla="*/ 0 w 960594"/>
              <a:gd name="connsiteY4" fmla="*/ 1612901 h 1612901"/>
              <a:gd name="connsiteX0" fmla="*/ 0 w 960594"/>
              <a:gd name="connsiteY0" fmla="*/ 1619251 h 1619251"/>
              <a:gd name="connsiteX1" fmla="*/ 373499 w 960594"/>
              <a:gd name="connsiteY1" fmla="*/ 0 h 1619251"/>
              <a:gd name="connsiteX2" fmla="*/ 960594 w 960594"/>
              <a:gd name="connsiteY2" fmla="*/ 6350 h 1619251"/>
              <a:gd name="connsiteX3" fmla="*/ 720446 w 960594"/>
              <a:gd name="connsiteY3" fmla="*/ 1619251 h 1619251"/>
              <a:gd name="connsiteX4" fmla="*/ 0 w 960594"/>
              <a:gd name="connsiteY4" fmla="*/ 1619251 h 1619251"/>
              <a:gd name="connsiteX0" fmla="*/ 0 w 1119344"/>
              <a:gd name="connsiteY0" fmla="*/ 1617134 h 1619251"/>
              <a:gd name="connsiteX1" fmla="*/ 532249 w 1119344"/>
              <a:gd name="connsiteY1" fmla="*/ 0 h 1619251"/>
              <a:gd name="connsiteX2" fmla="*/ 1119344 w 1119344"/>
              <a:gd name="connsiteY2" fmla="*/ 6350 h 1619251"/>
              <a:gd name="connsiteX3" fmla="*/ 879196 w 1119344"/>
              <a:gd name="connsiteY3" fmla="*/ 1619251 h 1619251"/>
              <a:gd name="connsiteX4" fmla="*/ 0 w 1119344"/>
              <a:gd name="connsiteY4" fmla="*/ 1617134 h 1619251"/>
              <a:gd name="connsiteX0" fmla="*/ 0 w 1119344"/>
              <a:gd name="connsiteY0" fmla="*/ 1617134 h 1617134"/>
              <a:gd name="connsiteX1" fmla="*/ 532249 w 1119344"/>
              <a:gd name="connsiteY1" fmla="*/ 0 h 1617134"/>
              <a:gd name="connsiteX2" fmla="*/ 1119344 w 1119344"/>
              <a:gd name="connsiteY2" fmla="*/ 6350 h 1617134"/>
              <a:gd name="connsiteX3" fmla="*/ 561696 w 1119344"/>
              <a:gd name="connsiteY3" fmla="*/ 1610785 h 1617134"/>
              <a:gd name="connsiteX4" fmla="*/ 0 w 1119344"/>
              <a:gd name="connsiteY4" fmla="*/ 1617134 h 1617134"/>
              <a:gd name="connsiteX0" fmla="*/ 0 w 1119344"/>
              <a:gd name="connsiteY0" fmla="*/ 1617134 h 1621368"/>
              <a:gd name="connsiteX1" fmla="*/ 532249 w 1119344"/>
              <a:gd name="connsiteY1" fmla="*/ 0 h 1621368"/>
              <a:gd name="connsiteX2" fmla="*/ 1119344 w 1119344"/>
              <a:gd name="connsiteY2" fmla="*/ 6350 h 1621368"/>
              <a:gd name="connsiteX3" fmla="*/ 561696 w 1119344"/>
              <a:gd name="connsiteY3" fmla="*/ 1621368 h 1621368"/>
              <a:gd name="connsiteX4" fmla="*/ 0 w 1119344"/>
              <a:gd name="connsiteY4" fmla="*/ 1617134 h 1621368"/>
              <a:gd name="connsiteX0" fmla="*/ 0 w 1077011"/>
              <a:gd name="connsiteY0" fmla="*/ 1617134 h 1621368"/>
              <a:gd name="connsiteX1" fmla="*/ 532249 w 1077011"/>
              <a:gd name="connsiteY1" fmla="*/ 0 h 1621368"/>
              <a:gd name="connsiteX2" fmla="*/ 1077011 w 1077011"/>
              <a:gd name="connsiteY2" fmla="*/ 10584 h 1621368"/>
              <a:gd name="connsiteX3" fmla="*/ 561696 w 1077011"/>
              <a:gd name="connsiteY3" fmla="*/ 1621368 h 1621368"/>
              <a:gd name="connsiteX4" fmla="*/ 0 w 1077011"/>
              <a:gd name="connsiteY4" fmla="*/ 1617134 h 1621368"/>
              <a:gd name="connsiteX0" fmla="*/ 0 w 1077011"/>
              <a:gd name="connsiteY0" fmla="*/ 1617134 h 1621368"/>
              <a:gd name="connsiteX1" fmla="*/ 532249 w 1077011"/>
              <a:gd name="connsiteY1" fmla="*/ 0 h 1621368"/>
              <a:gd name="connsiteX2" fmla="*/ 1077011 w 1077011"/>
              <a:gd name="connsiteY2" fmla="*/ 8467 h 1621368"/>
              <a:gd name="connsiteX3" fmla="*/ 561696 w 1077011"/>
              <a:gd name="connsiteY3" fmla="*/ 1621368 h 1621368"/>
              <a:gd name="connsiteX4" fmla="*/ 0 w 1077011"/>
              <a:gd name="connsiteY4" fmla="*/ 1617134 h 1621368"/>
              <a:gd name="connsiteX0" fmla="*/ 0 w 1077011"/>
              <a:gd name="connsiteY0" fmla="*/ 1617134 h 1621368"/>
              <a:gd name="connsiteX1" fmla="*/ 532249 w 1077011"/>
              <a:gd name="connsiteY1" fmla="*/ 0 h 1621368"/>
              <a:gd name="connsiteX2" fmla="*/ 1077011 w 1077011"/>
              <a:gd name="connsiteY2" fmla="*/ 6351 h 1621368"/>
              <a:gd name="connsiteX3" fmla="*/ 561696 w 1077011"/>
              <a:gd name="connsiteY3" fmla="*/ 1621368 h 1621368"/>
              <a:gd name="connsiteX4" fmla="*/ 0 w 1077011"/>
              <a:gd name="connsiteY4" fmla="*/ 1617134 h 1621368"/>
              <a:gd name="connsiteX0" fmla="*/ 0 w 1077011"/>
              <a:gd name="connsiteY0" fmla="*/ 1617134 h 1621368"/>
              <a:gd name="connsiteX1" fmla="*/ 532249 w 1077011"/>
              <a:gd name="connsiteY1" fmla="*/ 0 h 1621368"/>
              <a:gd name="connsiteX2" fmla="*/ 1077011 w 1077011"/>
              <a:gd name="connsiteY2" fmla="*/ 6351 h 1621368"/>
              <a:gd name="connsiteX3" fmla="*/ 551112 w 1077011"/>
              <a:gd name="connsiteY3" fmla="*/ 1621368 h 1621368"/>
              <a:gd name="connsiteX4" fmla="*/ 0 w 1077011"/>
              <a:gd name="connsiteY4" fmla="*/ 1617134 h 1621368"/>
              <a:gd name="connsiteX0" fmla="*/ 0 w 1062194"/>
              <a:gd name="connsiteY0" fmla="*/ 1617134 h 1621368"/>
              <a:gd name="connsiteX1" fmla="*/ 532249 w 1062194"/>
              <a:gd name="connsiteY1" fmla="*/ 0 h 1621368"/>
              <a:gd name="connsiteX2" fmla="*/ 1062194 w 1062194"/>
              <a:gd name="connsiteY2" fmla="*/ 2117 h 1621368"/>
              <a:gd name="connsiteX3" fmla="*/ 551112 w 1062194"/>
              <a:gd name="connsiteY3" fmla="*/ 1621368 h 1621368"/>
              <a:gd name="connsiteX4" fmla="*/ 0 w 1062194"/>
              <a:gd name="connsiteY4" fmla="*/ 1617134 h 1621368"/>
              <a:gd name="connsiteX0" fmla="*/ 0 w 1143629"/>
              <a:gd name="connsiteY0" fmla="*/ 1617134 h 1621368"/>
              <a:gd name="connsiteX1" fmla="*/ 613684 w 1143629"/>
              <a:gd name="connsiteY1" fmla="*/ 0 h 1621368"/>
              <a:gd name="connsiteX2" fmla="*/ 1143629 w 1143629"/>
              <a:gd name="connsiteY2" fmla="*/ 2117 h 1621368"/>
              <a:gd name="connsiteX3" fmla="*/ 632547 w 1143629"/>
              <a:gd name="connsiteY3" fmla="*/ 1621368 h 1621368"/>
              <a:gd name="connsiteX4" fmla="*/ 0 w 1143629"/>
              <a:gd name="connsiteY4" fmla="*/ 1617134 h 1621368"/>
              <a:gd name="connsiteX0" fmla="*/ 0 w 1143629"/>
              <a:gd name="connsiteY0" fmla="*/ 1617134 h 1618193"/>
              <a:gd name="connsiteX1" fmla="*/ 613684 w 1143629"/>
              <a:gd name="connsiteY1" fmla="*/ 0 h 1618193"/>
              <a:gd name="connsiteX2" fmla="*/ 1143629 w 1143629"/>
              <a:gd name="connsiteY2" fmla="*/ 2117 h 1618193"/>
              <a:gd name="connsiteX3" fmla="*/ 554814 w 1143629"/>
              <a:gd name="connsiteY3" fmla="*/ 1618193 h 1618193"/>
              <a:gd name="connsiteX4" fmla="*/ 0 w 1143629"/>
              <a:gd name="connsiteY4" fmla="*/ 1617134 h 1618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3629" h="1618193">
                <a:moveTo>
                  <a:pt x="0" y="1617134"/>
                </a:moveTo>
                <a:lnTo>
                  <a:pt x="613684" y="0"/>
                </a:lnTo>
                <a:lnTo>
                  <a:pt x="1143629" y="2117"/>
                </a:lnTo>
                <a:lnTo>
                  <a:pt x="554814" y="1618193"/>
                </a:lnTo>
                <a:lnTo>
                  <a:pt x="0" y="1617134"/>
                </a:lnTo>
                <a:close/>
              </a:path>
            </a:pathLst>
          </a:custGeom>
          <a:solidFill>
            <a:srgbClr val="1E511F"/>
          </a:solidFill>
          <a:ln>
            <a:solidFill>
              <a:srgbClr val="1E51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2E13D558-96A2-4054-B346-4AB9B5C1F2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2240" y="2948090"/>
            <a:ext cx="5303520" cy="128016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Section Title</a:t>
            </a:r>
            <a:endParaRPr lang="id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="" xmlns:a16="http://schemas.microsoft.com/office/drawing/2014/main" id="{D41EDF8F-1C17-417B-90D9-82624393E37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75120" y="4297680"/>
            <a:ext cx="4937760" cy="10058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Section sub-Title</a:t>
            </a:r>
            <a:endParaRPr lang="id-ID" dirty="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F959A382-5B5A-4F4D-AA6D-E4381D210D5A}"/>
              </a:ext>
            </a:extLst>
          </p:cNvPr>
          <p:cNvSpPr/>
          <p:nvPr userDrawn="1"/>
        </p:nvSpPr>
        <p:spPr>
          <a:xfrm>
            <a:off x="6492240" y="4228251"/>
            <a:ext cx="5303520" cy="46634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</p:spTree>
    <p:extLst>
      <p:ext uri="{BB962C8B-B14F-4D97-AF65-F5344CB8AC3E}">
        <p14:creationId xmlns:p14="http://schemas.microsoft.com/office/powerpoint/2010/main" val="155482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yle 5"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0504"/>
            <a:ext cx="7129033" cy="6868504"/>
          </a:xfrm>
          <a:prstGeom prst="rect">
            <a:avLst/>
          </a:prstGeom>
        </p:spPr>
      </p:pic>
      <p:sp>
        <p:nvSpPr>
          <p:cNvPr id="9" name="Snip Single Corner Rectangle 8"/>
          <p:cNvSpPr/>
          <p:nvPr userDrawn="1"/>
        </p:nvSpPr>
        <p:spPr>
          <a:xfrm flipH="1" flipV="1">
            <a:off x="4487159" y="-10504"/>
            <a:ext cx="7704841" cy="6868504"/>
          </a:xfrm>
          <a:custGeom>
            <a:avLst/>
            <a:gdLst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207000 w 5207000"/>
              <a:gd name="connsiteY2" fmla="*/ 1638300 h 3276600"/>
              <a:gd name="connsiteX3" fmla="*/ 5207000 w 5207000"/>
              <a:gd name="connsiteY3" fmla="*/ 3276600 h 3276600"/>
              <a:gd name="connsiteX4" fmla="*/ 0 w 5207000"/>
              <a:gd name="connsiteY4" fmla="*/ 3276600 h 3276600"/>
              <a:gd name="connsiteX5" fmla="*/ 0 w 5207000"/>
              <a:gd name="connsiteY5" fmla="*/ 0 h 3276600"/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122334 w 5207000"/>
              <a:gd name="connsiteY2" fmla="*/ 1655233 h 3276600"/>
              <a:gd name="connsiteX3" fmla="*/ 5207000 w 5207000"/>
              <a:gd name="connsiteY3" fmla="*/ 3276600 h 3276600"/>
              <a:gd name="connsiteX4" fmla="*/ 0 w 5207000"/>
              <a:gd name="connsiteY4" fmla="*/ 3276600 h 3276600"/>
              <a:gd name="connsiteX5" fmla="*/ 0 w 5207000"/>
              <a:gd name="connsiteY5" fmla="*/ 0 h 3276600"/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207000 w 5207000"/>
              <a:gd name="connsiteY2" fmla="*/ 3276600 h 3276600"/>
              <a:gd name="connsiteX3" fmla="*/ 0 w 5207000"/>
              <a:gd name="connsiteY3" fmla="*/ 3276600 h 3276600"/>
              <a:gd name="connsiteX4" fmla="*/ 0 w 5207000"/>
              <a:gd name="connsiteY4" fmla="*/ 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7000" h="3276600">
                <a:moveTo>
                  <a:pt x="0" y="0"/>
                </a:moveTo>
                <a:lnTo>
                  <a:pt x="3568700" y="0"/>
                </a:lnTo>
                <a:lnTo>
                  <a:pt x="5207000" y="3276600"/>
                </a:lnTo>
                <a:lnTo>
                  <a:pt x="0" y="3276600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Snip Single Corner Rectangle 8"/>
          <p:cNvSpPr/>
          <p:nvPr userDrawn="1"/>
        </p:nvSpPr>
        <p:spPr>
          <a:xfrm flipH="1">
            <a:off x="6746601" y="6400800"/>
            <a:ext cx="5445397" cy="457200"/>
          </a:xfrm>
          <a:custGeom>
            <a:avLst/>
            <a:gdLst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207000 w 5207000"/>
              <a:gd name="connsiteY2" fmla="*/ 1638300 h 3276600"/>
              <a:gd name="connsiteX3" fmla="*/ 5207000 w 5207000"/>
              <a:gd name="connsiteY3" fmla="*/ 3276600 h 3276600"/>
              <a:gd name="connsiteX4" fmla="*/ 0 w 5207000"/>
              <a:gd name="connsiteY4" fmla="*/ 3276600 h 3276600"/>
              <a:gd name="connsiteX5" fmla="*/ 0 w 5207000"/>
              <a:gd name="connsiteY5" fmla="*/ 0 h 3276600"/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122334 w 5207000"/>
              <a:gd name="connsiteY2" fmla="*/ 1655233 h 3276600"/>
              <a:gd name="connsiteX3" fmla="*/ 5207000 w 5207000"/>
              <a:gd name="connsiteY3" fmla="*/ 3276600 h 3276600"/>
              <a:gd name="connsiteX4" fmla="*/ 0 w 5207000"/>
              <a:gd name="connsiteY4" fmla="*/ 3276600 h 3276600"/>
              <a:gd name="connsiteX5" fmla="*/ 0 w 5207000"/>
              <a:gd name="connsiteY5" fmla="*/ 0 h 3276600"/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207000 w 5207000"/>
              <a:gd name="connsiteY2" fmla="*/ 3276600 h 3276600"/>
              <a:gd name="connsiteX3" fmla="*/ 0 w 5207000"/>
              <a:gd name="connsiteY3" fmla="*/ 3276600 h 3276600"/>
              <a:gd name="connsiteX4" fmla="*/ 0 w 5207000"/>
              <a:gd name="connsiteY4" fmla="*/ 0 h 3276600"/>
              <a:gd name="connsiteX0" fmla="*/ 0 w 5207000"/>
              <a:gd name="connsiteY0" fmla="*/ 0 h 3276600"/>
              <a:gd name="connsiteX1" fmla="*/ 5129046 w 5207000"/>
              <a:gd name="connsiteY1" fmla="*/ 151700 h 3276600"/>
              <a:gd name="connsiteX2" fmla="*/ 5207000 w 5207000"/>
              <a:gd name="connsiteY2" fmla="*/ 3276600 h 3276600"/>
              <a:gd name="connsiteX3" fmla="*/ 0 w 5207000"/>
              <a:gd name="connsiteY3" fmla="*/ 3276600 h 3276600"/>
              <a:gd name="connsiteX4" fmla="*/ 0 w 5207000"/>
              <a:gd name="connsiteY4" fmla="*/ 0 h 3276600"/>
              <a:gd name="connsiteX0" fmla="*/ 0 w 5207000"/>
              <a:gd name="connsiteY0" fmla="*/ 0 h 3276600"/>
              <a:gd name="connsiteX1" fmla="*/ 5129046 w 5207000"/>
              <a:gd name="connsiteY1" fmla="*/ 60684 h 3276600"/>
              <a:gd name="connsiteX2" fmla="*/ 5207000 w 5207000"/>
              <a:gd name="connsiteY2" fmla="*/ 3276600 h 3276600"/>
              <a:gd name="connsiteX3" fmla="*/ 0 w 5207000"/>
              <a:gd name="connsiteY3" fmla="*/ 3276600 h 3276600"/>
              <a:gd name="connsiteX4" fmla="*/ 0 w 5207000"/>
              <a:gd name="connsiteY4" fmla="*/ 0 h 3276600"/>
              <a:gd name="connsiteX0" fmla="*/ 0 w 5207000"/>
              <a:gd name="connsiteY0" fmla="*/ 0 h 3276600"/>
              <a:gd name="connsiteX1" fmla="*/ 5129046 w 5207000"/>
              <a:gd name="connsiteY1" fmla="*/ 60684 h 3276600"/>
              <a:gd name="connsiteX2" fmla="*/ 5207000 w 5207000"/>
              <a:gd name="connsiteY2" fmla="*/ 3276600 h 3276600"/>
              <a:gd name="connsiteX3" fmla="*/ 0 w 5207000"/>
              <a:gd name="connsiteY3" fmla="*/ 3276600 h 3276600"/>
              <a:gd name="connsiteX4" fmla="*/ 0 w 5207000"/>
              <a:gd name="connsiteY4" fmla="*/ 0 h 3276600"/>
              <a:gd name="connsiteX0" fmla="*/ 0 w 5224382"/>
              <a:gd name="connsiteY0" fmla="*/ 0 h 3276600"/>
              <a:gd name="connsiteX1" fmla="*/ 5224382 w 5224382"/>
              <a:gd name="connsiteY1" fmla="*/ 60684 h 3276600"/>
              <a:gd name="connsiteX2" fmla="*/ 5207000 w 5224382"/>
              <a:gd name="connsiteY2" fmla="*/ 3276600 h 3276600"/>
              <a:gd name="connsiteX3" fmla="*/ 0 w 5224382"/>
              <a:gd name="connsiteY3" fmla="*/ 3276600 h 3276600"/>
              <a:gd name="connsiteX4" fmla="*/ 0 w 5224382"/>
              <a:gd name="connsiteY4" fmla="*/ 0 h 3276600"/>
              <a:gd name="connsiteX0" fmla="*/ 0 w 5224382"/>
              <a:gd name="connsiteY0" fmla="*/ 0 h 3351751"/>
              <a:gd name="connsiteX1" fmla="*/ 5224382 w 5224382"/>
              <a:gd name="connsiteY1" fmla="*/ 60684 h 3351751"/>
              <a:gd name="connsiteX2" fmla="*/ 4895353 w 5224382"/>
              <a:gd name="connsiteY2" fmla="*/ 3351751 h 3351751"/>
              <a:gd name="connsiteX3" fmla="*/ 0 w 5224382"/>
              <a:gd name="connsiteY3" fmla="*/ 3276600 h 3351751"/>
              <a:gd name="connsiteX4" fmla="*/ 0 w 5224382"/>
              <a:gd name="connsiteY4" fmla="*/ 0 h 3351751"/>
              <a:gd name="connsiteX0" fmla="*/ 0 w 5098039"/>
              <a:gd name="connsiteY0" fmla="*/ 14468 h 3366219"/>
              <a:gd name="connsiteX1" fmla="*/ 5098039 w 5098039"/>
              <a:gd name="connsiteY1" fmla="*/ 0 h 3366219"/>
              <a:gd name="connsiteX2" fmla="*/ 4895353 w 5098039"/>
              <a:gd name="connsiteY2" fmla="*/ 3366219 h 3366219"/>
              <a:gd name="connsiteX3" fmla="*/ 0 w 5098039"/>
              <a:gd name="connsiteY3" fmla="*/ 3291068 h 3366219"/>
              <a:gd name="connsiteX4" fmla="*/ 0 w 5098039"/>
              <a:gd name="connsiteY4" fmla="*/ 14468 h 3366219"/>
              <a:gd name="connsiteX0" fmla="*/ 0 w 5098039"/>
              <a:gd name="connsiteY0" fmla="*/ 14468 h 3291077"/>
              <a:gd name="connsiteX1" fmla="*/ 5098039 w 5098039"/>
              <a:gd name="connsiteY1" fmla="*/ 0 h 3291077"/>
              <a:gd name="connsiteX2" fmla="*/ 4971159 w 5098039"/>
              <a:gd name="connsiteY2" fmla="*/ 3291077 h 3291077"/>
              <a:gd name="connsiteX3" fmla="*/ 0 w 5098039"/>
              <a:gd name="connsiteY3" fmla="*/ 3291068 h 3291077"/>
              <a:gd name="connsiteX4" fmla="*/ 0 w 5098039"/>
              <a:gd name="connsiteY4" fmla="*/ 14468 h 3291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98039" h="3291077">
                <a:moveTo>
                  <a:pt x="0" y="14468"/>
                </a:moveTo>
                <a:lnTo>
                  <a:pt x="5098039" y="0"/>
                </a:lnTo>
                <a:lnTo>
                  <a:pt x="4971159" y="3291077"/>
                </a:lnTo>
                <a:lnTo>
                  <a:pt x="0" y="3291068"/>
                </a:lnTo>
                <a:lnTo>
                  <a:pt x="0" y="14468"/>
                </a:lnTo>
                <a:close/>
              </a:path>
            </a:pathLst>
          </a:custGeom>
          <a:solidFill>
            <a:srgbClr val="1E511F"/>
          </a:solidFill>
          <a:ln>
            <a:solidFill>
              <a:srgbClr val="1E51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baseline="-25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39FC9F0-7F5B-46EE-A431-2D0BAC24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49440" y="6492240"/>
            <a:ext cx="5120640" cy="27432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d-ID" dirty="0"/>
              <a:t>Universitas YARSI</a:t>
            </a: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9E242B42-4EDC-4648-9C57-3A3474CB9A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0" y="449579"/>
            <a:ext cx="6309360" cy="128016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Section Title</a:t>
            </a:r>
            <a:endParaRPr lang="id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="" xmlns:a16="http://schemas.microsoft.com/office/drawing/2014/main" id="{4787908D-D344-4639-8816-BE8F470029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69280" y="1828800"/>
            <a:ext cx="5943600" cy="10058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Section sub-Title</a:t>
            </a:r>
            <a:endParaRPr lang="id-ID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2EEEA68-CADA-445E-9961-A42C46951CCA}"/>
              </a:ext>
            </a:extLst>
          </p:cNvPr>
          <p:cNvSpPr/>
          <p:nvPr userDrawn="1"/>
        </p:nvSpPr>
        <p:spPr>
          <a:xfrm>
            <a:off x="5486400" y="1729740"/>
            <a:ext cx="6309360" cy="46634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</p:spTree>
    <p:extLst>
      <p:ext uri="{BB962C8B-B14F-4D97-AF65-F5344CB8AC3E}">
        <p14:creationId xmlns:p14="http://schemas.microsoft.com/office/powerpoint/2010/main" val="269692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at Pembelajaran Jarak Jau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BC40C8-0ECB-4CEE-B943-0BF885FAD2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Presentation Title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CA404CF-1A9A-4047-9CE3-828B91DD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C9E8-AB19-4A9C-9F0D-5CA03D7ABC78}" type="datetime1">
              <a:rPr lang="id-ID" smtClean="0"/>
              <a:t>02/11/2020</a:t>
            </a:fld>
            <a:endParaRPr lang="id-ID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623D142-A757-4E43-9920-AE6C7F5D72FE}"/>
              </a:ext>
            </a:extLst>
          </p:cNvPr>
          <p:cNvSpPr txBox="1"/>
          <p:nvPr userDrawn="1"/>
        </p:nvSpPr>
        <p:spPr>
          <a:xfrm>
            <a:off x="4876800" y="2286000"/>
            <a:ext cx="6766560" cy="548640"/>
          </a:xfrm>
          <a:prstGeom prst="rect">
            <a:avLst/>
          </a:prstGeom>
          <a:noFill/>
        </p:spPr>
        <p:txBody>
          <a:bodyPr wrap="square" rtlCol="0" anchor="ctr">
            <a:normAutofit fontScale="92500" lnSpcReduction="20000"/>
          </a:bodyPr>
          <a:lstStyle/>
          <a:p>
            <a:pPr algn="r">
              <a:lnSpc>
                <a:spcPct val="130000"/>
              </a:lnSpc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Pusat Pembelajaran Jarak Jauh</a:t>
            </a:r>
            <a:endParaRPr lang="id-ID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8286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yle 6"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9A6F716-1722-4858-A5EF-A6AE0E621C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162" y="269199"/>
            <a:ext cx="4954509" cy="165702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BC606976-5D70-4D95-A495-47889B7B35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162" y="2271311"/>
            <a:ext cx="5469041" cy="4314825"/>
          </a:xfrm>
          <a:prstGeom prst="rect">
            <a:avLst/>
          </a:prstGeom>
          <a:ln w="38100"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955F2CB-B042-46A2-B29C-6D8346841965}"/>
              </a:ext>
            </a:extLst>
          </p:cNvPr>
          <p:cNvSpPr/>
          <p:nvPr userDrawn="1"/>
        </p:nvSpPr>
        <p:spPr>
          <a:xfrm>
            <a:off x="6245660" y="2271311"/>
            <a:ext cx="5669280" cy="2103120"/>
          </a:xfrm>
          <a:prstGeom prst="rect">
            <a:avLst/>
          </a:prstGeom>
          <a:solidFill>
            <a:srgbClr val="E0E0E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52DAE55-25D6-4435-8796-B7C3C977949C}"/>
              </a:ext>
            </a:extLst>
          </p:cNvPr>
          <p:cNvSpPr txBox="1"/>
          <p:nvPr userDrawn="1"/>
        </p:nvSpPr>
        <p:spPr>
          <a:xfrm>
            <a:off x="2294507" y="1667854"/>
            <a:ext cx="2745318" cy="351788"/>
          </a:xfrm>
          <a:prstGeom prst="rect">
            <a:avLst/>
          </a:prstGeom>
          <a:noFill/>
        </p:spPr>
        <p:txBody>
          <a:bodyPr wrap="none" rtlCol="0" anchor="ctr">
            <a:normAutofit fontScale="92500" lnSpcReduction="20000"/>
          </a:bodyPr>
          <a:lstStyle/>
          <a:p>
            <a:pPr algn="l">
              <a:lnSpc>
                <a:spcPct val="130000"/>
              </a:lnSpc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https://layar.yarsi.ac.id/</a:t>
            </a:r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1D0D1A95-5361-4AEF-A4D9-AED9E6CDAC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28541" y="2362752"/>
            <a:ext cx="5303520" cy="128016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Section Title</a:t>
            </a:r>
            <a:endParaRPr lang="id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="" xmlns:a16="http://schemas.microsoft.com/office/drawing/2014/main" id="{5843CC90-5751-485D-998A-FE565AA0EC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8759" y="3730721"/>
            <a:ext cx="4937760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Section sub-Title</a:t>
            </a:r>
            <a:endParaRPr lang="id-ID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41D34ED-7EAC-403E-A582-7F2EFE3A4365}"/>
              </a:ext>
            </a:extLst>
          </p:cNvPr>
          <p:cNvSpPr/>
          <p:nvPr userDrawn="1"/>
        </p:nvSpPr>
        <p:spPr>
          <a:xfrm>
            <a:off x="6455879" y="3661292"/>
            <a:ext cx="5303520" cy="46634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3" name="Rectangle 2"/>
          <p:cNvSpPr/>
          <p:nvPr userDrawn="1"/>
        </p:nvSpPr>
        <p:spPr>
          <a:xfrm>
            <a:off x="10695963" y="612396"/>
            <a:ext cx="1496037" cy="469784"/>
          </a:xfrm>
          <a:prstGeom prst="rect">
            <a:avLst/>
          </a:prstGeom>
          <a:solidFill>
            <a:srgbClr val="1E511F"/>
          </a:solidFill>
          <a:ln>
            <a:solidFill>
              <a:srgbClr val="1E51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5834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yle 7"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8521" y="285226"/>
            <a:ext cx="8254958" cy="45153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955F2CB-B042-46A2-B29C-6D8346841965}"/>
              </a:ext>
            </a:extLst>
          </p:cNvPr>
          <p:cNvSpPr/>
          <p:nvPr userDrawn="1"/>
        </p:nvSpPr>
        <p:spPr>
          <a:xfrm>
            <a:off x="2978092" y="4800600"/>
            <a:ext cx="5669280" cy="2057400"/>
          </a:xfrm>
          <a:prstGeom prst="rect">
            <a:avLst/>
          </a:prstGeom>
          <a:solidFill>
            <a:srgbClr val="E0E0E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1D0D1A95-5361-4AEF-A4D9-AED9E6CDAC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0973" y="4846321"/>
            <a:ext cx="5303520" cy="128016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Section Title</a:t>
            </a:r>
            <a:endParaRPr lang="id-ID" dirty="0"/>
          </a:p>
        </p:txBody>
      </p:sp>
      <p:sp>
        <p:nvSpPr>
          <p:cNvPr id="13" name="Text Placeholder 9">
            <a:extLst>
              <a:ext uri="{FF2B5EF4-FFF2-40B4-BE49-F238E27FC236}">
                <a16:creationId xmlns="" xmlns:a16="http://schemas.microsoft.com/office/drawing/2014/main" id="{5843CC90-5751-485D-998A-FE565AA0EC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71191" y="6214290"/>
            <a:ext cx="4937760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Section sub-Title</a:t>
            </a:r>
            <a:endParaRPr lang="id-ID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A41D34ED-7EAC-403E-A582-7F2EFE3A4365}"/>
              </a:ext>
            </a:extLst>
          </p:cNvPr>
          <p:cNvSpPr/>
          <p:nvPr userDrawn="1"/>
        </p:nvSpPr>
        <p:spPr>
          <a:xfrm>
            <a:off x="3188311" y="6144861"/>
            <a:ext cx="5303520" cy="46634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0" y="1918094"/>
            <a:ext cx="1968521" cy="469784"/>
          </a:xfrm>
          <a:prstGeom prst="rect">
            <a:avLst/>
          </a:prstGeom>
          <a:solidFill>
            <a:srgbClr val="1E511F"/>
          </a:solidFill>
          <a:ln>
            <a:solidFill>
              <a:srgbClr val="1E51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/>
          <p:cNvSpPr/>
          <p:nvPr userDrawn="1"/>
        </p:nvSpPr>
        <p:spPr>
          <a:xfrm>
            <a:off x="10223479" y="1918094"/>
            <a:ext cx="1968521" cy="469784"/>
          </a:xfrm>
          <a:prstGeom prst="rect">
            <a:avLst/>
          </a:prstGeom>
          <a:solidFill>
            <a:srgbClr val="1E511F"/>
          </a:solidFill>
          <a:ln>
            <a:solidFill>
              <a:srgbClr val="1E51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152DAE55-25D6-4435-8796-B7C3C977949C}"/>
              </a:ext>
            </a:extLst>
          </p:cNvPr>
          <p:cNvSpPr txBox="1"/>
          <p:nvPr userDrawn="1"/>
        </p:nvSpPr>
        <p:spPr>
          <a:xfrm>
            <a:off x="10228976" y="1977092"/>
            <a:ext cx="1963024" cy="351788"/>
          </a:xfrm>
          <a:prstGeom prst="rect">
            <a:avLst/>
          </a:prstGeom>
          <a:noFill/>
        </p:spPr>
        <p:txBody>
          <a:bodyPr wrap="none" rtlCol="0" anchor="ctr">
            <a:normAutofit lnSpcReduction="10000"/>
          </a:bodyPr>
          <a:lstStyle/>
          <a:p>
            <a:pPr algn="ctr">
              <a:lnSpc>
                <a:spcPct val="130000"/>
              </a:lnSpc>
            </a:pPr>
            <a:r>
              <a:rPr lang="en-US"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Rapat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selama</a:t>
            </a:r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WfH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11434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yle 8"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FA47B3E-2EA2-45F3-B712-D3DE926E4F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738"/>
            <a:ext cx="7885003" cy="6856524"/>
          </a:xfrm>
          <a:prstGeom prst="rect">
            <a:avLst/>
          </a:prstGeom>
        </p:spPr>
      </p:pic>
      <p:sp>
        <p:nvSpPr>
          <p:cNvPr id="3" name="Right Triangle 2"/>
          <p:cNvSpPr/>
          <p:nvPr userDrawn="1"/>
        </p:nvSpPr>
        <p:spPr>
          <a:xfrm rot="10800000" flipH="1">
            <a:off x="457200" y="-1"/>
            <a:ext cx="1959685" cy="6857999"/>
          </a:xfrm>
          <a:prstGeom prst="rtTriangl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Snip Single Corner Rectangle 8"/>
          <p:cNvSpPr/>
          <p:nvPr userDrawn="1"/>
        </p:nvSpPr>
        <p:spPr>
          <a:xfrm flipH="1">
            <a:off x="4987240" y="0"/>
            <a:ext cx="7204760" cy="6858000"/>
          </a:xfrm>
          <a:custGeom>
            <a:avLst/>
            <a:gdLst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207000 w 5207000"/>
              <a:gd name="connsiteY2" fmla="*/ 1638300 h 3276600"/>
              <a:gd name="connsiteX3" fmla="*/ 5207000 w 5207000"/>
              <a:gd name="connsiteY3" fmla="*/ 3276600 h 3276600"/>
              <a:gd name="connsiteX4" fmla="*/ 0 w 5207000"/>
              <a:gd name="connsiteY4" fmla="*/ 3276600 h 3276600"/>
              <a:gd name="connsiteX5" fmla="*/ 0 w 5207000"/>
              <a:gd name="connsiteY5" fmla="*/ 0 h 3276600"/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122334 w 5207000"/>
              <a:gd name="connsiteY2" fmla="*/ 1655233 h 3276600"/>
              <a:gd name="connsiteX3" fmla="*/ 5207000 w 5207000"/>
              <a:gd name="connsiteY3" fmla="*/ 3276600 h 3276600"/>
              <a:gd name="connsiteX4" fmla="*/ 0 w 5207000"/>
              <a:gd name="connsiteY4" fmla="*/ 3276600 h 3276600"/>
              <a:gd name="connsiteX5" fmla="*/ 0 w 5207000"/>
              <a:gd name="connsiteY5" fmla="*/ 0 h 3276600"/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207000 w 5207000"/>
              <a:gd name="connsiteY2" fmla="*/ 3276600 h 3276600"/>
              <a:gd name="connsiteX3" fmla="*/ 0 w 5207000"/>
              <a:gd name="connsiteY3" fmla="*/ 3276600 h 3276600"/>
              <a:gd name="connsiteX4" fmla="*/ 0 w 5207000"/>
              <a:gd name="connsiteY4" fmla="*/ 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7000" h="3276600">
                <a:moveTo>
                  <a:pt x="0" y="0"/>
                </a:moveTo>
                <a:lnTo>
                  <a:pt x="3568700" y="0"/>
                </a:lnTo>
                <a:lnTo>
                  <a:pt x="5207000" y="3276600"/>
                </a:lnTo>
                <a:lnTo>
                  <a:pt x="0" y="3276600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Snip Single Corner Rectangle 8"/>
          <p:cNvSpPr/>
          <p:nvPr userDrawn="1"/>
        </p:nvSpPr>
        <p:spPr>
          <a:xfrm flipH="1">
            <a:off x="4987240" y="6400798"/>
            <a:ext cx="7204760" cy="457200"/>
          </a:xfrm>
          <a:custGeom>
            <a:avLst/>
            <a:gdLst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207000 w 5207000"/>
              <a:gd name="connsiteY2" fmla="*/ 1638300 h 3276600"/>
              <a:gd name="connsiteX3" fmla="*/ 5207000 w 5207000"/>
              <a:gd name="connsiteY3" fmla="*/ 3276600 h 3276600"/>
              <a:gd name="connsiteX4" fmla="*/ 0 w 5207000"/>
              <a:gd name="connsiteY4" fmla="*/ 3276600 h 3276600"/>
              <a:gd name="connsiteX5" fmla="*/ 0 w 5207000"/>
              <a:gd name="connsiteY5" fmla="*/ 0 h 3276600"/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122334 w 5207000"/>
              <a:gd name="connsiteY2" fmla="*/ 1655233 h 3276600"/>
              <a:gd name="connsiteX3" fmla="*/ 5207000 w 5207000"/>
              <a:gd name="connsiteY3" fmla="*/ 3276600 h 3276600"/>
              <a:gd name="connsiteX4" fmla="*/ 0 w 5207000"/>
              <a:gd name="connsiteY4" fmla="*/ 3276600 h 3276600"/>
              <a:gd name="connsiteX5" fmla="*/ 0 w 5207000"/>
              <a:gd name="connsiteY5" fmla="*/ 0 h 3276600"/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207000 w 5207000"/>
              <a:gd name="connsiteY2" fmla="*/ 3276600 h 3276600"/>
              <a:gd name="connsiteX3" fmla="*/ 0 w 5207000"/>
              <a:gd name="connsiteY3" fmla="*/ 3276600 h 3276600"/>
              <a:gd name="connsiteX4" fmla="*/ 0 w 5207000"/>
              <a:gd name="connsiteY4" fmla="*/ 0 h 3276600"/>
              <a:gd name="connsiteX0" fmla="*/ 0 w 5207000"/>
              <a:gd name="connsiteY0" fmla="*/ 0 h 3276600"/>
              <a:gd name="connsiteX1" fmla="*/ 5129046 w 5207000"/>
              <a:gd name="connsiteY1" fmla="*/ 151700 h 3276600"/>
              <a:gd name="connsiteX2" fmla="*/ 5207000 w 5207000"/>
              <a:gd name="connsiteY2" fmla="*/ 3276600 h 3276600"/>
              <a:gd name="connsiteX3" fmla="*/ 0 w 5207000"/>
              <a:gd name="connsiteY3" fmla="*/ 3276600 h 3276600"/>
              <a:gd name="connsiteX4" fmla="*/ 0 w 5207000"/>
              <a:gd name="connsiteY4" fmla="*/ 0 h 3276600"/>
              <a:gd name="connsiteX0" fmla="*/ 0 w 5207000"/>
              <a:gd name="connsiteY0" fmla="*/ 0 h 3276600"/>
              <a:gd name="connsiteX1" fmla="*/ 5129046 w 5207000"/>
              <a:gd name="connsiteY1" fmla="*/ 60684 h 3276600"/>
              <a:gd name="connsiteX2" fmla="*/ 5207000 w 5207000"/>
              <a:gd name="connsiteY2" fmla="*/ 3276600 h 3276600"/>
              <a:gd name="connsiteX3" fmla="*/ 0 w 5207000"/>
              <a:gd name="connsiteY3" fmla="*/ 3276600 h 3276600"/>
              <a:gd name="connsiteX4" fmla="*/ 0 w 5207000"/>
              <a:gd name="connsiteY4" fmla="*/ 0 h 3276600"/>
              <a:gd name="connsiteX0" fmla="*/ 0 w 5207000"/>
              <a:gd name="connsiteY0" fmla="*/ 0 h 3276600"/>
              <a:gd name="connsiteX1" fmla="*/ 5129046 w 5207000"/>
              <a:gd name="connsiteY1" fmla="*/ 60684 h 3276600"/>
              <a:gd name="connsiteX2" fmla="*/ 5207000 w 5207000"/>
              <a:gd name="connsiteY2" fmla="*/ 3276600 h 3276600"/>
              <a:gd name="connsiteX3" fmla="*/ 0 w 5207000"/>
              <a:gd name="connsiteY3" fmla="*/ 3276600 h 3276600"/>
              <a:gd name="connsiteX4" fmla="*/ 0 w 5207000"/>
              <a:gd name="connsiteY4" fmla="*/ 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7000" h="3276600">
                <a:moveTo>
                  <a:pt x="0" y="0"/>
                </a:moveTo>
                <a:lnTo>
                  <a:pt x="5129046" y="60684"/>
                </a:lnTo>
                <a:lnTo>
                  <a:pt x="5207000" y="3276600"/>
                </a:lnTo>
                <a:lnTo>
                  <a:pt x="0" y="3276600"/>
                </a:lnTo>
                <a:lnTo>
                  <a:pt x="0" y="0"/>
                </a:lnTo>
                <a:close/>
              </a:path>
            </a:pathLst>
          </a:custGeom>
          <a:solidFill>
            <a:srgbClr val="1E511F"/>
          </a:solidFill>
          <a:ln>
            <a:solidFill>
              <a:srgbClr val="1E51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39FC9F0-7F5B-46EE-A431-2D0BAC24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0" y="6492240"/>
            <a:ext cx="6766560" cy="27432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d-ID" dirty="0"/>
              <a:t>Universitas YARSI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55A4F6D7-06B3-453E-953D-9A9B2501EFFA}"/>
              </a:ext>
            </a:extLst>
          </p:cNvPr>
          <p:cNvSpPr txBox="1"/>
          <p:nvPr userDrawn="1"/>
        </p:nvSpPr>
        <p:spPr>
          <a:xfrm>
            <a:off x="1554480" y="4389120"/>
            <a:ext cx="3657600" cy="914400"/>
          </a:xfrm>
          <a:prstGeom prst="rect">
            <a:avLst/>
          </a:prstGeom>
          <a:solidFill>
            <a:srgbClr val="E0E0E0">
              <a:alpha val="78824"/>
            </a:srgbClr>
          </a:solidFill>
        </p:spPr>
        <p:txBody>
          <a:bodyPr wrap="none" rtlCol="0" anchor="ctr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Creativity 2020 - Debat Bahasa Inggris </a:t>
            </a:r>
          </a:p>
          <a:p>
            <a:pPr algn="ctr">
              <a:lnSpc>
                <a:spcPct val="130000"/>
              </a:lnSpc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Fakultas Teknologi Informasi</a:t>
            </a:r>
            <a:endParaRPr lang="en-ID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="" xmlns:a16="http://schemas.microsoft.com/office/drawing/2014/main" id="{C9C333EB-33C4-4008-9448-CE3A6EB493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2240" y="2948090"/>
            <a:ext cx="5303520" cy="128016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Section Title</a:t>
            </a:r>
            <a:endParaRPr lang="id-ID" dirty="0"/>
          </a:p>
        </p:txBody>
      </p:sp>
      <p:sp>
        <p:nvSpPr>
          <p:cNvPr id="12" name="Text Placeholder 9">
            <a:extLst>
              <a:ext uri="{FF2B5EF4-FFF2-40B4-BE49-F238E27FC236}">
                <a16:creationId xmlns="" xmlns:a16="http://schemas.microsoft.com/office/drawing/2014/main" id="{EC6573CE-C1B5-4A5B-8E41-3351A917AA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75120" y="4297680"/>
            <a:ext cx="4937760" cy="10058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Section sub-Title</a:t>
            </a:r>
            <a:endParaRPr lang="id-ID" dirty="0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960DA89A-E900-4736-8CEE-D0EF85108037}"/>
              </a:ext>
            </a:extLst>
          </p:cNvPr>
          <p:cNvSpPr/>
          <p:nvPr userDrawn="1"/>
        </p:nvSpPr>
        <p:spPr>
          <a:xfrm>
            <a:off x="6492240" y="4228251"/>
            <a:ext cx="5303520" cy="46634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5" name="Rectangle 14"/>
          <p:cNvSpPr/>
          <p:nvPr userDrawn="1"/>
        </p:nvSpPr>
        <p:spPr>
          <a:xfrm>
            <a:off x="10695963" y="612396"/>
            <a:ext cx="1496037" cy="469784"/>
          </a:xfrm>
          <a:prstGeom prst="rect">
            <a:avLst/>
          </a:prstGeom>
          <a:solidFill>
            <a:srgbClr val="1E511F"/>
          </a:solidFill>
          <a:ln>
            <a:solidFill>
              <a:srgbClr val="1E51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1527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yle 9"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FA47B3E-2EA2-45F3-B712-D3DE926E4F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595" y="0"/>
            <a:ext cx="5143500" cy="6858000"/>
          </a:xfrm>
          <a:prstGeom prst="rect">
            <a:avLst/>
          </a:prstGeom>
        </p:spPr>
      </p:pic>
      <p:sp>
        <p:nvSpPr>
          <p:cNvPr id="9" name="Snip Single Corner Rectangle 8"/>
          <p:cNvSpPr/>
          <p:nvPr userDrawn="1"/>
        </p:nvSpPr>
        <p:spPr>
          <a:xfrm rot="10800000" flipH="1">
            <a:off x="6070036" y="0"/>
            <a:ext cx="1206939" cy="6858000"/>
          </a:xfrm>
          <a:custGeom>
            <a:avLst/>
            <a:gdLst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207000 w 5207000"/>
              <a:gd name="connsiteY2" fmla="*/ 1638300 h 3276600"/>
              <a:gd name="connsiteX3" fmla="*/ 5207000 w 5207000"/>
              <a:gd name="connsiteY3" fmla="*/ 3276600 h 3276600"/>
              <a:gd name="connsiteX4" fmla="*/ 0 w 5207000"/>
              <a:gd name="connsiteY4" fmla="*/ 3276600 h 3276600"/>
              <a:gd name="connsiteX5" fmla="*/ 0 w 5207000"/>
              <a:gd name="connsiteY5" fmla="*/ 0 h 3276600"/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122334 w 5207000"/>
              <a:gd name="connsiteY2" fmla="*/ 1655233 h 3276600"/>
              <a:gd name="connsiteX3" fmla="*/ 5207000 w 5207000"/>
              <a:gd name="connsiteY3" fmla="*/ 3276600 h 3276600"/>
              <a:gd name="connsiteX4" fmla="*/ 0 w 5207000"/>
              <a:gd name="connsiteY4" fmla="*/ 3276600 h 3276600"/>
              <a:gd name="connsiteX5" fmla="*/ 0 w 5207000"/>
              <a:gd name="connsiteY5" fmla="*/ 0 h 3276600"/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207000 w 5207000"/>
              <a:gd name="connsiteY2" fmla="*/ 3276600 h 3276600"/>
              <a:gd name="connsiteX3" fmla="*/ 0 w 5207000"/>
              <a:gd name="connsiteY3" fmla="*/ 3276600 h 3276600"/>
              <a:gd name="connsiteX4" fmla="*/ 0 w 5207000"/>
              <a:gd name="connsiteY4" fmla="*/ 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7000" h="3276600">
                <a:moveTo>
                  <a:pt x="0" y="0"/>
                </a:moveTo>
                <a:lnTo>
                  <a:pt x="3568700" y="0"/>
                </a:lnTo>
                <a:lnTo>
                  <a:pt x="5207000" y="3276600"/>
                </a:lnTo>
                <a:lnTo>
                  <a:pt x="0" y="3276600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C9693F2-3732-4775-966E-FEAE6ABD9BF0}"/>
              </a:ext>
            </a:extLst>
          </p:cNvPr>
          <p:cNvSpPr/>
          <p:nvPr userDrawn="1"/>
        </p:nvSpPr>
        <p:spPr>
          <a:xfrm>
            <a:off x="1" y="6400800"/>
            <a:ext cx="6927010" cy="457200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3" name="Right Triangle 2"/>
          <p:cNvSpPr/>
          <p:nvPr userDrawn="1"/>
        </p:nvSpPr>
        <p:spPr>
          <a:xfrm flipH="1">
            <a:off x="10757139" y="-13140"/>
            <a:ext cx="952955" cy="6871140"/>
          </a:xfrm>
          <a:prstGeom prst="rtTriangl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39FC9F0-7F5B-46EE-A431-2D0BAC24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" y="6492240"/>
            <a:ext cx="6766560" cy="27432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d-ID" dirty="0"/>
              <a:t>Universitas YARSI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4C6703A-021A-4B60-AD67-0B3F5EBA3531}"/>
              </a:ext>
            </a:extLst>
          </p:cNvPr>
          <p:cNvSpPr txBox="1"/>
          <p:nvPr userDrawn="1"/>
        </p:nvSpPr>
        <p:spPr>
          <a:xfrm>
            <a:off x="7188257" y="5130992"/>
            <a:ext cx="3657600" cy="914400"/>
          </a:xfrm>
          <a:prstGeom prst="rect">
            <a:avLst/>
          </a:prstGeom>
          <a:solidFill>
            <a:srgbClr val="E0E0E0">
              <a:alpha val="78824"/>
            </a:srgbClr>
          </a:solidFill>
        </p:spPr>
        <p:txBody>
          <a:bodyPr wrap="none" rtlCol="0" anchor="ctr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Posbindu Goes to Campus</a:t>
            </a:r>
            <a:endParaRPr lang="en-ID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C123601B-5149-4F85-BC47-2E36D798B3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2976" y="2146743"/>
            <a:ext cx="6400800" cy="128016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Section Title</a:t>
            </a:r>
            <a:endParaRPr lang="id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="" xmlns:a16="http://schemas.microsoft.com/office/drawing/2014/main" id="{6A0C62CF-0566-467B-9BC5-18C5338654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5856" y="3518343"/>
            <a:ext cx="6035040" cy="10058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Section sub-Title</a:t>
            </a:r>
            <a:endParaRPr lang="id-ID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B74CDFC-617D-4759-AB67-2D47AD7ABC50}"/>
              </a:ext>
            </a:extLst>
          </p:cNvPr>
          <p:cNvSpPr/>
          <p:nvPr userDrawn="1"/>
        </p:nvSpPr>
        <p:spPr>
          <a:xfrm>
            <a:off x="322976" y="3426903"/>
            <a:ext cx="6400800" cy="46634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6" name="Rectangle 15"/>
          <p:cNvSpPr/>
          <p:nvPr userDrawn="1"/>
        </p:nvSpPr>
        <p:spPr>
          <a:xfrm>
            <a:off x="1" y="662730"/>
            <a:ext cx="1496037" cy="469784"/>
          </a:xfrm>
          <a:prstGeom prst="rect">
            <a:avLst/>
          </a:prstGeom>
          <a:solidFill>
            <a:srgbClr val="1E511F"/>
          </a:solidFill>
          <a:ln>
            <a:solidFill>
              <a:srgbClr val="1E51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9947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6" grpId="2" animBg="1"/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yle 10"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234273" cy="6868504"/>
          </a:xfrm>
          <a:prstGeom prst="rect">
            <a:avLst/>
          </a:prstGeom>
        </p:spPr>
      </p:pic>
      <p:sp>
        <p:nvSpPr>
          <p:cNvPr id="9" name="Snip Single Corner Rectangle 8"/>
          <p:cNvSpPr/>
          <p:nvPr userDrawn="1"/>
        </p:nvSpPr>
        <p:spPr>
          <a:xfrm flipH="1" flipV="1">
            <a:off x="4537494" y="-10504"/>
            <a:ext cx="2219240" cy="6868504"/>
          </a:xfrm>
          <a:custGeom>
            <a:avLst/>
            <a:gdLst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207000 w 5207000"/>
              <a:gd name="connsiteY2" fmla="*/ 1638300 h 3276600"/>
              <a:gd name="connsiteX3" fmla="*/ 5207000 w 5207000"/>
              <a:gd name="connsiteY3" fmla="*/ 3276600 h 3276600"/>
              <a:gd name="connsiteX4" fmla="*/ 0 w 5207000"/>
              <a:gd name="connsiteY4" fmla="*/ 3276600 h 3276600"/>
              <a:gd name="connsiteX5" fmla="*/ 0 w 5207000"/>
              <a:gd name="connsiteY5" fmla="*/ 0 h 3276600"/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122334 w 5207000"/>
              <a:gd name="connsiteY2" fmla="*/ 1655233 h 3276600"/>
              <a:gd name="connsiteX3" fmla="*/ 5207000 w 5207000"/>
              <a:gd name="connsiteY3" fmla="*/ 3276600 h 3276600"/>
              <a:gd name="connsiteX4" fmla="*/ 0 w 5207000"/>
              <a:gd name="connsiteY4" fmla="*/ 3276600 h 3276600"/>
              <a:gd name="connsiteX5" fmla="*/ 0 w 5207000"/>
              <a:gd name="connsiteY5" fmla="*/ 0 h 3276600"/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207000 w 5207000"/>
              <a:gd name="connsiteY2" fmla="*/ 3276600 h 3276600"/>
              <a:gd name="connsiteX3" fmla="*/ 0 w 5207000"/>
              <a:gd name="connsiteY3" fmla="*/ 3276600 h 3276600"/>
              <a:gd name="connsiteX4" fmla="*/ 0 w 5207000"/>
              <a:gd name="connsiteY4" fmla="*/ 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7000" h="3276600">
                <a:moveTo>
                  <a:pt x="0" y="0"/>
                </a:moveTo>
                <a:lnTo>
                  <a:pt x="3568700" y="0"/>
                </a:lnTo>
                <a:lnTo>
                  <a:pt x="5207000" y="3276600"/>
                </a:lnTo>
                <a:lnTo>
                  <a:pt x="0" y="3276600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1FAE5488-9064-4221-B4A9-CABFEAFFD608}"/>
              </a:ext>
            </a:extLst>
          </p:cNvPr>
          <p:cNvSpPr/>
          <p:nvPr userDrawn="1"/>
        </p:nvSpPr>
        <p:spPr>
          <a:xfrm>
            <a:off x="5167086" y="6400800"/>
            <a:ext cx="7024914" cy="457200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39FC9F0-7F5B-46EE-A431-2D0BAC24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0" y="6492240"/>
            <a:ext cx="6766560" cy="27432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d-ID" dirty="0"/>
              <a:t>Universitas YARSI</a:t>
            </a: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9E242B42-4EDC-4648-9C57-3A3474CB9A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4566" y="2002618"/>
            <a:ext cx="6309360" cy="128016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Section Title</a:t>
            </a:r>
            <a:endParaRPr lang="id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="" xmlns:a16="http://schemas.microsoft.com/office/drawing/2014/main" id="{4787908D-D344-4639-8816-BE8F4700294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87446" y="3381839"/>
            <a:ext cx="5943600" cy="10058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Section sub-Title</a:t>
            </a:r>
            <a:endParaRPr lang="id-ID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2EEEA68-CADA-445E-9961-A42C46951CCA}"/>
              </a:ext>
            </a:extLst>
          </p:cNvPr>
          <p:cNvSpPr/>
          <p:nvPr userDrawn="1"/>
        </p:nvSpPr>
        <p:spPr>
          <a:xfrm>
            <a:off x="5504566" y="3282779"/>
            <a:ext cx="6309360" cy="46634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801C27DA-AD5A-4E5D-A12B-B17F7A3633B1}"/>
              </a:ext>
            </a:extLst>
          </p:cNvPr>
          <p:cNvSpPr txBox="1"/>
          <p:nvPr userDrawn="1"/>
        </p:nvSpPr>
        <p:spPr>
          <a:xfrm>
            <a:off x="609601" y="4657617"/>
            <a:ext cx="3657600" cy="914400"/>
          </a:xfrm>
          <a:prstGeom prst="rect">
            <a:avLst/>
          </a:prstGeom>
          <a:solidFill>
            <a:srgbClr val="E0E0E0">
              <a:alpha val="78824"/>
            </a:srgbClr>
          </a:solidFill>
        </p:spPr>
        <p:txBody>
          <a:bodyPr wrap="none" rtlCol="0" anchor="ctr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Gathering dan Syukuran</a:t>
            </a:r>
          </a:p>
          <a:p>
            <a:pPr algn="ctr">
              <a:lnSpc>
                <a:spcPct val="130000"/>
              </a:lnSpc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Fakultas Teknologi Informasi</a:t>
            </a:r>
            <a:endParaRPr lang="en-ID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10695963" y="612396"/>
            <a:ext cx="1496037" cy="469784"/>
          </a:xfrm>
          <a:prstGeom prst="rect">
            <a:avLst/>
          </a:prstGeom>
          <a:solidFill>
            <a:srgbClr val="1E511F"/>
          </a:solidFill>
          <a:ln>
            <a:solidFill>
              <a:srgbClr val="1E51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431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yle 11"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FA47B3E-2EA2-45F3-B712-D3DE926E4F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49439" y="13140"/>
            <a:ext cx="5236282" cy="6871140"/>
          </a:xfrm>
          <a:prstGeom prst="rect">
            <a:avLst/>
          </a:prstGeom>
        </p:spPr>
      </p:pic>
      <p:sp>
        <p:nvSpPr>
          <p:cNvPr id="9" name="Snip Single Corner Rectangle 8"/>
          <p:cNvSpPr/>
          <p:nvPr userDrawn="1"/>
        </p:nvSpPr>
        <p:spPr>
          <a:xfrm rot="10800000" flipH="1">
            <a:off x="6527109" y="-13140"/>
            <a:ext cx="664266" cy="6858000"/>
          </a:xfrm>
          <a:custGeom>
            <a:avLst/>
            <a:gdLst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207000 w 5207000"/>
              <a:gd name="connsiteY2" fmla="*/ 1638300 h 3276600"/>
              <a:gd name="connsiteX3" fmla="*/ 5207000 w 5207000"/>
              <a:gd name="connsiteY3" fmla="*/ 3276600 h 3276600"/>
              <a:gd name="connsiteX4" fmla="*/ 0 w 5207000"/>
              <a:gd name="connsiteY4" fmla="*/ 3276600 h 3276600"/>
              <a:gd name="connsiteX5" fmla="*/ 0 w 5207000"/>
              <a:gd name="connsiteY5" fmla="*/ 0 h 3276600"/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122334 w 5207000"/>
              <a:gd name="connsiteY2" fmla="*/ 1655233 h 3276600"/>
              <a:gd name="connsiteX3" fmla="*/ 5207000 w 5207000"/>
              <a:gd name="connsiteY3" fmla="*/ 3276600 h 3276600"/>
              <a:gd name="connsiteX4" fmla="*/ 0 w 5207000"/>
              <a:gd name="connsiteY4" fmla="*/ 3276600 h 3276600"/>
              <a:gd name="connsiteX5" fmla="*/ 0 w 5207000"/>
              <a:gd name="connsiteY5" fmla="*/ 0 h 3276600"/>
              <a:gd name="connsiteX0" fmla="*/ 0 w 5207000"/>
              <a:gd name="connsiteY0" fmla="*/ 0 h 3276600"/>
              <a:gd name="connsiteX1" fmla="*/ 3568700 w 5207000"/>
              <a:gd name="connsiteY1" fmla="*/ 0 h 3276600"/>
              <a:gd name="connsiteX2" fmla="*/ 5207000 w 5207000"/>
              <a:gd name="connsiteY2" fmla="*/ 3276600 h 3276600"/>
              <a:gd name="connsiteX3" fmla="*/ 0 w 5207000"/>
              <a:gd name="connsiteY3" fmla="*/ 3276600 h 3276600"/>
              <a:gd name="connsiteX4" fmla="*/ 0 w 5207000"/>
              <a:gd name="connsiteY4" fmla="*/ 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7000" h="3276600">
                <a:moveTo>
                  <a:pt x="0" y="0"/>
                </a:moveTo>
                <a:lnTo>
                  <a:pt x="3568700" y="0"/>
                </a:lnTo>
                <a:lnTo>
                  <a:pt x="5207000" y="3276600"/>
                </a:lnTo>
                <a:lnTo>
                  <a:pt x="0" y="3276600"/>
                </a:lnTo>
                <a:lnTo>
                  <a:pt x="0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C9693F2-3732-4775-966E-FEAE6ABD9BF0}"/>
              </a:ext>
            </a:extLst>
          </p:cNvPr>
          <p:cNvSpPr/>
          <p:nvPr userDrawn="1"/>
        </p:nvSpPr>
        <p:spPr>
          <a:xfrm>
            <a:off x="-1" y="6400800"/>
            <a:ext cx="7019925" cy="457200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3" name="Right Triangle 2"/>
          <p:cNvSpPr/>
          <p:nvPr userDrawn="1"/>
        </p:nvSpPr>
        <p:spPr>
          <a:xfrm flipH="1">
            <a:off x="10668000" y="3284"/>
            <a:ext cx="1523999" cy="6880996"/>
          </a:xfrm>
          <a:prstGeom prst="rtTriangl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39FC9F0-7F5B-46EE-A431-2D0BAC24E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39" y="6492240"/>
            <a:ext cx="6766560" cy="27432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d-ID" dirty="0"/>
              <a:t>Universitas YARSI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34C6703A-021A-4B60-AD67-0B3F5EBA3531}"/>
              </a:ext>
            </a:extLst>
          </p:cNvPr>
          <p:cNvSpPr txBox="1"/>
          <p:nvPr userDrawn="1"/>
        </p:nvSpPr>
        <p:spPr>
          <a:xfrm>
            <a:off x="7181852" y="4025638"/>
            <a:ext cx="3657600" cy="914400"/>
          </a:xfrm>
          <a:prstGeom prst="rect">
            <a:avLst/>
          </a:prstGeom>
          <a:solidFill>
            <a:srgbClr val="E0E0E0">
              <a:alpha val="78824"/>
            </a:srgbClr>
          </a:solidFill>
        </p:spPr>
        <p:txBody>
          <a:bodyPr wrap="none" rtlCol="0" anchor="ctr">
            <a:normAutofit/>
          </a:bodyPr>
          <a:lstStyle/>
          <a:p>
            <a:pPr algn="ctr">
              <a:lnSpc>
                <a:spcPct val="130000"/>
              </a:lnSpc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Familly Gathering 2019</a:t>
            </a:r>
          </a:p>
          <a:p>
            <a:pPr algn="ctr">
              <a:lnSpc>
                <a:spcPct val="130000"/>
              </a:lnSpc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Fakultas Teknologi Informasi</a:t>
            </a:r>
            <a:endParaRPr lang="en-ID" sz="1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C123601B-5149-4F85-BC47-2E36D798B3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7474" y="2018250"/>
            <a:ext cx="6400800" cy="128016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Section Title</a:t>
            </a:r>
            <a:endParaRPr lang="id-ID" dirty="0"/>
          </a:p>
        </p:txBody>
      </p:sp>
      <p:sp>
        <p:nvSpPr>
          <p:cNvPr id="14" name="Text Placeholder 9">
            <a:extLst>
              <a:ext uri="{FF2B5EF4-FFF2-40B4-BE49-F238E27FC236}">
                <a16:creationId xmlns="" xmlns:a16="http://schemas.microsoft.com/office/drawing/2014/main" id="{6A0C62CF-0566-467B-9BC5-18C5338654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0354" y="3389850"/>
            <a:ext cx="6035040" cy="10058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Section sub-Title</a:t>
            </a:r>
            <a:endParaRPr lang="id-ID" dirty="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B74CDFC-617D-4759-AB67-2D47AD7ABC50}"/>
              </a:ext>
            </a:extLst>
          </p:cNvPr>
          <p:cNvSpPr/>
          <p:nvPr userDrawn="1"/>
        </p:nvSpPr>
        <p:spPr>
          <a:xfrm>
            <a:off x="337474" y="3298410"/>
            <a:ext cx="6400800" cy="46634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8" name="Rectangle 17"/>
          <p:cNvSpPr/>
          <p:nvPr userDrawn="1"/>
        </p:nvSpPr>
        <p:spPr>
          <a:xfrm>
            <a:off x="1" y="662730"/>
            <a:ext cx="1496037" cy="469784"/>
          </a:xfrm>
          <a:prstGeom prst="rect">
            <a:avLst/>
          </a:prstGeom>
          <a:solidFill>
            <a:srgbClr val="1E511F"/>
          </a:solidFill>
          <a:ln>
            <a:solidFill>
              <a:srgbClr val="1E51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84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28793D0-AA01-4A17-BADB-DA70DE373CBB}"/>
              </a:ext>
            </a:extLst>
          </p:cNvPr>
          <p:cNvSpPr/>
          <p:nvPr userDrawn="1"/>
        </p:nvSpPr>
        <p:spPr>
          <a:xfrm>
            <a:off x="714375" y="1370796"/>
            <a:ext cx="10972800" cy="2468880"/>
          </a:xfrm>
          <a:prstGeom prst="rect">
            <a:avLst/>
          </a:prstGeom>
          <a:solidFill>
            <a:srgbClr val="1E5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AF02747C-D0DB-4D0C-9C95-99D9B5796233}"/>
              </a:ext>
            </a:extLst>
          </p:cNvPr>
          <p:cNvSpPr/>
          <p:nvPr userDrawn="1"/>
        </p:nvSpPr>
        <p:spPr>
          <a:xfrm>
            <a:off x="1171575" y="913596"/>
            <a:ext cx="3291840" cy="3291840"/>
          </a:xfrm>
          <a:prstGeom prst="ellipse">
            <a:avLst/>
          </a:prstGeom>
          <a:solidFill>
            <a:srgbClr val="E0E0E0"/>
          </a:solidFill>
          <a:ln>
            <a:solidFill>
              <a:srgbClr val="1E51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3C864B2-AF36-4F2F-97A8-92321662F59C}"/>
              </a:ext>
            </a:extLst>
          </p:cNvPr>
          <p:cNvSpPr txBox="1"/>
          <p:nvPr userDrawn="1"/>
        </p:nvSpPr>
        <p:spPr>
          <a:xfrm>
            <a:off x="4651081" y="1843027"/>
            <a:ext cx="603812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spc="300" dirty="0" err="1">
                <a:solidFill>
                  <a:srgbClr val="E0E0E0"/>
                </a:solidFill>
                <a:effectLst/>
                <a:latin typeface="Mathline" panose="02000500000000090000" pitchFamily="2" charset="0"/>
                <a:cs typeface="Arial" panose="020B0604020202020204" pitchFamily="34" charset="0"/>
              </a:rPr>
              <a:t>Terima</a:t>
            </a:r>
            <a:r>
              <a:rPr lang="en-US" sz="8000" b="1" spc="300" dirty="0">
                <a:solidFill>
                  <a:srgbClr val="E0E0E0"/>
                </a:solidFill>
                <a:effectLst/>
                <a:latin typeface="Mathline" panose="02000500000000090000" pitchFamily="2" charset="0"/>
                <a:cs typeface="Arial" panose="020B0604020202020204" pitchFamily="34" charset="0"/>
              </a:rPr>
              <a:t> </a:t>
            </a:r>
            <a:r>
              <a:rPr lang="en-US" sz="8000" b="1" spc="300" dirty="0" err="1">
                <a:solidFill>
                  <a:srgbClr val="E0E0E0"/>
                </a:solidFill>
                <a:effectLst/>
                <a:latin typeface="Mathline" panose="02000500000000090000" pitchFamily="2" charset="0"/>
                <a:cs typeface="Arial" panose="020B0604020202020204" pitchFamily="34" charset="0"/>
              </a:rPr>
              <a:t>Kasih</a:t>
            </a:r>
            <a:endParaRPr lang="id-ID" sz="8000" b="1" spc="300" dirty="0">
              <a:solidFill>
                <a:srgbClr val="E0E0E0"/>
              </a:solidFill>
              <a:effectLst/>
              <a:latin typeface="Mathline" panose="02000500000000090000" pitchFamily="2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9B50ED46-F097-4F9D-B28C-3303EF0BF3FE}"/>
              </a:ext>
            </a:extLst>
          </p:cNvPr>
          <p:cNvSpPr txBox="1"/>
          <p:nvPr userDrawn="1"/>
        </p:nvSpPr>
        <p:spPr>
          <a:xfrm>
            <a:off x="6738280" y="4206240"/>
            <a:ext cx="2286000" cy="109728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l">
              <a:lnSpc>
                <a:spcPct val="130000"/>
              </a:lnSpc>
            </a:pP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Menara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YARSI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Kav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13</a:t>
            </a:r>
          </a:p>
          <a:p>
            <a:pPr algn="l">
              <a:lnSpc>
                <a:spcPct val="130000"/>
              </a:lnSpc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Jl. Let.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Jend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Suprapto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30000"/>
              </a:lnSpc>
            </a:pP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Cempaka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Putih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Jakarta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Pusat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30000"/>
              </a:lnSpc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DKI Jakarta. Indonesia 10510</a:t>
            </a:r>
            <a:endParaRPr lang="id-ID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682A1A95-7DCF-4648-9E28-3D1DF1E6A265}"/>
              </a:ext>
            </a:extLst>
          </p:cNvPr>
          <p:cNvSpPr txBox="1"/>
          <p:nvPr userDrawn="1"/>
        </p:nvSpPr>
        <p:spPr>
          <a:xfrm>
            <a:off x="7104040" y="5582553"/>
            <a:ext cx="328442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https://www.facebook.com/universitas.yarsi.1/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937BA1DB-6069-4A65-9518-580CAAA24DF5}"/>
              </a:ext>
            </a:extLst>
          </p:cNvPr>
          <p:cNvSpPr txBox="1"/>
          <p:nvPr userDrawn="1"/>
        </p:nvSpPr>
        <p:spPr>
          <a:xfrm>
            <a:off x="9572920" y="4851033"/>
            <a:ext cx="143981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@universitasyarsi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201FF94-5AC3-4A99-B7B1-A80F9EFE6866}"/>
              </a:ext>
            </a:extLst>
          </p:cNvPr>
          <p:cNvSpPr txBox="1"/>
          <p:nvPr userDrawn="1"/>
        </p:nvSpPr>
        <p:spPr>
          <a:xfrm>
            <a:off x="9572920" y="4530993"/>
            <a:ext cx="1593706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registrar@yarsi.ac.id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5532671-8C5C-4A08-9A27-A9E4AF30B874}"/>
              </a:ext>
            </a:extLst>
          </p:cNvPr>
          <p:cNvSpPr txBox="1"/>
          <p:nvPr userDrawn="1"/>
        </p:nvSpPr>
        <p:spPr>
          <a:xfrm>
            <a:off x="9572920" y="4210953"/>
            <a:ext cx="1748748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https://www.yarsi.ac.id/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6384C88E-3326-4972-97B6-030FCB011E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720" y="5582553"/>
            <a:ext cx="276431" cy="2743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B86C8205-A088-4D15-AA1B-D7B88E9DE36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600" y="4851033"/>
            <a:ext cx="278573" cy="27432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9B2CDF30-FAFA-4370-9098-E509355A6EF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600" y="4530993"/>
            <a:ext cx="275524" cy="2743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6BB6519D-0C73-49C7-907E-30021270C0B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600" y="4210953"/>
            <a:ext cx="274320" cy="27432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ED001A80-EB80-4EC3-BAA1-FC212FB02847}"/>
              </a:ext>
            </a:extLst>
          </p:cNvPr>
          <p:cNvSpPr txBox="1"/>
          <p:nvPr userDrawn="1"/>
        </p:nvSpPr>
        <p:spPr>
          <a:xfrm>
            <a:off x="9572920" y="5171073"/>
            <a:ext cx="87261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YARSI TV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7FCF1E42-327C-48AB-B1F9-BF0AE4D601C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00726" y="5171073"/>
            <a:ext cx="274320" cy="274320"/>
          </a:xfrm>
          <a:prstGeom prst="rect">
            <a:avLst/>
          </a:prstGeom>
        </p:spPr>
      </p:pic>
      <p:pic>
        <p:nvPicPr>
          <p:cNvPr id="20" name="Picture 19" descr="A picture containing clock&#10;&#10;Description automatically generated">
            <a:extLst>
              <a:ext uri="{FF2B5EF4-FFF2-40B4-BE49-F238E27FC236}">
                <a16:creationId xmlns="" xmlns:a16="http://schemas.microsoft.com/office/drawing/2014/main" id="{5E8ABA84-97AD-434F-8AE6-7870BF5CBF8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087" y="2193756"/>
            <a:ext cx="2704816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0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/>
      <p:bldP spid="24" grpId="0"/>
      <p:bldP spid="25" grpId="0"/>
      <p:bldP spid="26" grpId="0"/>
      <p:bldP spid="27" grpId="0"/>
      <p:bldP spid="32" grpId="0"/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28793D0-AA01-4A17-BADB-DA70DE373CBB}"/>
              </a:ext>
            </a:extLst>
          </p:cNvPr>
          <p:cNvSpPr/>
          <p:nvPr userDrawn="1"/>
        </p:nvSpPr>
        <p:spPr>
          <a:xfrm>
            <a:off x="0" y="3214237"/>
            <a:ext cx="12192000" cy="3656796"/>
          </a:xfrm>
          <a:prstGeom prst="rect">
            <a:avLst/>
          </a:prstGeom>
          <a:solidFill>
            <a:srgbClr val="1E5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3C864B2-AF36-4F2F-97A8-92321662F59C}"/>
              </a:ext>
            </a:extLst>
          </p:cNvPr>
          <p:cNvSpPr txBox="1"/>
          <p:nvPr userDrawn="1"/>
        </p:nvSpPr>
        <p:spPr>
          <a:xfrm>
            <a:off x="3012463" y="3947282"/>
            <a:ext cx="61670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0" u="none" spc="300" dirty="0" err="1">
                <a:solidFill>
                  <a:srgbClr val="E0E0E0"/>
                </a:solidFill>
                <a:effectLst/>
                <a:latin typeface="Berlin Sans FB" panose="020E0602020502020306" pitchFamily="34" charset="0"/>
                <a:cs typeface="Arial" panose="020B0604020202020204" pitchFamily="34" charset="0"/>
              </a:rPr>
              <a:t>Terima</a:t>
            </a:r>
            <a:r>
              <a:rPr lang="en-US" sz="8000" b="0" u="none" spc="300" dirty="0">
                <a:solidFill>
                  <a:srgbClr val="E0E0E0"/>
                </a:solidFill>
                <a:effectLst/>
                <a:latin typeface="Berlin Sans FB" panose="020E0602020502020306" pitchFamily="34" charset="0"/>
                <a:cs typeface="Arial" panose="020B0604020202020204" pitchFamily="34" charset="0"/>
              </a:rPr>
              <a:t> </a:t>
            </a:r>
            <a:r>
              <a:rPr lang="en-US" sz="8000" b="0" u="none" spc="300" dirty="0" err="1">
                <a:solidFill>
                  <a:srgbClr val="E0E0E0"/>
                </a:solidFill>
                <a:effectLst/>
                <a:latin typeface="Berlin Sans FB" panose="020E0602020502020306" pitchFamily="34" charset="0"/>
                <a:cs typeface="Arial" panose="020B0604020202020204" pitchFamily="34" charset="0"/>
              </a:rPr>
              <a:t>Kasih</a:t>
            </a:r>
            <a:endParaRPr lang="id-ID" sz="8000" b="0" u="none" spc="300" dirty="0">
              <a:solidFill>
                <a:srgbClr val="E0E0E0"/>
              </a:solidFill>
              <a:effectLst/>
              <a:latin typeface="Berlin Sans FB" panose="020E0602020502020306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003805" y="5119719"/>
            <a:ext cx="6167073" cy="288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3F21C907-A8A6-43A7-8F75-84EFAD7BD70C}"/>
              </a:ext>
            </a:extLst>
          </p:cNvPr>
          <p:cNvSpPr txBox="1"/>
          <p:nvPr userDrawn="1"/>
        </p:nvSpPr>
        <p:spPr>
          <a:xfrm>
            <a:off x="1025121" y="720369"/>
            <a:ext cx="2286000" cy="109728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l">
              <a:lnSpc>
                <a:spcPct val="130000"/>
              </a:lnSpc>
            </a:pP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Menara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YARSI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Kav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13</a:t>
            </a:r>
          </a:p>
          <a:p>
            <a:pPr algn="l">
              <a:lnSpc>
                <a:spcPct val="130000"/>
              </a:lnSpc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Jl. Let.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Jend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Suprapto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30000"/>
              </a:lnSpc>
            </a:pP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Cempaka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Putih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Jakarta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Pusat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30000"/>
              </a:lnSpc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DKI Jakarta. Indonesia 10510</a:t>
            </a:r>
            <a:endParaRPr lang="id-ID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6CF4902-2F6D-4D50-B6E1-58D554729EFF}"/>
              </a:ext>
            </a:extLst>
          </p:cNvPr>
          <p:cNvSpPr txBox="1"/>
          <p:nvPr userDrawn="1"/>
        </p:nvSpPr>
        <p:spPr>
          <a:xfrm>
            <a:off x="1390881" y="2096682"/>
            <a:ext cx="328442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https://www.facebook.com/universitas.yarsi.1/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E775574A-5B31-40F0-B677-607B1712B4AA}"/>
              </a:ext>
            </a:extLst>
          </p:cNvPr>
          <p:cNvSpPr txBox="1"/>
          <p:nvPr userDrawn="1"/>
        </p:nvSpPr>
        <p:spPr>
          <a:xfrm>
            <a:off x="3859761" y="1365162"/>
            <a:ext cx="143981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@universitasyarsi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0F3F231-0F42-48FE-AF23-A636AD8A0718}"/>
              </a:ext>
            </a:extLst>
          </p:cNvPr>
          <p:cNvSpPr txBox="1"/>
          <p:nvPr userDrawn="1"/>
        </p:nvSpPr>
        <p:spPr>
          <a:xfrm>
            <a:off x="3859761" y="1045122"/>
            <a:ext cx="1593706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registrar@yarsi.ac.id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7D4AB204-F572-404E-AFD3-A3716BF03415}"/>
              </a:ext>
            </a:extLst>
          </p:cNvPr>
          <p:cNvSpPr txBox="1"/>
          <p:nvPr userDrawn="1"/>
        </p:nvSpPr>
        <p:spPr>
          <a:xfrm>
            <a:off x="3859761" y="725082"/>
            <a:ext cx="1748748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https://www.yarsi.ac.id/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="" xmlns:a16="http://schemas.microsoft.com/office/drawing/2014/main" id="{011FE2BB-AE07-4C80-9C0C-9B2F9703A2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61" y="2096682"/>
            <a:ext cx="276431" cy="2743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B3B63A4C-FE5D-4245-B604-65D6ECE766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441" y="1365162"/>
            <a:ext cx="278573" cy="27432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DDE3E8FF-D0DB-4AC9-B49D-92E54864774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441" y="1045122"/>
            <a:ext cx="275524" cy="2743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8CE26D18-3FF7-486B-8964-197EDC724DE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441" y="725082"/>
            <a:ext cx="274320" cy="27432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87002F12-E3BE-47BB-BF96-129FFCA9C4D1}"/>
              </a:ext>
            </a:extLst>
          </p:cNvPr>
          <p:cNvSpPr txBox="1"/>
          <p:nvPr userDrawn="1"/>
        </p:nvSpPr>
        <p:spPr>
          <a:xfrm>
            <a:off x="3859761" y="1685202"/>
            <a:ext cx="87261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YARSI TV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="" xmlns:a16="http://schemas.microsoft.com/office/drawing/2014/main" id="{35E81063-B8D5-49EC-B906-CB8E4BCEC3B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87567" y="1685202"/>
            <a:ext cx="274320" cy="274320"/>
          </a:xfrm>
          <a:prstGeom prst="rect">
            <a:avLst/>
          </a:prstGeom>
        </p:spPr>
      </p:pic>
      <p:pic>
        <p:nvPicPr>
          <p:cNvPr id="20" name="Picture 19" descr="A picture containing clock&#10;&#10;Description automatically generated">
            <a:extLst>
              <a:ext uri="{FF2B5EF4-FFF2-40B4-BE49-F238E27FC236}">
                <a16:creationId xmlns="" xmlns:a16="http://schemas.microsoft.com/office/drawing/2014/main" id="{AE9EE400-651B-4A9E-89EB-774C2A68827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40" y="1005840"/>
            <a:ext cx="338102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5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  <p:bldP spid="23" grpId="0"/>
      <p:bldP spid="24" grpId="0"/>
      <p:bldP spid="25" grpId="0"/>
      <p:bldP spid="26" grpId="0"/>
      <p:bldP spid="27" grpId="0"/>
      <p:bldP spid="32" grpId="0"/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28793D0-AA01-4A17-BADB-DA70DE373CBB}"/>
              </a:ext>
            </a:extLst>
          </p:cNvPr>
          <p:cNvSpPr/>
          <p:nvPr userDrawn="1"/>
        </p:nvSpPr>
        <p:spPr>
          <a:xfrm>
            <a:off x="9453856" y="0"/>
            <a:ext cx="2738144" cy="6871033"/>
          </a:xfrm>
          <a:prstGeom prst="rect">
            <a:avLst/>
          </a:prstGeom>
          <a:solidFill>
            <a:srgbClr val="1E5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13C864B2-AF36-4F2F-97A8-92321662F59C}"/>
              </a:ext>
            </a:extLst>
          </p:cNvPr>
          <p:cNvSpPr txBox="1"/>
          <p:nvPr userDrawn="1"/>
        </p:nvSpPr>
        <p:spPr>
          <a:xfrm>
            <a:off x="1535093" y="2595128"/>
            <a:ext cx="58785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0" spc="300" dirty="0" err="1">
                <a:solidFill>
                  <a:schemeClr val="tx1"/>
                </a:solidFill>
                <a:effectLst/>
                <a:latin typeface="Arno Pro" panose="02020502040506020403" pitchFamily="18" charset="0"/>
                <a:cs typeface="Arial" panose="020B0604020202020204" pitchFamily="34" charset="0"/>
              </a:rPr>
              <a:t>Terima</a:t>
            </a:r>
            <a:r>
              <a:rPr lang="en-US" sz="8000" b="0" spc="300" dirty="0">
                <a:solidFill>
                  <a:schemeClr val="tx1"/>
                </a:solidFill>
                <a:effectLst/>
                <a:latin typeface="Arno Pro" panose="02020502040506020403" pitchFamily="18" charset="0"/>
                <a:cs typeface="Arial" panose="020B0604020202020204" pitchFamily="34" charset="0"/>
              </a:rPr>
              <a:t> </a:t>
            </a:r>
            <a:r>
              <a:rPr lang="en-US" sz="8000" b="0" spc="300" dirty="0" err="1">
                <a:solidFill>
                  <a:schemeClr val="tx1"/>
                </a:solidFill>
                <a:effectLst/>
                <a:latin typeface="Arno Pro" panose="02020502040506020403" pitchFamily="18" charset="0"/>
                <a:cs typeface="Arial" panose="020B0604020202020204" pitchFamily="34" charset="0"/>
              </a:rPr>
              <a:t>Kasih</a:t>
            </a:r>
            <a:endParaRPr lang="id-ID" sz="8000" b="0" spc="300" dirty="0">
              <a:solidFill>
                <a:schemeClr val="tx1"/>
              </a:solidFill>
              <a:effectLst/>
              <a:latin typeface="Arno Pro" panose="02020502040506020403" pitchFamily="18" charset="0"/>
              <a:cs typeface="Arial" panose="020B0604020202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403152" y="3629774"/>
            <a:ext cx="6167073" cy="28800"/>
          </a:xfrm>
          <a:prstGeom prst="rect">
            <a:avLst/>
          </a:prstGeom>
          <a:solidFill>
            <a:srgbClr val="1E511F"/>
          </a:solidFill>
          <a:ln>
            <a:solidFill>
              <a:srgbClr val="1E51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5EAB8D8A-EEBB-40AA-9FFA-D775DFDC4BAD}"/>
              </a:ext>
            </a:extLst>
          </p:cNvPr>
          <p:cNvSpPr txBox="1"/>
          <p:nvPr userDrawn="1"/>
        </p:nvSpPr>
        <p:spPr>
          <a:xfrm>
            <a:off x="1636959" y="3918567"/>
            <a:ext cx="2286000" cy="109728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l">
              <a:lnSpc>
                <a:spcPct val="130000"/>
              </a:lnSpc>
            </a:pP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Menara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YARSI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Kav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13</a:t>
            </a:r>
          </a:p>
          <a:p>
            <a:pPr algn="l">
              <a:lnSpc>
                <a:spcPct val="130000"/>
              </a:lnSpc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Jl. Let.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Jend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Suprapto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30000"/>
              </a:lnSpc>
            </a:pP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Cempaka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Putih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Jakarta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Pusat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30000"/>
              </a:lnSpc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DKI Jakarta. Indonesia 10510</a:t>
            </a:r>
            <a:endParaRPr lang="id-ID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DAF193D-26CF-431A-A67E-B1B78CE2E224}"/>
              </a:ext>
            </a:extLst>
          </p:cNvPr>
          <p:cNvSpPr txBox="1"/>
          <p:nvPr userDrawn="1"/>
        </p:nvSpPr>
        <p:spPr>
          <a:xfrm>
            <a:off x="2002719" y="5294880"/>
            <a:ext cx="328442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https://www.facebook.com/universitas.yarsi.1/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B7903E46-AD51-4CFE-948C-7FFD939CDE87}"/>
              </a:ext>
            </a:extLst>
          </p:cNvPr>
          <p:cNvSpPr txBox="1"/>
          <p:nvPr userDrawn="1"/>
        </p:nvSpPr>
        <p:spPr>
          <a:xfrm>
            <a:off x="4471599" y="4563360"/>
            <a:ext cx="143981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@universitasyarsi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D1E5D49E-2C28-4CC4-837C-F216A116EBCD}"/>
              </a:ext>
            </a:extLst>
          </p:cNvPr>
          <p:cNvSpPr txBox="1"/>
          <p:nvPr userDrawn="1"/>
        </p:nvSpPr>
        <p:spPr>
          <a:xfrm>
            <a:off x="4471599" y="4243320"/>
            <a:ext cx="1593706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registrar@yarsi.ac.id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2A78137-F9B2-479D-83C2-548830ED75DF}"/>
              </a:ext>
            </a:extLst>
          </p:cNvPr>
          <p:cNvSpPr txBox="1"/>
          <p:nvPr userDrawn="1"/>
        </p:nvSpPr>
        <p:spPr>
          <a:xfrm>
            <a:off x="4471599" y="3923280"/>
            <a:ext cx="1748748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https://www.yarsi.ac.id/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="" xmlns:a16="http://schemas.microsoft.com/office/drawing/2014/main" id="{E8356B3B-55F3-4697-9C39-B6E7A15807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399" y="5294880"/>
            <a:ext cx="276431" cy="27432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8BD58550-CD83-410F-9981-BAB2576515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279" y="4563360"/>
            <a:ext cx="278573" cy="27432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="" xmlns:a16="http://schemas.microsoft.com/office/drawing/2014/main" id="{7E2D55E7-47B4-4FC9-8D19-C69BF7A7EE4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279" y="4243320"/>
            <a:ext cx="275524" cy="27432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3A36975B-E3DE-4B42-A9DF-2BFE4B18416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279" y="3923280"/>
            <a:ext cx="274320" cy="27432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15C95BDA-9FB0-4AE9-B972-E85AB5C39BDE}"/>
              </a:ext>
            </a:extLst>
          </p:cNvPr>
          <p:cNvSpPr txBox="1"/>
          <p:nvPr userDrawn="1"/>
        </p:nvSpPr>
        <p:spPr>
          <a:xfrm>
            <a:off x="4471599" y="4883400"/>
            <a:ext cx="87261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YARSI TV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="" xmlns:a16="http://schemas.microsoft.com/office/drawing/2014/main" id="{B90A624C-EC49-4E82-9816-8CD7BECA5F0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9405" y="4883400"/>
            <a:ext cx="274320" cy="274320"/>
          </a:xfrm>
          <a:prstGeom prst="rect">
            <a:avLst/>
          </a:prstGeom>
        </p:spPr>
      </p:pic>
      <p:pic>
        <p:nvPicPr>
          <p:cNvPr id="20" name="Picture 19" descr="A picture containing clock&#10;&#10;Description automatically generated">
            <a:extLst>
              <a:ext uri="{FF2B5EF4-FFF2-40B4-BE49-F238E27FC236}">
                <a16:creationId xmlns="" xmlns:a16="http://schemas.microsoft.com/office/drawing/2014/main" id="{D2E2C724-7E38-4DDB-84B0-94528C54EF1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2743200" cy="74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8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 animBg="1"/>
      <p:bldP spid="24" grpId="0"/>
      <p:bldP spid="25" grpId="0"/>
      <p:bldP spid="26" grpId="0"/>
      <p:bldP spid="27" grpId="0"/>
      <p:bldP spid="28" grpId="0"/>
      <p:bldP spid="33" grpId="0"/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-BY-NC-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0DF1498-70EA-4E7D-8748-DA421BAC7E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4" r="24836"/>
          <a:stretch/>
        </p:blipFill>
        <p:spPr>
          <a:xfrm>
            <a:off x="0" y="0"/>
            <a:ext cx="5717136" cy="6858000"/>
          </a:xfrm>
          <a:prstGeom prst="rect">
            <a:avLst/>
          </a:prstGeom>
        </p:spPr>
      </p:pic>
      <p:sp>
        <p:nvSpPr>
          <p:cNvPr id="5" name="Flowchart: Connector 4">
            <a:extLst>
              <a:ext uri="{FF2B5EF4-FFF2-40B4-BE49-F238E27FC236}">
                <a16:creationId xmlns="" xmlns:a16="http://schemas.microsoft.com/office/drawing/2014/main" id="{5F3B27CE-259F-4CDA-95F9-1F09C6AE5E34}"/>
              </a:ext>
            </a:extLst>
          </p:cNvPr>
          <p:cNvSpPr/>
          <p:nvPr userDrawn="1"/>
        </p:nvSpPr>
        <p:spPr>
          <a:xfrm>
            <a:off x="6471254" y="5421083"/>
            <a:ext cx="794142" cy="794142"/>
          </a:xfrm>
          <a:prstGeom prst="flowChartConnector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Flowchart: Connector 6">
            <a:extLst>
              <a:ext uri="{FF2B5EF4-FFF2-40B4-BE49-F238E27FC236}">
                <a16:creationId xmlns="" xmlns:a16="http://schemas.microsoft.com/office/drawing/2014/main" id="{9CD1BA46-07D9-4B47-8B06-635D859BC87F}"/>
              </a:ext>
            </a:extLst>
          </p:cNvPr>
          <p:cNvSpPr/>
          <p:nvPr userDrawn="1"/>
        </p:nvSpPr>
        <p:spPr>
          <a:xfrm>
            <a:off x="7861499" y="5442293"/>
            <a:ext cx="794142" cy="794142"/>
          </a:xfrm>
          <a:prstGeom prst="flowChartConnector">
            <a:avLst/>
          </a:prstGeom>
          <a:blipFill>
            <a:blip r:embed="rId4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Flowchart: Connector 7">
            <a:extLst>
              <a:ext uri="{FF2B5EF4-FFF2-40B4-BE49-F238E27FC236}">
                <a16:creationId xmlns="" xmlns:a16="http://schemas.microsoft.com/office/drawing/2014/main" id="{1FBA59BF-1791-4221-BC27-03111F0070D0}"/>
              </a:ext>
            </a:extLst>
          </p:cNvPr>
          <p:cNvSpPr/>
          <p:nvPr userDrawn="1"/>
        </p:nvSpPr>
        <p:spPr>
          <a:xfrm rot="5400000">
            <a:off x="10641989" y="5442293"/>
            <a:ext cx="794142" cy="794142"/>
          </a:xfrm>
          <a:prstGeom prst="flowChartConnector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Flowchart: Connector 8">
            <a:extLst>
              <a:ext uri="{FF2B5EF4-FFF2-40B4-BE49-F238E27FC236}">
                <a16:creationId xmlns="" xmlns:a16="http://schemas.microsoft.com/office/drawing/2014/main" id="{CE2FF4E0-117F-43DA-95A8-F32595AE1B37}"/>
              </a:ext>
            </a:extLst>
          </p:cNvPr>
          <p:cNvSpPr/>
          <p:nvPr userDrawn="1"/>
        </p:nvSpPr>
        <p:spPr>
          <a:xfrm>
            <a:off x="9251744" y="5442293"/>
            <a:ext cx="794142" cy="794142"/>
          </a:xfrm>
          <a:prstGeom prst="flowChartConnector">
            <a:avLst/>
          </a:prstGeom>
          <a:blipFill>
            <a:blip r:embed="rId6"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94DAC60-DC2A-4878-996F-CE2F0F4ED892}"/>
              </a:ext>
            </a:extLst>
          </p:cNvPr>
          <p:cNvSpPr txBox="1"/>
          <p:nvPr userDrawn="1"/>
        </p:nvSpPr>
        <p:spPr>
          <a:xfrm>
            <a:off x="6247782" y="1142835"/>
            <a:ext cx="5065485" cy="39703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d-ID" sz="2800" b="1" dirty="0">
                <a:solidFill>
                  <a:schemeClr val="tx1"/>
                </a:solidFill>
                <a:cs typeface="Arial"/>
              </a:rPr>
              <a:t>Konten ini berlisensi CC BY-NC-ND hanya dapat diunduh dan dibagikan dengan ketentuan mencantumkan kredit  pemilik lisensi. Anda dilarang memodifikasi konten dengan cara apapun, baik itu untuk keperluan komersial maupun non-komersial.</a:t>
            </a:r>
            <a:endParaRPr lang="id-ID" sz="2800" dirty="0">
              <a:solidFill>
                <a:schemeClr val="tx1"/>
              </a:solidFill>
            </a:endParaRPr>
          </a:p>
        </p:txBody>
      </p:sp>
      <p:pic>
        <p:nvPicPr>
          <p:cNvPr id="16" name="Picture 15" descr="A picture containing clock&#10;&#10;Description automatically generated">
            <a:extLst>
              <a:ext uri="{FF2B5EF4-FFF2-40B4-BE49-F238E27FC236}">
                <a16:creationId xmlns="" xmlns:a16="http://schemas.microsoft.com/office/drawing/2014/main" id="{4D9F5601-01B9-4E7C-8FB8-5CBDD0D6820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39" y="232914"/>
            <a:ext cx="2363638" cy="63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66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/>
      <p:bldP spid="10" grpId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dreas Febr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BC40C8-0ECB-4CEE-B943-0BF885FAD2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Presentation Title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CA404CF-1A9A-4047-9CE3-828B91DD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09760" y="3566160"/>
            <a:ext cx="2103120" cy="365125"/>
          </a:xfrm>
        </p:spPr>
        <p:txBody>
          <a:bodyPr/>
          <a:lstStyle/>
          <a:p>
            <a:fld id="{88AEEEC2-8CBD-4149-B7C1-F549D83D950B}" type="datetime1">
              <a:rPr lang="id-ID" smtClean="0"/>
              <a:t>02/11/2020</a:t>
            </a:fld>
            <a:endParaRPr lang="id-ID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623D142-A757-4E43-9920-AE6C7F5D72FE}"/>
              </a:ext>
            </a:extLst>
          </p:cNvPr>
          <p:cNvSpPr txBox="1"/>
          <p:nvPr userDrawn="1"/>
        </p:nvSpPr>
        <p:spPr>
          <a:xfrm>
            <a:off x="4876800" y="2286000"/>
            <a:ext cx="6766560" cy="548640"/>
          </a:xfrm>
          <a:prstGeom prst="rect">
            <a:avLst/>
          </a:prstGeom>
          <a:noFill/>
        </p:spPr>
        <p:txBody>
          <a:bodyPr wrap="square" rtlCol="0" anchor="ctr">
            <a:normAutofit fontScale="92500" lnSpcReduction="20000"/>
          </a:bodyPr>
          <a:lstStyle/>
          <a:p>
            <a:pPr algn="r">
              <a:lnSpc>
                <a:spcPct val="130000"/>
              </a:lnSpc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Andreas Febrian</a:t>
            </a:r>
            <a:endParaRPr lang="id-ID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EB7C611-DB31-433E-A9B8-E41DBAFAAC87}"/>
              </a:ext>
            </a:extLst>
          </p:cNvPr>
          <p:cNvSpPr txBox="1"/>
          <p:nvPr userDrawn="1"/>
        </p:nvSpPr>
        <p:spPr>
          <a:xfrm>
            <a:off x="4907280" y="2834640"/>
            <a:ext cx="6766560" cy="548640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lstStyle/>
          <a:p>
            <a:pPr algn="r">
              <a:lnSpc>
                <a:spcPct val="13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Plt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Direktur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Pusat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Pendidikan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Jauh</a:t>
            </a:r>
            <a:endParaRPr lang="id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28507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-BY-NC-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="" xmlns:a16="http://schemas.microsoft.com/office/drawing/2014/main" id="{EC517B91-5F0F-4BCE-BAF9-F9030991C49E}"/>
              </a:ext>
            </a:extLst>
          </p:cNvPr>
          <p:cNvSpPr/>
          <p:nvPr userDrawn="1"/>
        </p:nvSpPr>
        <p:spPr>
          <a:xfrm>
            <a:off x="457200" y="457200"/>
            <a:ext cx="11247120" cy="5943600"/>
          </a:xfrm>
          <a:prstGeom prst="roundRect">
            <a:avLst>
              <a:gd name="adj" fmla="val 4720"/>
            </a:avLst>
          </a:prstGeom>
          <a:noFill/>
          <a:ln w="38100">
            <a:solidFill>
              <a:srgbClr val="1E51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83D8A426-581A-44E4-A818-9B268CAD6C3B}"/>
              </a:ext>
            </a:extLst>
          </p:cNvPr>
          <p:cNvSpPr/>
          <p:nvPr userDrawn="1"/>
        </p:nvSpPr>
        <p:spPr>
          <a:xfrm>
            <a:off x="731520" y="1737360"/>
            <a:ext cx="1371600" cy="1371600"/>
          </a:xfrm>
          <a:prstGeom prst="rect">
            <a:avLst/>
          </a:prstGeom>
          <a:noFill/>
          <a:ln w="28575">
            <a:solidFill>
              <a:srgbClr val="1E51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>
                <a:solidFill>
                  <a:srgbClr val="1E5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</a:t>
            </a:r>
            <a:endParaRPr lang="en-ID" sz="6000">
              <a:solidFill>
                <a:srgbClr val="1E51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747A93A-5E3E-4104-9DCB-564671757DC8}"/>
              </a:ext>
            </a:extLst>
          </p:cNvPr>
          <p:cNvSpPr txBox="1"/>
          <p:nvPr userDrawn="1"/>
        </p:nvSpPr>
        <p:spPr>
          <a:xfrm>
            <a:off x="3931920" y="640080"/>
            <a:ext cx="4503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rgbClr val="1E511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Lisensi Penggunaan</a:t>
            </a:r>
            <a:endParaRPr lang="en-ID" sz="3600">
              <a:solidFill>
                <a:srgbClr val="1E511F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E92ABF65-623E-4B07-BECC-99B95ACBFE69}"/>
              </a:ext>
            </a:extLst>
          </p:cNvPr>
          <p:cNvSpPr txBox="1"/>
          <p:nvPr userDrawn="1"/>
        </p:nvSpPr>
        <p:spPr>
          <a:xfrm>
            <a:off x="2286000" y="1554480"/>
            <a:ext cx="9235440" cy="27938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id-ID" sz="2400" b="0">
                <a:solidFill>
                  <a:srgbClr val="1E5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Konten </a:t>
            </a:r>
            <a:r>
              <a:rPr lang="en-US" sz="2400" b="0">
                <a:solidFill>
                  <a:srgbClr val="1E5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400" b="0" baseline="0">
                <a:solidFill>
                  <a:srgbClr val="1E5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0">
                <a:solidFill>
                  <a:srgbClr val="1E5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menggunakan lisensi </a:t>
            </a:r>
            <a:r>
              <a:rPr lang="id-ID" sz="2400" b="0">
                <a:solidFill>
                  <a:srgbClr val="1E5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0">
                <a:solidFill>
                  <a:srgbClr val="1E5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reative </a:t>
            </a:r>
            <a:r>
              <a:rPr lang="id-ID" sz="2400" b="0">
                <a:solidFill>
                  <a:srgbClr val="1E5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400" b="0">
                <a:solidFill>
                  <a:srgbClr val="1E5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ommon</a:t>
            </a:r>
            <a:r>
              <a:rPr lang="id-ID" sz="2400" b="0">
                <a:solidFill>
                  <a:srgbClr val="1E5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BY-NC-</a:t>
            </a:r>
            <a:r>
              <a:rPr lang="en-US" sz="2400" b="0">
                <a:solidFill>
                  <a:srgbClr val="1E5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SA.</a:t>
            </a:r>
          </a:p>
          <a:p>
            <a:pPr algn="l">
              <a:lnSpc>
                <a:spcPct val="150000"/>
              </a:lnSpc>
              <a:tabLst>
                <a:tab pos="2686050" algn="l"/>
              </a:tabLst>
            </a:pPr>
            <a:r>
              <a:rPr lang="en-US" sz="2400" b="0">
                <a:solidFill>
                  <a:srgbClr val="1E5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Distribusi</a:t>
            </a:r>
            <a:r>
              <a:rPr lang="en-US" sz="2400" b="0" baseline="0">
                <a:solidFill>
                  <a:srgbClr val="1E5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Ulang	: Diizinkan dengan mencantumkan kredit</a:t>
            </a:r>
          </a:p>
          <a:p>
            <a:pPr algn="l">
              <a:lnSpc>
                <a:spcPct val="150000"/>
              </a:lnSpc>
              <a:tabLst>
                <a:tab pos="2686050" algn="l"/>
              </a:tabLst>
            </a:pPr>
            <a:r>
              <a:rPr lang="en-US" sz="2400" b="0" baseline="0">
                <a:solidFill>
                  <a:srgbClr val="1E5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Komersialisasi	: Tidak Diizinkan</a:t>
            </a:r>
          </a:p>
          <a:p>
            <a:pPr algn="l">
              <a:lnSpc>
                <a:spcPct val="150000"/>
              </a:lnSpc>
              <a:tabLst>
                <a:tab pos="2686050" algn="l"/>
              </a:tabLst>
            </a:pPr>
            <a:r>
              <a:rPr lang="en-US" sz="2400" b="0" baseline="0">
                <a:solidFill>
                  <a:srgbClr val="1E5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Modifikasi	: Diizinkan</a:t>
            </a:r>
          </a:p>
          <a:p>
            <a:pPr algn="l">
              <a:lnSpc>
                <a:spcPct val="150000"/>
              </a:lnSpc>
              <a:tabLst>
                <a:tab pos="2686050" algn="l"/>
              </a:tabLst>
            </a:pPr>
            <a:r>
              <a:rPr lang="en-US" sz="2400" b="0" baseline="0">
                <a:solidFill>
                  <a:srgbClr val="1E5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Lisensi Modifikasi	: Creative Common BY-NC-NA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AFBC6FD-FCE1-45CF-B959-640AA3DBF123}"/>
              </a:ext>
            </a:extLst>
          </p:cNvPr>
          <p:cNvSpPr txBox="1"/>
          <p:nvPr userDrawn="1"/>
        </p:nvSpPr>
        <p:spPr>
          <a:xfrm>
            <a:off x="731520" y="3108960"/>
            <a:ext cx="13716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id-ID" sz="1800" b="1">
                <a:solidFill>
                  <a:srgbClr val="1E5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BY-NC-</a:t>
            </a:r>
            <a:r>
              <a:rPr lang="en-US" sz="1800" b="1">
                <a:solidFill>
                  <a:srgbClr val="1E5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endParaRPr lang="en-US" sz="1800" b="1" baseline="0">
              <a:solidFill>
                <a:srgbClr val="1E511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B1A81EF-00AD-44E5-B4CD-714B6AF2C0C5}"/>
              </a:ext>
            </a:extLst>
          </p:cNvPr>
          <p:cNvSpPr txBox="1"/>
          <p:nvPr userDrawn="1"/>
        </p:nvSpPr>
        <p:spPr>
          <a:xfrm>
            <a:off x="2286000" y="4262219"/>
            <a:ext cx="3017520" cy="5778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tabLst>
                <a:tab pos="2686050" algn="l"/>
              </a:tabLst>
            </a:pPr>
            <a:r>
              <a:rPr lang="en-US" sz="2400" b="0">
                <a:solidFill>
                  <a:srgbClr val="1E5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Pemilik</a:t>
            </a:r>
            <a:r>
              <a:rPr lang="en-US" sz="2400" b="0" baseline="0">
                <a:solidFill>
                  <a:srgbClr val="1E51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: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245F817F-2D6D-4AD0-B0F9-C76D91B59F4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22863" y="4418281"/>
            <a:ext cx="6035040" cy="16459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rgbClr val="1E511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Pemilik Lisensi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027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8" grpId="0"/>
      <p:bldP spid="8" grpId="1"/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wledgem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167724-F0DD-475A-A76A-699C615D07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11247120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Acknowledgement</a:t>
            </a:r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95F759C-28E3-438E-9340-D8FB1096CC9C}"/>
              </a:ext>
            </a:extLst>
          </p:cNvPr>
          <p:cNvSpPr txBox="1"/>
          <p:nvPr userDrawn="1"/>
        </p:nvSpPr>
        <p:spPr>
          <a:xfrm>
            <a:off x="914400" y="3383280"/>
            <a:ext cx="3285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Slide Template Designers</a:t>
            </a:r>
            <a:endParaRPr lang="en-ID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AB83F841-977C-414C-AB38-98604DC35013}"/>
              </a:ext>
            </a:extLst>
          </p:cNvPr>
          <p:cNvSpPr txBox="1"/>
          <p:nvPr userDrawn="1"/>
        </p:nvSpPr>
        <p:spPr>
          <a:xfrm>
            <a:off x="914400" y="1463040"/>
            <a:ext cx="2279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Content Creators</a:t>
            </a:r>
            <a:endParaRPr lang="en-ID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27D6C46-2C9A-42EA-BBCA-32119479EB7A}"/>
              </a:ext>
            </a:extLst>
          </p:cNvPr>
          <p:cNvSpPr txBox="1"/>
          <p:nvPr userDrawn="1"/>
        </p:nvSpPr>
        <p:spPr>
          <a:xfrm>
            <a:off x="914400" y="5120640"/>
            <a:ext cx="239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Slide Modificators</a:t>
            </a:r>
            <a:endParaRPr lang="en-ID" sz="2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8C06D7A-0528-4E7F-9779-78CD3EB27FC8}"/>
              </a:ext>
            </a:extLst>
          </p:cNvPr>
          <p:cNvSpPr txBox="1"/>
          <p:nvPr userDrawn="1"/>
        </p:nvSpPr>
        <p:spPr>
          <a:xfrm>
            <a:off x="1371600" y="3749040"/>
            <a:ext cx="9601200" cy="13716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ID" sz="2000">
                <a:latin typeface="Arial" panose="020B0604020202020204" pitchFamily="34" charset="0"/>
                <a:cs typeface="Arial" panose="020B0604020202020204" pitchFamily="34" charset="0"/>
              </a:rPr>
              <a:t>Andreas Febrian, Cesario Auditya Pratama, Raihan Ramadhan Yusuf, Reynaldi Pratama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71D1857C-653B-4F3C-BDF1-1CA7B2DDC4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1599" y="1828800"/>
            <a:ext cx="9601200" cy="13716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ID"/>
            </a:lvl5pPr>
          </a:lstStyle>
          <a:p>
            <a:pPr lvl="0"/>
            <a:r>
              <a:rPr lang="en-US"/>
              <a:t>Tuliskan nama pembuat content disini</a:t>
            </a:r>
            <a:endParaRPr lang="en-ID"/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C68F4FB1-272D-435E-93FA-5470981D75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71600" y="5577840"/>
            <a:ext cx="9601200" cy="914400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</a:lstStyle>
          <a:p>
            <a:pPr lvl="0"/>
            <a:r>
              <a:rPr lang="en-US"/>
              <a:t>Tuliskan nama pemodifikasi disini</a:t>
            </a:r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B74CDFC-617D-4759-AB67-2D47AD7ABC50}"/>
              </a:ext>
            </a:extLst>
          </p:cNvPr>
          <p:cNvSpPr/>
          <p:nvPr userDrawn="1"/>
        </p:nvSpPr>
        <p:spPr>
          <a:xfrm>
            <a:off x="457200" y="1245443"/>
            <a:ext cx="4428000" cy="36000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</p:spTree>
    <p:extLst>
      <p:ext uri="{BB962C8B-B14F-4D97-AF65-F5344CB8AC3E}">
        <p14:creationId xmlns:p14="http://schemas.microsoft.com/office/powerpoint/2010/main" val="2361834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BD6ECE-C961-4203-8AB5-04D537354F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Presentation Title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AC1FB1B-4DCE-401E-BB8E-6552AD8108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09760" y="3566160"/>
            <a:ext cx="2103120" cy="365125"/>
          </a:xfrm>
        </p:spPr>
        <p:txBody>
          <a:bodyPr/>
          <a:lstStyle/>
          <a:p>
            <a:fld id="{36F66030-55C0-498C-9C3A-D7AC235002EF}" type="datetime1">
              <a:rPr lang="id-ID" smtClean="0"/>
              <a:t>02/11/2020</a:t>
            </a:fld>
            <a:endParaRPr lang="id-ID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72F3A538-628E-4429-901E-6F649268F3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6400" y="2286000"/>
            <a:ext cx="6126480" cy="5486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Presenter</a:t>
            </a:r>
            <a:endParaRPr lang="id-ID"/>
          </a:p>
        </p:txBody>
      </p:sp>
      <p:sp>
        <p:nvSpPr>
          <p:cNvPr id="8" name="Text Placeholder 6">
            <a:extLst>
              <a:ext uri="{FF2B5EF4-FFF2-40B4-BE49-F238E27FC236}">
                <a16:creationId xmlns="" xmlns:a16="http://schemas.microsoft.com/office/drawing/2014/main" id="{38918638-A93F-4EB3-9F74-1A8EB10E15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486400" y="2834640"/>
            <a:ext cx="6126480" cy="54864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/>
              <a:t>Job Title or Institution</a:t>
            </a:r>
          </a:p>
        </p:txBody>
      </p:sp>
    </p:spTree>
    <p:extLst>
      <p:ext uri="{BB962C8B-B14F-4D97-AF65-F5344CB8AC3E}">
        <p14:creationId xmlns:p14="http://schemas.microsoft.com/office/powerpoint/2010/main" val="164121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sat Pembelajaran Jarak Jau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BC40C8-0ECB-4CEE-B943-0BF885FAD2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Presentation Title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CA404CF-1A9A-4047-9CE3-828B91DD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0160-C853-482D-9C2C-41A8FE7E6C94}" type="datetime1">
              <a:rPr lang="id-ID" smtClean="0"/>
              <a:t>02/11/2020</a:t>
            </a:fld>
            <a:endParaRPr lang="id-ID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623D142-A757-4E43-9920-AE6C7F5D72FE}"/>
              </a:ext>
            </a:extLst>
          </p:cNvPr>
          <p:cNvSpPr txBox="1"/>
          <p:nvPr userDrawn="1"/>
        </p:nvSpPr>
        <p:spPr>
          <a:xfrm>
            <a:off x="4876800" y="2286000"/>
            <a:ext cx="6766560" cy="548640"/>
          </a:xfrm>
          <a:prstGeom prst="rect">
            <a:avLst/>
          </a:prstGeom>
          <a:noFill/>
        </p:spPr>
        <p:txBody>
          <a:bodyPr wrap="square" rtlCol="0" anchor="ctr">
            <a:normAutofit fontScale="92500" lnSpcReduction="20000"/>
          </a:bodyPr>
          <a:lstStyle/>
          <a:p>
            <a:pPr algn="r">
              <a:lnSpc>
                <a:spcPct val="130000"/>
              </a:lnSpc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Pusat Pembelajaran Jarak Jauh</a:t>
            </a:r>
            <a:endParaRPr lang="id-ID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8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dreas Febr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BC40C8-0ECB-4CEE-B943-0BF885FAD2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Presentation Title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CA404CF-1A9A-4047-9CE3-828B91DDBE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09760" y="3566160"/>
            <a:ext cx="2103120" cy="365125"/>
          </a:xfrm>
        </p:spPr>
        <p:txBody>
          <a:bodyPr/>
          <a:lstStyle/>
          <a:p>
            <a:fld id="{29404582-FE08-4104-BEC7-AB2899B10BC0}" type="datetime1">
              <a:rPr lang="id-ID" smtClean="0"/>
              <a:t>02/11/2020</a:t>
            </a:fld>
            <a:endParaRPr lang="id-ID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623D142-A757-4E43-9920-AE6C7F5D72FE}"/>
              </a:ext>
            </a:extLst>
          </p:cNvPr>
          <p:cNvSpPr txBox="1"/>
          <p:nvPr userDrawn="1"/>
        </p:nvSpPr>
        <p:spPr>
          <a:xfrm>
            <a:off x="4876800" y="2286000"/>
            <a:ext cx="6766560" cy="548640"/>
          </a:xfrm>
          <a:prstGeom prst="rect">
            <a:avLst/>
          </a:prstGeom>
          <a:noFill/>
        </p:spPr>
        <p:txBody>
          <a:bodyPr wrap="square" rtlCol="0" anchor="ctr">
            <a:normAutofit fontScale="92500" lnSpcReduction="20000"/>
          </a:bodyPr>
          <a:lstStyle/>
          <a:p>
            <a:pPr algn="r">
              <a:lnSpc>
                <a:spcPct val="130000"/>
              </a:lnSpc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Andreas Febrian</a:t>
            </a:r>
            <a:endParaRPr lang="id-ID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EB7C611-DB31-433E-A9B8-E41DBAFAAC87}"/>
              </a:ext>
            </a:extLst>
          </p:cNvPr>
          <p:cNvSpPr txBox="1"/>
          <p:nvPr userDrawn="1"/>
        </p:nvSpPr>
        <p:spPr>
          <a:xfrm>
            <a:off x="4907280" y="2834640"/>
            <a:ext cx="6766560" cy="548640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lstStyle/>
          <a:p>
            <a:pPr algn="r">
              <a:lnSpc>
                <a:spcPct val="130000"/>
              </a:lnSpc>
            </a:pP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(Plt) Direktur Pusat Pendidikan Jarak Jauh</a:t>
            </a:r>
            <a:endParaRPr lang="id-ID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73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theme" Target="../theme/theme1.xml"/><Relationship Id="rId9" Type="http://schemas.openxmlformats.org/officeDocument/2006/relationships/image" Target="../media/image5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6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theme" Target="../theme/theme2.xml"/><Relationship Id="rId9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8.png"/><Relationship Id="rId10" Type="http://schemas.openxmlformats.org/officeDocument/2006/relationships/image" Target="../media/image6.png"/><Relationship Id="rId4" Type="http://schemas.openxmlformats.org/officeDocument/2006/relationships/theme" Target="../theme/theme3.xml"/><Relationship Id="rId9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jp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jp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7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5.xml"/><Relationship Id="rId16" Type="http://schemas.openxmlformats.org/officeDocument/2006/relationships/theme" Target="../theme/theme9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Diagonal Corners Snipped 11">
            <a:extLst>
              <a:ext uri="{FF2B5EF4-FFF2-40B4-BE49-F238E27FC236}">
                <a16:creationId xmlns="" xmlns:a16="http://schemas.microsoft.com/office/drawing/2014/main" id="{6B0E526D-E779-42A7-88CB-2D847D0A4036}"/>
              </a:ext>
            </a:extLst>
          </p:cNvPr>
          <p:cNvSpPr/>
          <p:nvPr/>
        </p:nvSpPr>
        <p:spPr>
          <a:xfrm>
            <a:off x="4297680" y="914400"/>
            <a:ext cx="7955280" cy="914400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1E5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3" name="Rectangle: Diagonal Corners Snipped 12">
            <a:extLst>
              <a:ext uri="{FF2B5EF4-FFF2-40B4-BE49-F238E27FC236}">
                <a16:creationId xmlns="" xmlns:a16="http://schemas.microsoft.com/office/drawing/2014/main" id="{EB353DA5-6035-4534-8F9D-8E9C2DDF3EA2}"/>
              </a:ext>
            </a:extLst>
          </p:cNvPr>
          <p:cNvSpPr/>
          <p:nvPr/>
        </p:nvSpPr>
        <p:spPr>
          <a:xfrm>
            <a:off x="0" y="4480560"/>
            <a:ext cx="8412480" cy="914400"/>
          </a:xfrm>
          <a:prstGeom prst="snip2DiagRect">
            <a:avLst>
              <a:gd name="adj1" fmla="val 50000"/>
              <a:gd name="adj2" fmla="val 0"/>
            </a:avLst>
          </a:prstGeom>
          <a:solidFill>
            <a:srgbClr val="1E5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5F397A91-A1CF-492D-B460-67EE3A3EE359}"/>
              </a:ext>
            </a:extLst>
          </p:cNvPr>
          <p:cNvSpPr/>
          <p:nvPr/>
        </p:nvSpPr>
        <p:spPr>
          <a:xfrm>
            <a:off x="0" y="1426234"/>
            <a:ext cx="12252960" cy="3566160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C5CAE0F-8E54-444F-A9EF-5BC75401101E}"/>
              </a:ext>
            </a:extLst>
          </p:cNvPr>
          <p:cNvSpPr txBox="1"/>
          <p:nvPr/>
        </p:nvSpPr>
        <p:spPr>
          <a:xfrm>
            <a:off x="1554480" y="5577842"/>
            <a:ext cx="26532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Menara YARSI Kavling 13</a:t>
            </a:r>
          </a:p>
          <a:p>
            <a:pPr algn="l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Jl. Let. Jend. Suprapto</a:t>
            </a:r>
          </a:p>
          <a:p>
            <a:pPr algn="l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Cempaka Putih, Jakarta Pusat</a:t>
            </a:r>
          </a:p>
          <a:p>
            <a:pPr algn="l"/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DKI Jakarta, Indonesia 10510</a:t>
            </a:r>
            <a:endParaRPr lang="id-ID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744DEBE5-4FC7-41D3-BD2F-683259009D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" y="5577840"/>
            <a:ext cx="627771" cy="82296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12B3AD42-6038-4EE3-84E0-1E58C5AF9BB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240" y="6309360"/>
            <a:ext cx="276431" cy="27432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="" xmlns:a16="http://schemas.microsoft.com/office/drawing/2014/main" id="{E14ED1A2-9476-42C7-A415-F3F73B8A476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240" y="5669280"/>
            <a:ext cx="278573" cy="2743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="" xmlns:a16="http://schemas.microsoft.com/office/drawing/2014/main" id="{B117B8C7-A2BF-46B6-AC10-C7C813F3256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240" y="5349240"/>
            <a:ext cx="275524" cy="2743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A0B6D2DE-A512-491F-9666-CB0C50AEF971}"/>
              </a:ext>
            </a:extLst>
          </p:cNvPr>
          <p:cNvSpPr txBox="1"/>
          <p:nvPr/>
        </p:nvSpPr>
        <p:spPr>
          <a:xfrm>
            <a:off x="7780927" y="6309360"/>
            <a:ext cx="328442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https://www.facebook.com/universitas.yarsi.1/</a:t>
            </a:r>
            <a:endParaRPr lang="id-ID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3B0C6300-3F10-4D13-A4FE-5A28B87E814C}"/>
              </a:ext>
            </a:extLst>
          </p:cNvPr>
          <p:cNvSpPr txBox="1"/>
          <p:nvPr/>
        </p:nvSpPr>
        <p:spPr>
          <a:xfrm>
            <a:off x="9626182" y="5669280"/>
            <a:ext cx="1439818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@universitasyarsi</a:t>
            </a:r>
            <a:endParaRPr lang="id-ID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E38ABC48-7E3D-45B7-A29E-C8A760610F46}"/>
              </a:ext>
            </a:extLst>
          </p:cNvPr>
          <p:cNvSpPr txBox="1"/>
          <p:nvPr/>
        </p:nvSpPr>
        <p:spPr>
          <a:xfrm>
            <a:off x="9471624" y="5349240"/>
            <a:ext cx="1593706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registrar@yarsi.ac.id</a:t>
            </a:r>
            <a:endParaRPr lang="id-ID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="" xmlns:a16="http://schemas.microsoft.com/office/drawing/2014/main" id="{A52CB890-03DB-419C-B639-626D5B30CEB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240" y="5029200"/>
            <a:ext cx="274320" cy="27432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5209ED3B-E56B-485F-8506-85BF46C84DE5}"/>
              </a:ext>
            </a:extLst>
          </p:cNvPr>
          <p:cNvSpPr txBox="1"/>
          <p:nvPr/>
        </p:nvSpPr>
        <p:spPr>
          <a:xfrm>
            <a:off x="9308408" y="5029200"/>
            <a:ext cx="1757212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https://www.yarsi.ac.id/</a:t>
            </a:r>
            <a:endParaRPr lang="id-ID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="" xmlns:a16="http://schemas.microsoft.com/office/drawing/2014/main" id="{45D749D2-4625-4CC8-8E98-FD309C6C1819}"/>
              </a:ext>
            </a:extLst>
          </p:cNvPr>
          <p:cNvSpPr/>
          <p:nvPr/>
        </p:nvSpPr>
        <p:spPr>
          <a:xfrm>
            <a:off x="1737360" y="3840480"/>
            <a:ext cx="10515600" cy="36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30" name="Rectangle 29">
            <a:extLst>
              <a:ext uri="{FF2B5EF4-FFF2-40B4-BE49-F238E27FC236}">
                <a16:creationId xmlns="" xmlns:a16="http://schemas.microsoft.com/office/drawing/2014/main" id="{CDB96B21-0BBD-4C96-9463-886190AC3370}"/>
              </a:ext>
            </a:extLst>
          </p:cNvPr>
          <p:cNvSpPr/>
          <p:nvPr/>
        </p:nvSpPr>
        <p:spPr>
          <a:xfrm>
            <a:off x="1280160" y="3749040"/>
            <a:ext cx="10515600" cy="365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31" name="Title Placeholder 30">
            <a:extLst>
              <a:ext uri="{FF2B5EF4-FFF2-40B4-BE49-F238E27FC236}">
                <a16:creationId xmlns="" xmlns:a16="http://schemas.microsoft.com/office/drawing/2014/main" id="{B14B2E28-49A2-4D5C-BDA5-6785BD45F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645919"/>
            <a:ext cx="11155680" cy="2011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Presentation Title</a:t>
            </a:r>
            <a:endParaRPr lang="id-ID"/>
          </a:p>
        </p:txBody>
      </p:sp>
      <p:sp>
        <p:nvSpPr>
          <p:cNvPr id="33" name="Date Placeholder 32">
            <a:extLst>
              <a:ext uri="{FF2B5EF4-FFF2-40B4-BE49-F238E27FC236}">
                <a16:creationId xmlns="" xmlns:a16="http://schemas.microsoft.com/office/drawing/2014/main" id="{D816428D-C17F-4E5C-80F1-E198BC58D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52560" y="4572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1A5E635-D77B-413B-9A4D-EFC75A291B9D}" type="datetime1">
              <a:rPr lang="id-ID" smtClean="0"/>
              <a:t>02/11/2020</a:t>
            </a:fld>
            <a:endParaRPr lang="id-ID"/>
          </a:p>
        </p:txBody>
      </p:sp>
      <p:sp>
        <p:nvSpPr>
          <p:cNvPr id="35" name="Text Placeholder 39">
            <a:extLst>
              <a:ext uri="{FF2B5EF4-FFF2-40B4-BE49-F238E27FC236}">
                <a16:creationId xmlns="" xmlns:a16="http://schemas.microsoft.com/office/drawing/2014/main" id="{51B78D52-5B72-442B-84DE-7BDB19466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7360" y="3931920"/>
            <a:ext cx="10058400" cy="5486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/>
            <a:r>
              <a:rPr lang="en-US"/>
              <a:t>Presenter </a:t>
            </a:r>
            <a:endParaRPr lang="id-ID"/>
          </a:p>
        </p:txBody>
      </p:sp>
      <p:pic>
        <p:nvPicPr>
          <p:cNvPr id="32" name="Picture 31">
            <a:extLst>
              <a:ext uri="{FF2B5EF4-FFF2-40B4-BE49-F238E27FC236}">
                <a16:creationId xmlns="" xmlns:a16="http://schemas.microsoft.com/office/drawing/2014/main" id="{9B78714B-AB29-43A1-9CF8-29E71F63518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3184" y="5989320"/>
            <a:ext cx="274320" cy="27432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="" xmlns:a16="http://schemas.microsoft.com/office/drawing/2014/main" id="{C8B533F8-1AAD-4BF5-94F5-7C6CB050062D}"/>
              </a:ext>
            </a:extLst>
          </p:cNvPr>
          <p:cNvSpPr txBox="1"/>
          <p:nvPr/>
        </p:nvSpPr>
        <p:spPr>
          <a:xfrm>
            <a:off x="10191629" y="5989320"/>
            <a:ext cx="87261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YARSI</a:t>
            </a:r>
            <a:r>
              <a:rPr lang="en-US" sz="1200" baseline="0">
                <a:latin typeface="Arial" panose="020B0604020202020204" pitchFamily="34" charset="0"/>
                <a:cs typeface="Arial" panose="020B0604020202020204" pitchFamily="34" charset="0"/>
              </a:rPr>
              <a:t> TV</a:t>
            </a:r>
            <a:endParaRPr lang="id-ID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="" xmlns:a16="http://schemas.microsoft.com/office/drawing/2014/main" id="{1501A789-4936-4B5B-BBD6-1167B3CC38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55" y="457200"/>
            <a:ext cx="2752830" cy="74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5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9" grpId="0"/>
      <p:bldP spid="19" grpId="1"/>
      <p:bldP spid="24" grpId="0"/>
      <p:bldP spid="24" grpId="1"/>
      <p:bldP spid="25" grpId="0"/>
      <p:bldP spid="25" grpId="1"/>
      <p:bldP spid="26" grpId="0"/>
      <p:bldP spid="26" grpId="1"/>
      <p:bldP spid="28" grpId="0"/>
      <p:bldP spid="28" grpId="1"/>
      <p:bldP spid="34" grpId="0"/>
      <p:bldP spid="34" grpId="1"/>
    </p:bldLst>
  </p:timing>
  <p:hf hdr="0"/>
  <p:txStyles>
    <p:titleStyle>
      <a:lvl1pPr algn="ctr" defTabSz="914400" rtl="0" eaLnBrk="1" latinLnBrk="0" hangingPunct="1">
        <a:lnSpc>
          <a:spcPct val="130000"/>
        </a:lnSpc>
        <a:spcBef>
          <a:spcPct val="0"/>
        </a:spcBef>
        <a:buNone/>
        <a:defRPr sz="40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r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None/>
        <a:defRPr sz="28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650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1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AC6162D-923C-414A-BBCA-1F7F64B83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D752EF3-4C44-4B5E-8C95-8094D0E96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Right Triangle 3">
            <a:extLst>
              <a:ext uri="{FF2B5EF4-FFF2-40B4-BE49-F238E27FC236}">
                <a16:creationId xmlns="" xmlns:a16="http://schemas.microsoft.com/office/drawing/2014/main" id="{F0F695CB-61C7-48BB-9B95-29A1B6AC8D85}"/>
              </a:ext>
            </a:extLst>
          </p:cNvPr>
          <p:cNvSpPr/>
          <p:nvPr/>
        </p:nvSpPr>
        <p:spPr>
          <a:xfrm>
            <a:off x="-1" y="5226424"/>
            <a:ext cx="2139193" cy="1624404"/>
          </a:xfrm>
          <a:prstGeom prst="rtTriangle">
            <a:avLst/>
          </a:prstGeom>
          <a:solidFill>
            <a:srgbClr val="1E511F"/>
          </a:solidFill>
          <a:ln>
            <a:solidFill>
              <a:srgbClr val="1E51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ight Triangle 5">
            <a:extLst>
              <a:ext uri="{FF2B5EF4-FFF2-40B4-BE49-F238E27FC236}">
                <a16:creationId xmlns="" xmlns:a16="http://schemas.microsoft.com/office/drawing/2014/main" id="{935DF6BC-804E-4DC3-A62A-1FA1FEAB486D}"/>
              </a:ext>
            </a:extLst>
          </p:cNvPr>
          <p:cNvSpPr/>
          <p:nvPr/>
        </p:nvSpPr>
        <p:spPr>
          <a:xfrm>
            <a:off x="0" y="5219252"/>
            <a:ext cx="1577788" cy="1631576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7363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37E5781-9223-4149-BFE7-CC5939A6E3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4080" y="1457232"/>
            <a:ext cx="7481807" cy="5275258"/>
          </a:xfrm>
          <a:prstGeom prst="rect">
            <a:avLst/>
          </a:prstGeom>
        </p:spPr>
      </p:pic>
      <p:sp>
        <p:nvSpPr>
          <p:cNvPr id="40" name="Title Placeholder 39">
            <a:extLst>
              <a:ext uri="{FF2B5EF4-FFF2-40B4-BE49-F238E27FC236}">
                <a16:creationId xmlns="" xmlns:a16="http://schemas.microsoft.com/office/drawing/2014/main" id="{50D0C406-30A9-4F13-83C0-947BF90D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06424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Presentation Title</a:t>
            </a:r>
            <a:endParaRPr lang="id-ID"/>
          </a:p>
        </p:txBody>
      </p:sp>
      <p:sp>
        <p:nvSpPr>
          <p:cNvPr id="41" name="Text Placeholder 40">
            <a:extLst>
              <a:ext uri="{FF2B5EF4-FFF2-40B4-BE49-F238E27FC236}">
                <a16:creationId xmlns="" xmlns:a16="http://schemas.microsoft.com/office/drawing/2014/main" id="{B7D2F580-570E-4505-91F7-CEE569892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00" y="2286000"/>
            <a:ext cx="612648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Presenter</a:t>
            </a:r>
            <a:endParaRPr lang="id-ID"/>
          </a:p>
        </p:txBody>
      </p:sp>
      <p:sp>
        <p:nvSpPr>
          <p:cNvPr id="42" name="Date Placeholder 41">
            <a:extLst>
              <a:ext uri="{FF2B5EF4-FFF2-40B4-BE49-F238E27FC236}">
                <a16:creationId xmlns="" xmlns:a16="http://schemas.microsoft.com/office/drawing/2014/main" id="{E6094D88-9CAB-4238-8959-ECAB3F43C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09760" y="2926080"/>
            <a:ext cx="2103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E37F985-4796-49A8-8974-26EB12BB7236}" type="datetime1">
              <a:rPr lang="id-ID" smtClean="0"/>
              <a:pPr/>
              <a:t>02/11/2020</a:t>
            </a:fld>
            <a:endParaRPr lang="id-ID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ECA3A8F4-C97B-48BE-8BE1-61C5ADEA6D6A}"/>
              </a:ext>
            </a:extLst>
          </p:cNvPr>
          <p:cNvSpPr/>
          <p:nvPr/>
        </p:nvSpPr>
        <p:spPr>
          <a:xfrm>
            <a:off x="0" y="0"/>
            <a:ext cx="12252960" cy="182880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E5F2BB39-F6F1-4477-8403-7440173DA9D2}"/>
              </a:ext>
            </a:extLst>
          </p:cNvPr>
          <p:cNvSpPr/>
          <p:nvPr/>
        </p:nvSpPr>
        <p:spPr>
          <a:xfrm>
            <a:off x="3200400" y="2103120"/>
            <a:ext cx="8412480" cy="50598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4851804-922D-464B-ADC9-82FA447457A0}"/>
              </a:ext>
            </a:extLst>
          </p:cNvPr>
          <p:cNvSpPr/>
          <p:nvPr/>
        </p:nvSpPr>
        <p:spPr>
          <a:xfrm>
            <a:off x="0" y="6675120"/>
            <a:ext cx="12252960" cy="182880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920A279-F817-4D4A-AFBB-BE68521FDD96}"/>
              </a:ext>
            </a:extLst>
          </p:cNvPr>
          <p:cNvSpPr txBox="1"/>
          <p:nvPr/>
        </p:nvSpPr>
        <p:spPr>
          <a:xfrm>
            <a:off x="6766560" y="4572000"/>
            <a:ext cx="2286000" cy="109728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l">
              <a:lnSpc>
                <a:spcPct val="130000"/>
              </a:lnSpc>
            </a:pP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Menara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YARSI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Kav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13</a:t>
            </a:r>
          </a:p>
          <a:p>
            <a:pPr algn="l">
              <a:lnSpc>
                <a:spcPct val="130000"/>
              </a:lnSpc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Jl. Let.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Jend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Suprapto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30000"/>
              </a:lnSpc>
            </a:pP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Cempaka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Putih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Jakarta </a:t>
            </a:r>
            <a:r>
              <a:rPr lang="en-US" sz="1200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Pusat</a:t>
            </a:r>
            <a:endParaRPr lang="en-US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30000"/>
              </a:lnSpc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DKI Jakarta. Indonesia 10510</a:t>
            </a:r>
            <a:endParaRPr lang="id-ID" sz="12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9BAF9D8-999F-4B8D-94C0-AA1FAF9DC3D4}"/>
              </a:ext>
            </a:extLst>
          </p:cNvPr>
          <p:cNvSpPr txBox="1"/>
          <p:nvPr/>
        </p:nvSpPr>
        <p:spPr>
          <a:xfrm>
            <a:off x="7132320" y="6035040"/>
            <a:ext cx="328442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https://www.facebook.com/universitas.yarsi.1/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25D894EC-5827-4400-857C-8B59A4BFFC78}"/>
              </a:ext>
            </a:extLst>
          </p:cNvPr>
          <p:cNvSpPr txBox="1"/>
          <p:nvPr/>
        </p:nvSpPr>
        <p:spPr>
          <a:xfrm>
            <a:off x="9601200" y="5303520"/>
            <a:ext cx="143981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@universitasyarsi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91ADDA37-B9E1-4ED5-B4AB-6C9AC73599DF}"/>
              </a:ext>
            </a:extLst>
          </p:cNvPr>
          <p:cNvSpPr txBox="1"/>
          <p:nvPr/>
        </p:nvSpPr>
        <p:spPr>
          <a:xfrm>
            <a:off x="9601200" y="4983480"/>
            <a:ext cx="1593706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registrar@yarsi.ac.id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B257ABD-6FB4-463D-88B2-158E4DF96944}"/>
              </a:ext>
            </a:extLst>
          </p:cNvPr>
          <p:cNvSpPr txBox="1"/>
          <p:nvPr/>
        </p:nvSpPr>
        <p:spPr>
          <a:xfrm>
            <a:off x="9601200" y="4663440"/>
            <a:ext cx="1748748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https://www.yarsi.ac.id/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9976D28F-D622-480D-BD18-2DD52D72043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6035040"/>
            <a:ext cx="276431" cy="27432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AC2927CD-5B7A-4B8A-8FB8-5190102B8D9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80" y="5303520"/>
            <a:ext cx="278573" cy="27432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C761AFE7-20C6-47B2-8C7A-304A0BB78CA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80" y="4983480"/>
            <a:ext cx="275524" cy="27432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="" xmlns:a16="http://schemas.microsoft.com/office/drawing/2014/main" id="{7EA85FEF-BC00-4303-AAB6-EAF5C932B7C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80" y="4663440"/>
            <a:ext cx="274320" cy="2743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00CE6D75-74F1-47ED-B033-C035175AE70F}"/>
              </a:ext>
            </a:extLst>
          </p:cNvPr>
          <p:cNvSpPr txBox="1"/>
          <p:nvPr/>
        </p:nvSpPr>
        <p:spPr>
          <a:xfrm>
            <a:off x="9601200" y="5623560"/>
            <a:ext cx="87261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YARSI TV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0740D49F-D6C5-4D6E-9CAD-B5009201E9C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29006" y="5623560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7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18" grpId="0" animBg="1"/>
      <p:bldP spid="24" grpId="0"/>
      <p:bldP spid="29" grpId="0"/>
      <p:bldP spid="35" grpId="0"/>
      <p:bldP spid="36" grpId="0"/>
      <p:bldP spid="37" grpId="0"/>
      <p:bldP spid="19" grpId="0"/>
    </p:bldLst>
  </p:timing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r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37E5781-9223-4149-BFE7-CC5939A6E3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7280" y="548640"/>
            <a:ext cx="8785396" cy="61943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34F62B95-AE37-4F5B-B606-186AEF66FC6E}"/>
              </a:ext>
            </a:extLst>
          </p:cNvPr>
          <p:cNvSpPr/>
          <p:nvPr/>
        </p:nvSpPr>
        <p:spPr>
          <a:xfrm>
            <a:off x="6587727" y="4480560"/>
            <a:ext cx="5029200" cy="2194560"/>
          </a:xfrm>
          <a:prstGeom prst="rect">
            <a:avLst/>
          </a:prstGeom>
          <a:solidFill>
            <a:srgbClr val="E0E0E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40" name="Title Placeholder 39">
            <a:extLst>
              <a:ext uri="{FF2B5EF4-FFF2-40B4-BE49-F238E27FC236}">
                <a16:creationId xmlns="" xmlns:a16="http://schemas.microsoft.com/office/drawing/2014/main" id="{50D0C406-30A9-4F13-83C0-947BF90D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360" y="548640"/>
            <a:ext cx="758952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Presentation Title</a:t>
            </a:r>
            <a:endParaRPr lang="id-ID"/>
          </a:p>
        </p:txBody>
      </p:sp>
      <p:sp>
        <p:nvSpPr>
          <p:cNvPr id="41" name="Text Placeholder 40">
            <a:extLst>
              <a:ext uri="{FF2B5EF4-FFF2-40B4-BE49-F238E27FC236}">
                <a16:creationId xmlns="" xmlns:a16="http://schemas.microsoft.com/office/drawing/2014/main" id="{B7D2F580-570E-4505-91F7-CEE569892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00" y="2286000"/>
            <a:ext cx="612648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Presenter</a:t>
            </a:r>
            <a:endParaRPr lang="id-ID"/>
          </a:p>
        </p:txBody>
      </p:sp>
      <p:sp>
        <p:nvSpPr>
          <p:cNvPr id="42" name="Date Placeholder 41">
            <a:extLst>
              <a:ext uri="{FF2B5EF4-FFF2-40B4-BE49-F238E27FC236}">
                <a16:creationId xmlns="" xmlns:a16="http://schemas.microsoft.com/office/drawing/2014/main" id="{E6094D88-9CAB-4238-8959-ECAB3F43C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509760" y="2926080"/>
            <a:ext cx="21031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0FB2166-621D-47E4-99FE-0C1261102C01}" type="datetime1">
              <a:rPr lang="id-ID" smtClean="0"/>
              <a:pPr/>
              <a:t>02/11/2020</a:t>
            </a:fld>
            <a:endParaRPr lang="id-ID"/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ECA3A8F4-C97B-48BE-8BE1-61C5ADEA6D6A}"/>
              </a:ext>
            </a:extLst>
          </p:cNvPr>
          <p:cNvSpPr/>
          <p:nvPr/>
        </p:nvSpPr>
        <p:spPr>
          <a:xfrm>
            <a:off x="0" y="0"/>
            <a:ext cx="12252960" cy="182880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E5F2BB39-F6F1-4477-8403-7440173DA9D2}"/>
              </a:ext>
            </a:extLst>
          </p:cNvPr>
          <p:cNvSpPr/>
          <p:nvPr/>
        </p:nvSpPr>
        <p:spPr>
          <a:xfrm>
            <a:off x="4023360" y="2103120"/>
            <a:ext cx="7589520" cy="50598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4851804-922D-464B-ADC9-82FA447457A0}"/>
              </a:ext>
            </a:extLst>
          </p:cNvPr>
          <p:cNvSpPr/>
          <p:nvPr/>
        </p:nvSpPr>
        <p:spPr>
          <a:xfrm>
            <a:off x="0" y="6675120"/>
            <a:ext cx="12252960" cy="182880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920A279-F817-4D4A-AFBB-BE68521FDD96}"/>
              </a:ext>
            </a:extLst>
          </p:cNvPr>
          <p:cNvSpPr txBox="1"/>
          <p:nvPr/>
        </p:nvSpPr>
        <p:spPr>
          <a:xfrm>
            <a:off x="6766560" y="4572000"/>
            <a:ext cx="2286000" cy="1097280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l">
              <a:lnSpc>
                <a:spcPct val="130000"/>
              </a:lnSpc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Menara YARSI Kav. 13</a:t>
            </a:r>
          </a:p>
          <a:p>
            <a:pPr algn="l">
              <a:lnSpc>
                <a:spcPct val="130000"/>
              </a:lnSpc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Jl. Let. Jend. Suprapto</a:t>
            </a:r>
          </a:p>
          <a:p>
            <a:pPr algn="l">
              <a:lnSpc>
                <a:spcPct val="130000"/>
              </a:lnSpc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Cempaka Putih, Jakarta Pusat</a:t>
            </a:r>
          </a:p>
          <a:p>
            <a:pPr algn="l">
              <a:lnSpc>
                <a:spcPct val="130000"/>
              </a:lnSpc>
            </a:pPr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DKI Jakarta. Indonesia 10510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59BAF9D8-999F-4B8D-94C0-AA1FAF9DC3D4}"/>
              </a:ext>
            </a:extLst>
          </p:cNvPr>
          <p:cNvSpPr txBox="1"/>
          <p:nvPr/>
        </p:nvSpPr>
        <p:spPr>
          <a:xfrm>
            <a:off x="7132320" y="5943600"/>
            <a:ext cx="3284425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https://www.facebook.com/universitas.yarsi.1/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25D894EC-5827-4400-857C-8B59A4BFFC78}"/>
              </a:ext>
            </a:extLst>
          </p:cNvPr>
          <p:cNvSpPr txBox="1"/>
          <p:nvPr/>
        </p:nvSpPr>
        <p:spPr>
          <a:xfrm>
            <a:off x="9601200" y="5303520"/>
            <a:ext cx="1439817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@universitasyarsi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91ADDA37-B9E1-4ED5-B4AB-6C9AC73599DF}"/>
              </a:ext>
            </a:extLst>
          </p:cNvPr>
          <p:cNvSpPr txBox="1"/>
          <p:nvPr/>
        </p:nvSpPr>
        <p:spPr>
          <a:xfrm>
            <a:off x="9601200" y="4983480"/>
            <a:ext cx="1593706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registrar@yarsi.ac.id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FB257ABD-6FB4-463D-88B2-158E4DF96944}"/>
              </a:ext>
            </a:extLst>
          </p:cNvPr>
          <p:cNvSpPr txBox="1"/>
          <p:nvPr/>
        </p:nvSpPr>
        <p:spPr>
          <a:xfrm>
            <a:off x="9601200" y="4663440"/>
            <a:ext cx="1748748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https://www.yarsi.ac.id/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="" xmlns:a16="http://schemas.microsoft.com/office/drawing/2014/main" id="{9976D28F-D622-480D-BD18-2DD52D72043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5943600"/>
            <a:ext cx="276431" cy="27432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AC2927CD-5B7A-4B8A-8FB8-5190102B8D9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80" y="5303520"/>
            <a:ext cx="278573" cy="27432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="" xmlns:a16="http://schemas.microsoft.com/office/drawing/2014/main" id="{C761AFE7-20C6-47B2-8C7A-304A0BB78CA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80" y="4983480"/>
            <a:ext cx="275524" cy="27432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="" xmlns:a16="http://schemas.microsoft.com/office/drawing/2014/main" id="{7EA85FEF-BC00-4303-AAB6-EAF5C932B7C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6880" y="4663440"/>
            <a:ext cx="274320" cy="27432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485DB7C5-3EB7-45D7-80F2-B26A57C899C0}"/>
              </a:ext>
            </a:extLst>
          </p:cNvPr>
          <p:cNvSpPr txBox="1"/>
          <p:nvPr/>
        </p:nvSpPr>
        <p:spPr>
          <a:xfrm>
            <a:off x="9601200" y="5623560"/>
            <a:ext cx="872611" cy="27699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l"/>
            <a:r>
              <a:rPr lang="en-US" sz="12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YARSI TV</a:t>
            </a:r>
            <a:endParaRPr lang="id-ID" sz="120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="" xmlns:a16="http://schemas.microsoft.com/office/drawing/2014/main" id="{3B76A115-4800-40A6-BB9E-78531F0EDA3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29006" y="5623560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35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43" grpId="0" animBg="1"/>
      <p:bldP spid="18" grpId="0" animBg="1"/>
      <p:bldP spid="24" grpId="0"/>
      <p:bldP spid="29" grpId="0"/>
      <p:bldP spid="35" grpId="0"/>
      <p:bldP spid="36" grpId="0"/>
      <p:bldP spid="37" grpId="0"/>
      <p:bldP spid="19" grpId="0"/>
    </p:bldLst>
  </p:timing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r" defTabSz="914400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7345528-3F9F-4B04-B2B2-940EF6B91C9A}"/>
              </a:ext>
            </a:extLst>
          </p:cNvPr>
          <p:cNvSpPr/>
          <p:nvPr/>
        </p:nvSpPr>
        <p:spPr>
          <a:xfrm>
            <a:off x="8138160" y="0"/>
            <a:ext cx="274320" cy="6858000"/>
          </a:xfrm>
          <a:prstGeom prst="rect">
            <a:avLst/>
          </a:prstGeom>
          <a:solidFill>
            <a:srgbClr val="010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DB877138-C40E-418E-AF6E-664AFC6F54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09" y="0"/>
            <a:ext cx="3843053" cy="6858000"/>
          </a:xfrm>
          <a:prstGeom prst="rect">
            <a:avLst/>
          </a:prstGeom>
        </p:spPr>
      </p:pic>
      <p:sp>
        <p:nvSpPr>
          <p:cNvPr id="17" name="Title Placeholder 16">
            <a:extLst>
              <a:ext uri="{FF2B5EF4-FFF2-40B4-BE49-F238E27FC236}">
                <a16:creationId xmlns="" xmlns:a16="http://schemas.microsoft.com/office/drawing/2014/main" id="{4584490B-90BE-435D-B160-A4D37CF1D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7223760" cy="731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  <a:endParaRPr lang="id-ID"/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172771BE-BEB2-4179-A042-596AC1272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7223760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25303304-0D9E-4F4A-B288-6D7EA275CD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00800"/>
            <a:ext cx="4572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DD4091D-F9A1-4358-9D51-258FEA375936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83830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</p:bld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E51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20158E56-FE4E-40D2-971E-4896895EADDA}"/>
              </a:ext>
            </a:extLst>
          </p:cNvPr>
          <p:cNvSpPr/>
          <p:nvPr/>
        </p:nvSpPr>
        <p:spPr>
          <a:xfrm>
            <a:off x="6675120" y="0"/>
            <a:ext cx="274320" cy="6858000"/>
          </a:xfrm>
          <a:prstGeom prst="rect">
            <a:avLst/>
          </a:prstGeom>
          <a:solidFill>
            <a:srgbClr val="104B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AC615CC0-AF57-4B20-AF14-292B7D85E011}"/>
              </a:ext>
            </a:extLst>
          </p:cNvPr>
          <p:cNvSpPr/>
          <p:nvPr/>
        </p:nvSpPr>
        <p:spPr>
          <a:xfrm>
            <a:off x="6858000" y="0"/>
            <a:ext cx="274320" cy="6858000"/>
          </a:xfrm>
          <a:prstGeom prst="rect">
            <a:avLst/>
          </a:prstGeom>
          <a:solidFill>
            <a:srgbClr val="0E43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D7573A19-A212-4AA5-8719-766375E0E53C}"/>
              </a:ext>
            </a:extLst>
          </p:cNvPr>
          <p:cNvSpPr/>
          <p:nvPr/>
        </p:nvSpPr>
        <p:spPr>
          <a:xfrm>
            <a:off x="7040880" y="0"/>
            <a:ext cx="274320" cy="6858000"/>
          </a:xfrm>
          <a:prstGeom prst="rect">
            <a:avLst/>
          </a:prstGeom>
          <a:solidFill>
            <a:srgbClr val="0C3A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2CF5DCF9-79A1-443B-ADDF-F7424CBBB161}"/>
              </a:ext>
            </a:extLst>
          </p:cNvPr>
          <p:cNvSpPr/>
          <p:nvPr/>
        </p:nvSpPr>
        <p:spPr>
          <a:xfrm>
            <a:off x="7223760" y="0"/>
            <a:ext cx="274320" cy="6858000"/>
          </a:xfrm>
          <a:prstGeom prst="rect">
            <a:avLst/>
          </a:prstGeom>
          <a:solidFill>
            <a:srgbClr val="0A32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562D269-92F6-4CBE-9752-F5CA396D7B30}"/>
              </a:ext>
            </a:extLst>
          </p:cNvPr>
          <p:cNvSpPr/>
          <p:nvPr/>
        </p:nvSpPr>
        <p:spPr>
          <a:xfrm>
            <a:off x="7406640" y="0"/>
            <a:ext cx="274320" cy="6858000"/>
          </a:xfrm>
          <a:prstGeom prst="rect">
            <a:avLst/>
          </a:prstGeom>
          <a:solidFill>
            <a:srgbClr val="092A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9DADE3EE-1787-4369-BBB5-F5848F63541F}"/>
              </a:ext>
            </a:extLst>
          </p:cNvPr>
          <p:cNvSpPr/>
          <p:nvPr/>
        </p:nvSpPr>
        <p:spPr>
          <a:xfrm>
            <a:off x="7589520" y="0"/>
            <a:ext cx="274320" cy="6858000"/>
          </a:xfrm>
          <a:prstGeom prst="rect">
            <a:avLst/>
          </a:prstGeom>
          <a:solidFill>
            <a:srgbClr val="0721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77F72E6-4AFA-47BA-A1E0-2455549956FF}"/>
              </a:ext>
            </a:extLst>
          </p:cNvPr>
          <p:cNvSpPr/>
          <p:nvPr/>
        </p:nvSpPr>
        <p:spPr>
          <a:xfrm>
            <a:off x="7772400" y="0"/>
            <a:ext cx="274320" cy="6858000"/>
          </a:xfrm>
          <a:prstGeom prst="rect">
            <a:avLst/>
          </a:prstGeom>
          <a:solidFill>
            <a:srgbClr val="0519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03E7D7C8-C7AD-41A8-AE0F-214C0E8F8565}"/>
              </a:ext>
            </a:extLst>
          </p:cNvPr>
          <p:cNvSpPr/>
          <p:nvPr/>
        </p:nvSpPr>
        <p:spPr>
          <a:xfrm>
            <a:off x="7955280" y="0"/>
            <a:ext cx="274320" cy="6858000"/>
          </a:xfrm>
          <a:prstGeom prst="rect">
            <a:avLst/>
          </a:prstGeom>
          <a:solidFill>
            <a:srgbClr val="0310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27345528-3F9F-4B04-B2B2-940EF6B91C9A}"/>
              </a:ext>
            </a:extLst>
          </p:cNvPr>
          <p:cNvSpPr/>
          <p:nvPr/>
        </p:nvSpPr>
        <p:spPr>
          <a:xfrm>
            <a:off x="8138160" y="0"/>
            <a:ext cx="274320" cy="6858000"/>
          </a:xfrm>
          <a:prstGeom prst="rect">
            <a:avLst/>
          </a:prstGeom>
          <a:solidFill>
            <a:srgbClr val="0108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DB877138-C40E-418E-AF6E-664AFC6F54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009" y="0"/>
            <a:ext cx="3843053" cy="6858000"/>
          </a:xfrm>
          <a:prstGeom prst="rect">
            <a:avLst/>
          </a:prstGeom>
        </p:spPr>
      </p:pic>
      <p:sp>
        <p:nvSpPr>
          <p:cNvPr id="17" name="Title Placeholder 16">
            <a:extLst>
              <a:ext uri="{FF2B5EF4-FFF2-40B4-BE49-F238E27FC236}">
                <a16:creationId xmlns="" xmlns:a16="http://schemas.microsoft.com/office/drawing/2014/main" id="{4584490B-90BE-435D-B160-A4D37CF1D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5852160" cy="731520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/>
              <a:t>Slide Title</a:t>
            </a:r>
            <a:endParaRPr lang="id-ID"/>
          </a:p>
        </p:txBody>
      </p:sp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172771BE-BEB2-4179-A042-596AC1272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5852160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19" name="Slide Number Placeholder 18">
            <a:extLst>
              <a:ext uri="{FF2B5EF4-FFF2-40B4-BE49-F238E27FC236}">
                <a16:creationId xmlns="" xmlns:a16="http://schemas.microsoft.com/office/drawing/2014/main" id="{FE50E1A7-2AE3-46D3-9A63-25C2ED2313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00800"/>
            <a:ext cx="4572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2081D93-A518-4F3C-BD42-6FE861F79D2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734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>
              <a:lumMod val="9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82EA468C-B1A1-4D76-90F4-BE3BD798F358}"/>
              </a:ext>
            </a:extLst>
          </p:cNvPr>
          <p:cNvSpPr/>
          <p:nvPr/>
        </p:nvSpPr>
        <p:spPr>
          <a:xfrm>
            <a:off x="0" y="6400800"/>
            <a:ext cx="12207240" cy="457200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B2240285-5293-45AC-99CD-7641EF990643}"/>
              </a:ext>
            </a:extLst>
          </p:cNvPr>
          <p:cNvSpPr/>
          <p:nvPr/>
        </p:nvSpPr>
        <p:spPr>
          <a:xfrm>
            <a:off x="11704320" y="6400800"/>
            <a:ext cx="502920" cy="4572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EA9B9F2-263D-42BC-9404-551D6E35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720" y="9144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Slide Title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7B78357-04CE-4CD5-B943-787DE4E1A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80160"/>
            <a:ext cx="11247120" cy="493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175FA15-31FB-464D-802A-4F6B734979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00400" y="6492240"/>
            <a:ext cx="758952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d-ID"/>
              <a:t>Universitas YARSI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568AB3A-3CB3-4598-8A96-521B0BA52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0" y="6400800"/>
            <a:ext cx="487680" cy="457200"/>
          </a:xfrm>
          <a:prstGeom prst="rect">
            <a:avLst/>
          </a:prstGeom>
          <a:solidFill>
            <a:srgbClr val="E0E0E0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1BAFE0-FE59-4FFD-BDCE-8E002A4DA79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3" name="Right Triangle 12">
            <a:extLst>
              <a:ext uri="{FF2B5EF4-FFF2-40B4-BE49-F238E27FC236}">
                <a16:creationId xmlns="" xmlns:a16="http://schemas.microsoft.com/office/drawing/2014/main" id="{BA51F4B6-BB93-4B92-B55A-A936B02C432D}"/>
              </a:ext>
            </a:extLst>
          </p:cNvPr>
          <p:cNvSpPr/>
          <p:nvPr/>
        </p:nvSpPr>
        <p:spPr>
          <a:xfrm rot="16200000">
            <a:off x="11247120" y="6400800"/>
            <a:ext cx="457200" cy="457200"/>
          </a:xfrm>
          <a:prstGeom prst="rtTriangl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4" name="Right Triangle 13">
            <a:extLst>
              <a:ext uri="{FF2B5EF4-FFF2-40B4-BE49-F238E27FC236}">
                <a16:creationId xmlns="" xmlns:a16="http://schemas.microsoft.com/office/drawing/2014/main" id="{54712A57-9AAD-4C21-B1F2-25751FEB68B4}"/>
              </a:ext>
            </a:extLst>
          </p:cNvPr>
          <p:cNvSpPr/>
          <p:nvPr/>
        </p:nvSpPr>
        <p:spPr>
          <a:xfrm rot="10800000">
            <a:off x="11750040" y="0"/>
            <a:ext cx="457200" cy="365760"/>
          </a:xfrm>
          <a:prstGeom prst="rtTriangle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9DEABAEF-7473-4D08-9931-DF2285B59BEE}"/>
              </a:ext>
            </a:extLst>
          </p:cNvPr>
          <p:cNvSpPr/>
          <p:nvPr/>
        </p:nvSpPr>
        <p:spPr>
          <a:xfrm>
            <a:off x="457200" y="1097280"/>
            <a:ext cx="11247120" cy="46634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="" xmlns:a16="http://schemas.microsoft.com/office/drawing/2014/main" id="{73C85FD0-44BB-48F9-8D71-63C4ED12C2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320"/>
            <a:ext cx="2743200" cy="74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3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73" r:id="rId2"/>
    <p:sldLayoutId id="2147483720" r:id="rId3"/>
    <p:sldLayoutId id="2147483674" r:id="rId4"/>
    <p:sldLayoutId id="2147483675" r:id="rId5"/>
    <p:sldLayoutId id="2147483676" r:id="rId6"/>
    <p:sldLayoutId id="2147483677" r:id="rId7"/>
    <p:sldLayoutId id="2147483678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4" grpId="7" animBg="1"/>
      <p:bldP spid="14" grpId="8" animBg="1"/>
    </p:bld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B2240285-5293-45AC-99CD-7641EF990643}"/>
              </a:ext>
            </a:extLst>
          </p:cNvPr>
          <p:cNvSpPr/>
          <p:nvPr/>
        </p:nvSpPr>
        <p:spPr>
          <a:xfrm>
            <a:off x="11704320" y="6400800"/>
            <a:ext cx="502920" cy="4572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EA9B9F2-263D-42BC-9404-551D6E35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720" y="9144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</a:t>
            </a:r>
            <a:r>
              <a:rPr lang="id-ID" dirty="0" smtClean="0"/>
              <a:t>oding Style</a:t>
            </a:r>
            <a:endParaRPr lang="id-ID" dirty="0"/>
          </a:p>
        </p:txBody>
      </p:sp>
      <p:sp>
        <p:nvSpPr>
          <p:cNvPr id="14" name="Right Triangle 13">
            <a:extLst>
              <a:ext uri="{FF2B5EF4-FFF2-40B4-BE49-F238E27FC236}">
                <a16:creationId xmlns="" xmlns:a16="http://schemas.microsoft.com/office/drawing/2014/main" id="{54712A57-9AAD-4C21-B1F2-25751FEB68B4}"/>
              </a:ext>
            </a:extLst>
          </p:cNvPr>
          <p:cNvSpPr/>
          <p:nvPr/>
        </p:nvSpPr>
        <p:spPr>
          <a:xfrm rot="10800000">
            <a:off x="11750040" y="0"/>
            <a:ext cx="457200" cy="365760"/>
          </a:xfrm>
          <a:prstGeom prst="rtTriangle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9DEABAEF-7473-4D08-9931-DF2285B59BEE}"/>
              </a:ext>
            </a:extLst>
          </p:cNvPr>
          <p:cNvSpPr/>
          <p:nvPr/>
        </p:nvSpPr>
        <p:spPr>
          <a:xfrm>
            <a:off x="457200" y="1097280"/>
            <a:ext cx="11247120" cy="46634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="" xmlns:a16="http://schemas.microsoft.com/office/drawing/2014/main" id="{73C85FD0-44BB-48F9-8D71-63C4ED12C27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74320"/>
            <a:ext cx="2743200" cy="74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52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7" r:id="rId2"/>
    <p:sldLayoutId id="2147483718" r:id="rId3"/>
    <p:sldLayoutId id="2147483719" r:id="rId4"/>
    <p:sldLayoutId id="2147483721" r:id="rId5"/>
    <p:sldLayoutId id="2147483722" r:id="rId6"/>
    <p:sldLayoutId id="2147483715" r:id="rId7"/>
    <p:sldLayoutId id="2147483725" r:id="rId8"/>
    <p:sldLayoutId id="2147483724" r:id="rId9"/>
    <p:sldLayoutId id="2147483726" r:id="rId10"/>
    <p:sldLayoutId id="2147483716" r:id="rId11"/>
    <p:sldLayoutId id="2147483723" r:id="rId12"/>
    <p:sldLayoutId id="2147483727" r:id="rId13"/>
    <p:sldLayoutId id="2147483728" r:id="rId14"/>
    <p:sldLayoutId id="2147483729" r:id="rId1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4" grpId="2" animBg="1"/>
      <p:bldP spid="14" grpId="3" animBg="1"/>
      <p:bldP spid="14" grpId="4" animBg="1"/>
      <p:bldP spid="14" grpId="5" animBg="1"/>
      <p:bldP spid="14" grpId="6" animBg="1"/>
      <p:bldP spid="14" grpId="7" animBg="1"/>
      <p:bldP spid="14" grpId="9" animBg="1"/>
      <p:bldP spid="14" grpId="10" animBg="1"/>
      <p:bldP spid="14" grpId="12" animBg="1"/>
    </p:bldLst>
  </p:timing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EA9B9F2-263D-42BC-9404-551D6E35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1097280"/>
            <a:ext cx="640080" cy="5120640"/>
          </a:xfrm>
          <a:prstGeom prst="rect">
            <a:avLst/>
          </a:prstGeom>
        </p:spPr>
        <p:txBody>
          <a:bodyPr vert="vert270" lIns="91440" tIns="45720" rIns="91440" bIns="45720" rtlCol="0" anchor="ctr">
            <a:normAutofit/>
          </a:bodyPr>
          <a:lstStyle/>
          <a:p>
            <a:r>
              <a:rPr lang="en-US" dirty="0"/>
              <a:t>Slide Title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7B78357-04CE-4CD5-B943-787DE4E1A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0160" y="274320"/>
            <a:ext cx="10424160" cy="5943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pic>
        <p:nvPicPr>
          <p:cNvPr id="18" name="Picture 2" descr="Image result for LOGO YARSI">
            <a:extLst>
              <a:ext uri="{FF2B5EF4-FFF2-40B4-BE49-F238E27FC236}">
                <a16:creationId xmlns="" xmlns:a16="http://schemas.microsoft.com/office/drawing/2014/main" id="{ABBB2F05-923A-41D1-AFC7-40C48E228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" y="228600"/>
            <a:ext cx="811727" cy="80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B3A85C03-F563-4015-B480-1DE719A60F8B}"/>
              </a:ext>
            </a:extLst>
          </p:cNvPr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6372BEDF-9C8D-40D0-A19D-FCAEFE791E88}"/>
              </a:ext>
            </a:extLst>
          </p:cNvPr>
          <p:cNvSpPr/>
          <p:nvPr/>
        </p:nvSpPr>
        <p:spPr>
          <a:xfrm>
            <a:off x="11704320" y="6400800"/>
            <a:ext cx="487680" cy="4572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="" xmlns:a16="http://schemas.microsoft.com/office/drawing/2014/main" id="{16CEE67A-F551-43D2-A5C5-9403228B1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00400" y="6492240"/>
            <a:ext cx="758952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d-ID"/>
              <a:t>Universitas YARSI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="" xmlns:a16="http://schemas.microsoft.com/office/drawing/2014/main" id="{0A7D3A4E-FD84-44D6-9E69-DEBDFAC06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04320" y="6400800"/>
            <a:ext cx="48768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B1BAFE0-FE59-4FFD-BDCE-8E002A4DA796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31" name="Right Triangle 30">
            <a:extLst>
              <a:ext uri="{FF2B5EF4-FFF2-40B4-BE49-F238E27FC236}">
                <a16:creationId xmlns="" xmlns:a16="http://schemas.microsoft.com/office/drawing/2014/main" id="{1A46EAB5-05C9-441B-AD5E-77EC2070F260}"/>
              </a:ext>
            </a:extLst>
          </p:cNvPr>
          <p:cNvSpPr/>
          <p:nvPr/>
        </p:nvSpPr>
        <p:spPr>
          <a:xfrm rot="16200000">
            <a:off x="11247120" y="6400800"/>
            <a:ext cx="457200" cy="457200"/>
          </a:xfrm>
          <a:prstGeom prst="rtTriangle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3077F48-DB7F-4CD8-8547-9117343A80AF}"/>
              </a:ext>
            </a:extLst>
          </p:cNvPr>
          <p:cNvSpPr/>
          <p:nvPr/>
        </p:nvSpPr>
        <p:spPr>
          <a:xfrm>
            <a:off x="1005840" y="274320"/>
            <a:ext cx="45720" cy="5943600"/>
          </a:xfrm>
          <a:prstGeom prst="rect">
            <a:avLst/>
          </a:prstGeom>
          <a:solidFill>
            <a:srgbClr val="1254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/>
          </a:p>
        </p:txBody>
      </p:sp>
    </p:spTree>
    <p:extLst>
      <p:ext uri="{BB962C8B-B14F-4D97-AF65-F5344CB8AC3E}">
        <p14:creationId xmlns:p14="http://schemas.microsoft.com/office/powerpoint/2010/main" val="80096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82" r:id="rId3"/>
    <p:sldLayoutId id="2147483683" r:id="rId4"/>
    <p:sldLayoutId id="2147483681" r:id="rId5"/>
  </p:sldLayoutIdLst>
  <p:timing>
    <p:tnLst>
      <p:par>
        <p:cTn id="1" dur="indefinite" restart="never" nodeType="tmRoot"/>
      </p:par>
    </p:tnLst>
  </p:timing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13B0B75-6577-4939-81EB-37F752DC0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id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6CA004C-A74D-47F3-8AA4-9B4891472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315047-1DAC-4E91-840A-DDDC6DCC9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A95DF-F934-40F6-A7BA-3C6560BFE587}" type="datetime1">
              <a:rPr lang="id-ID" smtClean="0"/>
              <a:t>02/11/2020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69A361D-080F-4703-8F27-DBB4DC34AC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d-ID"/>
              <a:t>Universitas YARSI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C43D483-B41F-4CFF-A572-FC44789CB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E75A2-1413-4C20-A82F-13244DBE41E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240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2" r:id="rId3"/>
    <p:sldLayoutId id="2147483696" r:id="rId4"/>
    <p:sldLayoutId id="2147483697" r:id="rId5"/>
    <p:sldLayoutId id="2147483698" r:id="rId6"/>
    <p:sldLayoutId id="2147483709" r:id="rId7"/>
    <p:sldLayoutId id="2147483705" r:id="rId8"/>
    <p:sldLayoutId id="2147483704" r:id="rId9"/>
    <p:sldLayoutId id="2147483706" r:id="rId10"/>
    <p:sldLayoutId id="2147483707" r:id="rId11"/>
    <p:sldLayoutId id="2147483708" r:id="rId12"/>
    <p:sldLayoutId id="2147483693" r:id="rId13"/>
    <p:sldLayoutId id="2147483694" r:id="rId14"/>
    <p:sldLayoutId id="2147483695" r:id="rId15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manifest/application-element" TargetMode="External"/><Relationship Id="rId2" Type="http://schemas.openxmlformats.org/officeDocument/2006/relationships/hyperlink" Target="https://developer.android.com/guide/topics/manifest/activity-element" TargetMode="External"/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guide/components/intents-filters" TargetMode="External"/><Relationship Id="rId1" Type="http://schemas.openxmlformats.org/officeDocument/2006/relationships/slideLayout" Target="../slideLayouts/slideLayout3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topics/manifest/uses-permission-element" TargetMode="External"/><Relationship Id="rId2" Type="http://schemas.openxmlformats.org/officeDocument/2006/relationships/hyperlink" Target="https://developer.android.com/guide/topics/manifest/activity-element" TargetMode="External"/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app/Activity#onStop()" TargetMode="External"/><Relationship Id="rId1" Type="http://schemas.openxmlformats.org/officeDocument/2006/relationships/slideLayout" Target="../slideLayouts/slideLayout3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reference/android/app/Activity#finish()" TargetMode="External"/><Relationship Id="rId1" Type="http://schemas.openxmlformats.org/officeDocument/2006/relationships/slideLayout" Target="../slideLayouts/slideLayout3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="" xmlns:a16="http://schemas.microsoft.com/office/drawing/2014/main" id="{3A9E59A1-2C05-4DC0-9250-7480E0A8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Android Activity and Android Life-Cycle</a:t>
            </a:r>
            <a:endParaRPr lang="id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83965A09-947C-4976-968D-BCDF78D929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d-ID" dirty="0" smtClean="0"/>
              <a:t>Prodi Teknik Informatika</a:t>
            </a:r>
            <a:endParaRPr lang="id-ID" dirty="0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D1FB2B81-C58C-4405-9DF3-1CD2B51D9D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d-ID" dirty="0" smtClean="0"/>
              <a:t>Fakultas Teknologi Informasi Universitas YARSI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58358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/>
              <a:t>UI </a:t>
            </a:r>
            <a:r>
              <a:rPr lang="id-ID" dirty="0" smtClean="0"/>
              <a:t>Code:activity_main.xml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AFE0-FE59-4FFD-BDCE-8E002A4DA796}" type="slidenum">
              <a:rPr lang="id-ID" smtClean="0"/>
              <a:pPr/>
              <a:t>10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d-ID" dirty="0"/>
              <a:t>a</a:t>
            </a:r>
            <a:r>
              <a:rPr lang="id-ID" dirty="0" smtClean="0"/>
              <a:t>ctivity_main.xml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sz="1800" dirty="0" smtClean="0">
                <a:solidFill>
                  <a:schemeClr val="bg2">
                    <a:lumMod val="50000"/>
                  </a:schemeClr>
                </a:solidFill>
              </a:rPr>
              <a:t>...</a:t>
            </a:r>
          </a:p>
          <a:p>
            <a:r>
              <a:rPr lang="id-ID" sz="2000" dirty="0" smtClean="0">
                <a:solidFill>
                  <a:schemeClr val="tx1"/>
                </a:solidFill>
              </a:rPr>
              <a:t>	</a:t>
            </a:r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b="1" dirty="0">
                <a:solidFill>
                  <a:schemeClr val="accent1"/>
                </a:solidFill>
              </a:rPr>
              <a:t>Button</a:t>
            </a:r>
            <a:r>
              <a:rPr lang="en-US" sz="2000" b="1" dirty="0">
                <a:solidFill>
                  <a:schemeClr val="tx1"/>
                </a:solidFill>
              </a:rPr>
              <a:t/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       </a:t>
            </a:r>
            <a:r>
              <a:rPr lang="en-US" sz="2000" b="1" dirty="0" err="1">
                <a:solidFill>
                  <a:srgbClr val="7030A0"/>
                </a:solidFill>
              </a:rPr>
              <a:t>android</a:t>
            </a:r>
            <a:r>
              <a:rPr lang="en-US" sz="2000" b="1" dirty="0" err="1">
                <a:solidFill>
                  <a:schemeClr val="tx1"/>
                </a:solidFill>
              </a:rPr>
              <a:t>:</a:t>
            </a:r>
            <a:r>
              <a:rPr lang="en-US" sz="2000" b="1" dirty="0" err="1">
                <a:solidFill>
                  <a:srgbClr val="00B0F0"/>
                </a:solidFill>
              </a:rPr>
              <a:t>id</a:t>
            </a:r>
            <a:r>
              <a:rPr lang="en-US" sz="2000" b="1" dirty="0">
                <a:solidFill>
                  <a:schemeClr val="tx1"/>
                </a:solidFill>
              </a:rPr>
              <a:t>=</a:t>
            </a:r>
            <a:r>
              <a:rPr lang="en-US" sz="2000" b="1" dirty="0">
                <a:solidFill>
                  <a:srgbClr val="00B050"/>
                </a:solidFill>
              </a:rPr>
              <a:t>"@+id/</a:t>
            </a:r>
            <a:r>
              <a:rPr lang="en-US" sz="2000" b="1" dirty="0" err="1">
                <a:solidFill>
                  <a:srgbClr val="00B050"/>
                </a:solidFill>
              </a:rPr>
              <a:t>button_next</a:t>
            </a:r>
            <a:r>
              <a:rPr lang="en-US" sz="2000" b="1" dirty="0">
                <a:solidFill>
                  <a:srgbClr val="00B050"/>
                </a:solidFill>
              </a:rPr>
              <a:t>"</a:t>
            </a:r>
            <a:r>
              <a:rPr lang="en-US" sz="2000" b="1" dirty="0">
                <a:solidFill>
                  <a:schemeClr val="tx1"/>
                </a:solidFill>
              </a:rPr>
              <a:t/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       </a:t>
            </a:r>
            <a:r>
              <a:rPr lang="en-US" sz="2000" b="1" dirty="0" err="1">
                <a:solidFill>
                  <a:srgbClr val="7030A0"/>
                </a:solidFill>
              </a:rPr>
              <a:t>android</a:t>
            </a:r>
            <a:r>
              <a:rPr lang="en-US" sz="2000" b="1" dirty="0" err="1">
                <a:solidFill>
                  <a:schemeClr val="tx1"/>
                </a:solidFill>
              </a:rPr>
              <a:t>:</a:t>
            </a:r>
            <a:r>
              <a:rPr lang="en-US" sz="2000" b="1" dirty="0" err="1">
                <a:solidFill>
                  <a:srgbClr val="00B0F0"/>
                </a:solidFill>
              </a:rPr>
              <a:t>layout_width</a:t>
            </a:r>
            <a:r>
              <a:rPr lang="en-US" sz="2000" b="1" dirty="0">
                <a:solidFill>
                  <a:schemeClr val="tx1"/>
                </a:solidFill>
              </a:rPr>
              <a:t>=</a:t>
            </a:r>
            <a:r>
              <a:rPr lang="en-US" sz="2000" b="1" dirty="0">
                <a:solidFill>
                  <a:srgbClr val="00B050"/>
                </a:solidFill>
              </a:rPr>
              <a:t>"</a:t>
            </a:r>
            <a:r>
              <a:rPr lang="en-US" sz="2000" b="1" dirty="0" err="1">
                <a:solidFill>
                  <a:srgbClr val="00B050"/>
                </a:solidFill>
              </a:rPr>
              <a:t>match_parent</a:t>
            </a:r>
            <a:r>
              <a:rPr lang="en-US" sz="2000" b="1" dirty="0">
                <a:solidFill>
                  <a:srgbClr val="00B050"/>
                </a:solidFill>
              </a:rPr>
              <a:t>"</a:t>
            </a:r>
            <a:r>
              <a:rPr lang="en-US" sz="2000" b="1" dirty="0">
                <a:solidFill>
                  <a:schemeClr val="tx1"/>
                </a:solidFill>
              </a:rPr>
              <a:t/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       </a:t>
            </a:r>
            <a:r>
              <a:rPr lang="en-US" sz="2000" b="1" dirty="0" err="1">
                <a:solidFill>
                  <a:srgbClr val="7030A0"/>
                </a:solidFill>
              </a:rPr>
              <a:t>android</a:t>
            </a:r>
            <a:r>
              <a:rPr lang="en-US" sz="2000" b="1" dirty="0" err="1">
                <a:solidFill>
                  <a:schemeClr val="tx1"/>
                </a:solidFill>
              </a:rPr>
              <a:t>:</a:t>
            </a:r>
            <a:r>
              <a:rPr lang="en-US" sz="2000" b="1" dirty="0" err="1">
                <a:solidFill>
                  <a:srgbClr val="00B0F0"/>
                </a:solidFill>
              </a:rPr>
              <a:t>layout_height</a:t>
            </a:r>
            <a:r>
              <a:rPr lang="en-US" sz="2000" b="1" dirty="0">
                <a:solidFill>
                  <a:schemeClr val="tx1"/>
                </a:solidFill>
              </a:rPr>
              <a:t>=</a:t>
            </a:r>
            <a:r>
              <a:rPr lang="en-US" sz="2000" b="1" dirty="0">
                <a:solidFill>
                  <a:srgbClr val="00B050"/>
                </a:solidFill>
              </a:rPr>
              <a:t>"</a:t>
            </a:r>
            <a:r>
              <a:rPr lang="en-US" sz="2000" b="1" dirty="0" err="1">
                <a:solidFill>
                  <a:srgbClr val="00B050"/>
                </a:solidFill>
              </a:rPr>
              <a:t>wrap_content</a:t>
            </a:r>
            <a:r>
              <a:rPr lang="en-US" sz="2000" b="1" dirty="0">
                <a:solidFill>
                  <a:srgbClr val="00B050"/>
                </a:solidFill>
              </a:rPr>
              <a:t>"</a:t>
            </a:r>
            <a:r>
              <a:rPr lang="en-US" sz="2000" b="1" dirty="0">
                <a:solidFill>
                  <a:schemeClr val="tx1"/>
                </a:solidFill>
              </a:rPr>
              <a:t/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       </a:t>
            </a:r>
            <a:r>
              <a:rPr lang="en-US" sz="2000" b="1" dirty="0" err="1">
                <a:solidFill>
                  <a:srgbClr val="7030A0"/>
                </a:solidFill>
              </a:rPr>
              <a:t>android</a:t>
            </a:r>
            <a:r>
              <a:rPr lang="en-US" sz="2000" b="1" dirty="0" err="1">
                <a:solidFill>
                  <a:schemeClr val="tx1"/>
                </a:solidFill>
              </a:rPr>
              <a:t>:</a:t>
            </a:r>
            <a:r>
              <a:rPr lang="en-US" sz="2000" b="1" dirty="0" err="1">
                <a:solidFill>
                  <a:srgbClr val="00B0F0"/>
                </a:solidFill>
              </a:rPr>
              <a:t>text</a:t>
            </a:r>
            <a:r>
              <a:rPr lang="en-US" sz="2000" b="1" dirty="0">
                <a:solidFill>
                  <a:schemeClr val="tx1"/>
                </a:solidFill>
              </a:rPr>
              <a:t>=</a:t>
            </a:r>
            <a:r>
              <a:rPr lang="en-US" sz="2000" b="1" dirty="0">
                <a:solidFill>
                  <a:srgbClr val="00B050"/>
                </a:solidFill>
              </a:rPr>
              <a:t>"Next"</a:t>
            </a:r>
            <a:r>
              <a:rPr lang="en-US" sz="2000" b="1" dirty="0">
                <a:solidFill>
                  <a:schemeClr val="tx1"/>
                </a:solidFill>
              </a:rPr>
              <a:t/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       </a:t>
            </a:r>
            <a:r>
              <a:rPr lang="en-US" sz="2000" b="1" dirty="0" err="1">
                <a:solidFill>
                  <a:srgbClr val="7030A0"/>
                </a:solidFill>
              </a:rPr>
              <a:t>android</a:t>
            </a:r>
            <a:r>
              <a:rPr lang="en-US" sz="2000" b="1" dirty="0" err="1">
                <a:solidFill>
                  <a:schemeClr val="tx1"/>
                </a:solidFill>
              </a:rPr>
              <a:t>:</a:t>
            </a:r>
            <a:r>
              <a:rPr lang="en-US" sz="2000" b="1" dirty="0" err="1">
                <a:solidFill>
                  <a:srgbClr val="00B0F0"/>
                </a:solidFill>
              </a:rPr>
              <a:t>textSize</a:t>
            </a:r>
            <a:r>
              <a:rPr lang="en-US" sz="2000" b="1" dirty="0">
                <a:solidFill>
                  <a:schemeClr val="tx1"/>
                </a:solidFill>
              </a:rPr>
              <a:t>=</a:t>
            </a:r>
            <a:r>
              <a:rPr lang="en-US" sz="2000" b="1" dirty="0">
                <a:solidFill>
                  <a:srgbClr val="00B050"/>
                </a:solidFill>
              </a:rPr>
              <a:t>"20sp"</a:t>
            </a:r>
            <a:r>
              <a:rPr lang="en-US" sz="2000" b="1" dirty="0">
                <a:solidFill>
                  <a:schemeClr val="tx1"/>
                </a:solidFill>
              </a:rPr>
              <a:t/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       </a:t>
            </a:r>
            <a:r>
              <a:rPr lang="en-US" sz="2000" b="1" dirty="0" err="1">
                <a:solidFill>
                  <a:srgbClr val="7030A0"/>
                </a:solidFill>
              </a:rPr>
              <a:t>android</a:t>
            </a:r>
            <a:r>
              <a:rPr lang="en-US" sz="2000" b="1" dirty="0" err="1">
                <a:solidFill>
                  <a:schemeClr val="tx1"/>
                </a:solidFill>
              </a:rPr>
              <a:t>:</a:t>
            </a:r>
            <a:r>
              <a:rPr lang="en-US" sz="2000" b="1" dirty="0" err="1">
                <a:solidFill>
                  <a:srgbClr val="00B0F0"/>
                </a:solidFill>
              </a:rPr>
              <a:t>layout_margin</a:t>
            </a:r>
            <a:r>
              <a:rPr lang="en-US" sz="2000" b="1" dirty="0">
                <a:solidFill>
                  <a:schemeClr val="tx1"/>
                </a:solidFill>
              </a:rPr>
              <a:t>=</a:t>
            </a:r>
            <a:r>
              <a:rPr lang="en-US" sz="2000" b="1" dirty="0">
                <a:solidFill>
                  <a:srgbClr val="00B050"/>
                </a:solidFill>
              </a:rPr>
              <a:t>"20dp"</a:t>
            </a:r>
            <a:r>
              <a:rPr lang="en-US" sz="2000" b="1" dirty="0">
                <a:solidFill>
                  <a:schemeClr val="tx1"/>
                </a:solidFill>
              </a:rPr>
              <a:t/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       </a:t>
            </a:r>
            <a:r>
              <a:rPr lang="en-US" sz="2000" b="1" dirty="0" err="1">
                <a:solidFill>
                  <a:srgbClr val="7030A0"/>
                </a:solidFill>
              </a:rPr>
              <a:t>android</a:t>
            </a:r>
            <a:r>
              <a:rPr lang="en-US" sz="2000" b="1" dirty="0" err="1">
                <a:solidFill>
                  <a:schemeClr val="tx1"/>
                </a:solidFill>
              </a:rPr>
              <a:t>:</a:t>
            </a:r>
            <a:r>
              <a:rPr lang="en-US" sz="2000" b="1" dirty="0" err="1">
                <a:solidFill>
                  <a:srgbClr val="00B0F0"/>
                </a:solidFill>
              </a:rPr>
              <a:t>textColor</a:t>
            </a:r>
            <a:r>
              <a:rPr lang="en-US" sz="2000" b="1" dirty="0">
                <a:solidFill>
                  <a:schemeClr val="tx1"/>
                </a:solidFill>
              </a:rPr>
              <a:t>=</a:t>
            </a:r>
            <a:r>
              <a:rPr lang="en-US" sz="2000" b="1" dirty="0">
                <a:solidFill>
                  <a:srgbClr val="00B050"/>
                </a:solidFill>
              </a:rPr>
              <a:t>"@color/</a:t>
            </a:r>
            <a:r>
              <a:rPr lang="en-US" sz="2000" b="1" dirty="0" err="1">
                <a:solidFill>
                  <a:srgbClr val="00B050"/>
                </a:solidFill>
              </a:rPr>
              <a:t>buttonTextColor</a:t>
            </a:r>
            <a:r>
              <a:rPr lang="en-US" sz="2000" b="1" dirty="0">
                <a:solidFill>
                  <a:srgbClr val="00B050"/>
                </a:solidFill>
              </a:rPr>
              <a:t>"</a:t>
            </a:r>
            <a:r>
              <a:rPr lang="en-US" sz="2000" b="1" dirty="0">
                <a:solidFill>
                  <a:schemeClr val="tx1"/>
                </a:solidFill>
              </a:rPr>
              <a:t/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       </a:t>
            </a:r>
            <a:r>
              <a:rPr lang="en-US" sz="2000" b="1" dirty="0" err="1">
                <a:solidFill>
                  <a:srgbClr val="7030A0"/>
                </a:solidFill>
              </a:rPr>
              <a:t>android</a:t>
            </a:r>
            <a:r>
              <a:rPr lang="en-US" sz="2000" b="1" dirty="0" err="1">
                <a:solidFill>
                  <a:schemeClr val="tx1"/>
                </a:solidFill>
              </a:rPr>
              <a:t>:</a:t>
            </a:r>
            <a:r>
              <a:rPr lang="en-US" sz="2000" b="1" dirty="0" err="1">
                <a:solidFill>
                  <a:srgbClr val="00B0F0"/>
                </a:solidFill>
              </a:rPr>
              <a:t>background</a:t>
            </a:r>
            <a:r>
              <a:rPr lang="en-US" sz="2000" b="1" dirty="0">
                <a:solidFill>
                  <a:schemeClr val="tx1"/>
                </a:solidFill>
              </a:rPr>
              <a:t>=</a:t>
            </a:r>
            <a:r>
              <a:rPr lang="en-US" sz="2000" b="1" dirty="0">
                <a:solidFill>
                  <a:srgbClr val="00B050"/>
                </a:solidFill>
              </a:rPr>
              <a:t>"@color/</a:t>
            </a:r>
            <a:r>
              <a:rPr lang="en-US" sz="2000" b="1" dirty="0" err="1">
                <a:solidFill>
                  <a:srgbClr val="00B050"/>
                </a:solidFill>
              </a:rPr>
              <a:t>buttonNext</a:t>
            </a:r>
            <a:r>
              <a:rPr lang="en-US" sz="2000" b="1" dirty="0">
                <a:solidFill>
                  <a:srgbClr val="00B050"/>
                </a:solidFill>
              </a:rPr>
              <a:t>"</a:t>
            </a:r>
            <a:r>
              <a:rPr lang="en-US" sz="2000" dirty="0">
                <a:solidFill>
                  <a:schemeClr val="tx1"/>
                </a:solidFill>
              </a:rPr>
              <a:t>/&gt;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&lt;/</a:t>
            </a:r>
            <a:r>
              <a:rPr lang="en-US" sz="2000" b="1" dirty="0" err="1">
                <a:solidFill>
                  <a:schemeClr val="accent1"/>
                </a:solidFill>
              </a:rPr>
              <a:t>LinearLayout</a:t>
            </a:r>
            <a:r>
              <a:rPr lang="en-US" sz="2000" dirty="0" smtClean="0">
                <a:solidFill>
                  <a:schemeClr val="tx1"/>
                </a:solidFill>
              </a:rPr>
              <a:t>&gt;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602163" y="6492875"/>
            <a:ext cx="7589837" cy="273050"/>
          </a:xfrm>
          <a:prstGeom prst="rect">
            <a:avLst/>
          </a:prstGeom>
        </p:spPr>
        <p:txBody>
          <a:bodyPr/>
          <a:lstStyle/>
          <a:p>
            <a:r>
              <a:rPr lang="id-ID" smtClean="0"/>
              <a:t>Universitas YARSI</a:t>
            </a:r>
            <a:endParaRPr lang="id-ID"/>
          </a:p>
        </p:txBody>
      </p:sp>
      <p:grpSp>
        <p:nvGrpSpPr>
          <p:cNvPr id="7" name="Group 6"/>
          <p:cNvGrpSpPr/>
          <p:nvPr/>
        </p:nvGrpSpPr>
        <p:grpSpPr>
          <a:xfrm>
            <a:off x="5992964" y="1107123"/>
            <a:ext cx="5675162" cy="1331605"/>
            <a:chOff x="5158740" y="4655820"/>
            <a:chExt cx="6471285" cy="868680"/>
          </a:xfrm>
        </p:grpSpPr>
        <p:sp>
          <p:nvSpPr>
            <p:cNvPr id="10" name="Rounded Rectangle 9"/>
            <p:cNvSpPr/>
            <p:nvPr/>
          </p:nvSpPr>
          <p:spPr>
            <a:xfrm>
              <a:off x="5158741" y="4655820"/>
              <a:ext cx="6471284" cy="294640"/>
            </a:xfrm>
            <a:prstGeom prst="roundRect">
              <a:avLst>
                <a:gd name="adj" fmla="val 8997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id-ID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.../app/res/values/colors.xml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158740" y="4950460"/>
              <a:ext cx="6471285" cy="574040"/>
            </a:xfrm>
            <a:prstGeom prst="roundRect">
              <a:avLst>
                <a:gd name="adj" fmla="val 8997"/>
              </a:avLst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id-ID" sz="1200" dirty="0" smtClean="0">
                  <a:solidFill>
                    <a:schemeClr val="tx1"/>
                  </a:solidFill>
                  <a:latin typeface="Consolas" pitchFamily="49" charset="0"/>
                  <a:cs typeface="Arial" pitchFamily="34" charset="0"/>
                </a:rPr>
                <a:t>&lt;resources&gt;</a:t>
              </a:r>
            </a:p>
            <a:p>
              <a:pPr>
                <a:tabLst>
                  <a:tab pos="541338" algn="l"/>
                </a:tabLst>
              </a:pPr>
              <a:r>
                <a:rPr lang="id-ID" sz="1200" b="1" dirty="0">
                  <a:solidFill>
                    <a:schemeClr val="tx1"/>
                  </a:solidFill>
                  <a:latin typeface="Consolas" pitchFamily="49" charset="0"/>
                  <a:cs typeface="Arial" pitchFamily="34" charset="0"/>
                </a:rPr>
                <a:t>	</a:t>
              </a:r>
              <a:r>
                <a:rPr lang="en-US" sz="1200" dirty="0">
                  <a:latin typeface="Consolas" pitchFamily="49" charset="0"/>
                </a:rPr>
                <a:t>&lt;color name="</a:t>
              </a:r>
              <a:r>
                <a:rPr lang="en-US" sz="1200" dirty="0" err="1">
                  <a:latin typeface="Consolas" pitchFamily="49" charset="0"/>
                </a:rPr>
                <a:t>buttonNext</a:t>
              </a:r>
              <a:r>
                <a:rPr lang="en-US" sz="1200" dirty="0">
                  <a:latin typeface="Consolas" pitchFamily="49" charset="0"/>
                </a:rPr>
                <a:t>"&gt;#576574&lt;/color&gt;</a:t>
              </a:r>
              <a:br>
                <a:rPr lang="en-US" sz="1200" dirty="0">
                  <a:latin typeface="Consolas" pitchFamily="49" charset="0"/>
                </a:rPr>
              </a:br>
              <a:r>
                <a:rPr lang="id-ID" sz="1200" dirty="0" smtClean="0">
                  <a:latin typeface="Consolas" pitchFamily="49" charset="0"/>
                </a:rPr>
                <a:t>	</a:t>
              </a:r>
              <a:r>
                <a:rPr lang="en-US" sz="1200" dirty="0" smtClean="0">
                  <a:latin typeface="Consolas" pitchFamily="49" charset="0"/>
                </a:rPr>
                <a:t>&lt;</a:t>
              </a:r>
              <a:r>
                <a:rPr lang="en-US" sz="1200" dirty="0">
                  <a:latin typeface="Consolas" pitchFamily="49" charset="0"/>
                </a:rPr>
                <a:t>color name="</a:t>
              </a:r>
              <a:r>
                <a:rPr lang="en-US" sz="1200" dirty="0" err="1">
                  <a:latin typeface="Consolas" pitchFamily="49" charset="0"/>
                </a:rPr>
                <a:t>buttonTextColor</a:t>
              </a:r>
              <a:r>
                <a:rPr lang="en-US" sz="1200" dirty="0">
                  <a:latin typeface="Consolas" pitchFamily="49" charset="0"/>
                </a:rPr>
                <a:t>"&gt;#f5f6fa&lt;/color</a:t>
              </a:r>
              <a:r>
                <a:rPr lang="en-US" sz="1200" dirty="0" smtClean="0">
                  <a:latin typeface="Consolas" pitchFamily="49" charset="0"/>
                </a:rPr>
                <a:t>&gt;</a:t>
              </a:r>
              <a:endParaRPr lang="id-ID" sz="12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endParaRPr>
            </a:p>
            <a:p>
              <a:r>
                <a:rPr lang="id-ID" sz="1200" dirty="0">
                  <a:solidFill>
                    <a:schemeClr val="tx1"/>
                  </a:solidFill>
                  <a:latin typeface="Consolas" pitchFamily="49" charset="0"/>
                  <a:cs typeface="Arial" pitchFamily="34" charset="0"/>
                </a:rPr>
                <a:t>&lt;resources&gt;</a:t>
              </a:r>
              <a:endParaRPr lang="id-ID" sz="1200" dirty="0" smtClean="0">
                <a:solidFill>
                  <a:schemeClr val="tx1"/>
                </a:solidFill>
                <a:latin typeface="Consolas" pitchFamily="49" charset="0"/>
                <a:cs typeface="Arial" pitchFamily="34" charset="0"/>
              </a:endParaRPr>
            </a:p>
          </p:txBody>
        </p:sp>
      </p:grpSp>
      <p:sp>
        <p:nvSpPr>
          <p:cNvPr id="5" name="Right Bracket 4"/>
          <p:cNvSpPr/>
          <p:nvPr/>
        </p:nvSpPr>
        <p:spPr>
          <a:xfrm>
            <a:off x="7800975" y="5114925"/>
            <a:ext cx="190500" cy="571500"/>
          </a:xfrm>
          <a:prstGeom prst="rightBracke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5" idx="2"/>
            <a:endCxn id="12" idx="2"/>
          </p:cNvCxnSpPr>
          <p:nvPr/>
        </p:nvCxnSpPr>
        <p:spPr>
          <a:xfrm rot="10800000" flipH="1">
            <a:off x="7991475" y="2438729"/>
            <a:ext cx="839070" cy="2961947"/>
          </a:xfrm>
          <a:prstGeom prst="bentConnector4">
            <a:avLst>
              <a:gd name="adj1" fmla="val -27244"/>
              <a:gd name="adj2" fmla="val 54824"/>
            </a:avLst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34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MainActivity.kt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d-ID" dirty="0" smtClean="0"/>
              <a:t>MainActivity.kt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b="1" dirty="0" err="1"/>
              <a:t>const</a:t>
            </a:r>
            <a:r>
              <a:rPr lang="en-US" b="1" dirty="0"/>
              <a:t> </a:t>
            </a:r>
            <a:r>
              <a:rPr lang="en-US" b="1" dirty="0" err="1"/>
              <a:t>val</a:t>
            </a:r>
            <a:r>
              <a:rPr lang="en-US" b="1" dirty="0"/>
              <a:t> </a:t>
            </a:r>
            <a:r>
              <a:rPr lang="en-US" i="1" dirty="0"/>
              <a:t>MESSAGE </a:t>
            </a:r>
            <a:r>
              <a:rPr lang="en-US" dirty="0"/>
              <a:t>= </a:t>
            </a:r>
            <a:r>
              <a:rPr lang="en-US" b="1" dirty="0"/>
              <a:t>"MESSAGE"</a:t>
            </a:r>
            <a:endParaRPr lang="id-ID" b="1" dirty="0" smtClean="0"/>
          </a:p>
          <a:p>
            <a:r>
              <a:rPr lang="en-US" b="1" dirty="0" smtClean="0"/>
              <a:t>class </a:t>
            </a:r>
            <a:r>
              <a:rPr lang="en-US" dirty="0" err="1"/>
              <a:t>MainActivity</a:t>
            </a:r>
            <a:r>
              <a:rPr lang="en-US" dirty="0"/>
              <a:t> : </a:t>
            </a:r>
            <a:r>
              <a:rPr lang="en-US" dirty="0" err="1"/>
              <a:t>AppCompatActivity</a:t>
            </a:r>
            <a:r>
              <a:rPr lang="en-US" dirty="0"/>
              <a:t>() 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override fun </a:t>
            </a:r>
            <a:r>
              <a:rPr lang="en-US" dirty="0" err="1"/>
              <a:t>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: Bundle?)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super</a:t>
            </a:r>
            <a:r>
              <a:rPr lang="en-US" dirty="0" err="1"/>
              <a:t>.onCreate</a:t>
            </a:r>
            <a:r>
              <a:rPr lang="en-US" dirty="0"/>
              <a:t>(</a:t>
            </a:r>
            <a:r>
              <a:rPr lang="en-US" dirty="0" err="1"/>
              <a:t>savedInstanceState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setContentView</a:t>
            </a:r>
            <a:r>
              <a:rPr lang="en-US" dirty="0"/>
              <a:t>(</a:t>
            </a:r>
            <a:r>
              <a:rPr lang="en-US" dirty="0" err="1"/>
              <a:t>R.layout.</a:t>
            </a:r>
            <a:r>
              <a:rPr lang="en-US" i="1" dirty="0" err="1"/>
              <a:t>activity_main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button_next.setOnClickListener</a:t>
            </a:r>
            <a:r>
              <a:rPr lang="en-US" dirty="0"/>
              <a:t>(</a:t>
            </a:r>
            <a:r>
              <a:rPr lang="en-US" dirty="0" err="1"/>
              <a:t>View.OnClickListener</a:t>
            </a:r>
            <a:r>
              <a:rPr lang="en-US" dirty="0"/>
              <a:t> </a:t>
            </a:r>
            <a:r>
              <a:rPr lang="en-US" b="1" dirty="0"/>
              <a:t>{</a:t>
            </a:r>
            <a:br>
              <a:rPr lang="en-US" b="1" dirty="0"/>
            </a:br>
            <a:r>
              <a:rPr lang="en-US" b="1" dirty="0"/>
              <a:t>            </a:t>
            </a:r>
            <a:r>
              <a:rPr lang="en-US" b="1" dirty="0" err="1"/>
              <a:t>displayMessage</a:t>
            </a:r>
            <a:r>
              <a:rPr lang="en-US" b="1" dirty="0"/>
              <a:t>(it)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/>
              <a:t>}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689154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867400" y="3345180"/>
            <a:ext cx="4358640" cy="403860"/>
          </a:xfrm>
          <a:prstGeom prst="roundRect">
            <a:avLst>
              <a:gd name="adj" fmla="val 29245"/>
            </a:avLst>
          </a:prstGeom>
          <a:solidFill>
            <a:srgbClr val="00B0F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Kotlin Code: MainActivity.kt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d-ID" dirty="0" smtClean="0"/>
              <a:t>MainActivity.kt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id-ID" dirty="0" smtClean="0"/>
              <a:t>...</a:t>
            </a:r>
          </a:p>
          <a:p>
            <a:r>
              <a:rPr lang="en-US" b="1" dirty="0"/>
              <a:t>fun </a:t>
            </a:r>
            <a:r>
              <a:rPr lang="en-US" dirty="0" err="1"/>
              <a:t>displayMessage</a:t>
            </a:r>
            <a:r>
              <a:rPr lang="en-US" dirty="0"/>
              <a:t>(view: View){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 err="1"/>
              <a:t>edittextMessage</a:t>
            </a:r>
            <a:r>
              <a:rPr lang="en-US" dirty="0"/>
              <a:t> = </a:t>
            </a:r>
            <a:r>
              <a:rPr lang="en-US" dirty="0" err="1"/>
              <a:t>editext_message.</a:t>
            </a:r>
            <a:r>
              <a:rPr lang="en-US" i="1" dirty="0" err="1"/>
              <a:t>text</a:t>
            </a:r>
            <a:r>
              <a:rPr lang="en-US" dirty="0" err="1"/>
              <a:t>.toString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dirty="0"/>
              <a:t>intent =  Intent(</a:t>
            </a:r>
            <a:r>
              <a:rPr lang="en-US" b="1" dirty="0"/>
              <a:t>this</a:t>
            </a:r>
            <a:r>
              <a:rPr lang="en-US" dirty="0"/>
              <a:t>, MainActivity2::</a:t>
            </a:r>
            <a:r>
              <a:rPr lang="en-US" b="1" dirty="0"/>
              <a:t>class</a:t>
            </a:r>
            <a:r>
              <a:rPr lang="en-US" dirty="0"/>
              <a:t>.</a:t>
            </a:r>
            <a:r>
              <a:rPr lang="en-US" i="1" dirty="0"/>
              <a:t>java</a:t>
            </a:r>
            <a:r>
              <a:rPr lang="en-US" dirty="0"/>
              <a:t>).</a:t>
            </a:r>
            <a:r>
              <a:rPr lang="en-US" i="1" dirty="0"/>
              <a:t>apply </a:t>
            </a:r>
            <a:r>
              <a:rPr lang="id-ID" i="1" dirty="0" smtClean="0"/>
              <a:t>	</a:t>
            </a:r>
            <a:r>
              <a:rPr lang="en-US" b="1" dirty="0" smtClean="0"/>
              <a:t>{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       </a:t>
            </a:r>
            <a:r>
              <a:rPr lang="en-US" dirty="0" err="1"/>
              <a:t>putExtra</a:t>
            </a:r>
            <a:r>
              <a:rPr lang="en-US" dirty="0"/>
              <a:t>(</a:t>
            </a:r>
            <a:r>
              <a:rPr lang="en-US" i="1" dirty="0" err="1"/>
              <a:t>MESSAGE</a:t>
            </a:r>
            <a:r>
              <a:rPr lang="en-US" dirty="0" err="1"/>
              <a:t>,edittextMessage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/>
              <a:t>}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 err="1"/>
              <a:t>startActivity</a:t>
            </a:r>
            <a:r>
              <a:rPr lang="en-US" dirty="0"/>
              <a:t>(intent</a:t>
            </a:r>
            <a:r>
              <a:rPr lang="en-US" dirty="0" smtClean="0"/>
              <a:t>)</a:t>
            </a:r>
            <a:r>
              <a:rPr lang="id-ID" dirty="0" smtClean="0"/>
              <a:t> </a:t>
            </a:r>
            <a:r>
              <a:rPr lang="id-ID" dirty="0" smtClean="0">
                <a:solidFill>
                  <a:schemeClr val="bg2">
                    <a:lumMod val="75000"/>
                  </a:schemeClr>
                </a:solidFill>
              </a:rPr>
              <a:t>// start new Activity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902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UI Code:activity_main2.xml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AFE0-FE59-4FFD-BDCE-8E002A4DA796}" type="slidenum">
              <a:rPr lang="id-ID" smtClean="0"/>
              <a:pPr/>
              <a:t>13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d-ID" dirty="0"/>
              <a:t>a</a:t>
            </a:r>
            <a:r>
              <a:rPr lang="id-ID" dirty="0" smtClean="0"/>
              <a:t>ctivity_main.xml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55955" y="1805940"/>
            <a:ext cx="10872788" cy="4442460"/>
          </a:xfrm>
        </p:spPr>
        <p:txBody>
          <a:bodyPr/>
          <a:lstStyle/>
          <a:p>
            <a:r>
              <a:rPr lang="en-US" sz="2000" dirty="0" smtClean="0"/>
              <a:t>&lt;</a:t>
            </a:r>
            <a:r>
              <a:rPr lang="en-US" sz="2000" dirty="0" err="1" smtClean="0">
                <a:solidFill>
                  <a:srgbClr val="0070C0"/>
                </a:solidFill>
              </a:rPr>
              <a:t>LinearLayout</a:t>
            </a:r>
            <a:endParaRPr lang="id-ID" sz="2000" dirty="0"/>
          </a:p>
          <a:p>
            <a:r>
              <a:rPr lang="id-ID" sz="2000" dirty="0"/>
              <a:t>	</a:t>
            </a:r>
            <a:r>
              <a:rPr lang="en-US" sz="2000" dirty="0" err="1" smtClean="0">
                <a:solidFill>
                  <a:srgbClr val="7030A0"/>
                </a:solidFill>
              </a:rPr>
              <a:t>android</a:t>
            </a:r>
            <a:r>
              <a:rPr lang="en-US" sz="2000" dirty="0" err="1" smtClean="0">
                <a:solidFill>
                  <a:srgbClr val="00B0F0"/>
                </a:solidFill>
              </a:rPr>
              <a:t>:layout_width</a:t>
            </a:r>
            <a:r>
              <a:rPr lang="en-US" sz="2000" dirty="0" smtClean="0">
                <a:solidFill>
                  <a:srgbClr val="00B050"/>
                </a:solidFill>
              </a:rPr>
              <a:t>="</a:t>
            </a:r>
            <a:r>
              <a:rPr lang="en-US" sz="2000" dirty="0" err="1" smtClean="0">
                <a:solidFill>
                  <a:srgbClr val="00B050"/>
                </a:solidFill>
              </a:rPr>
              <a:t>match_parent</a:t>
            </a:r>
            <a:r>
              <a:rPr lang="en-US" sz="2000" dirty="0" smtClean="0">
                <a:solidFill>
                  <a:srgbClr val="00B050"/>
                </a:solidFill>
              </a:rPr>
              <a:t>"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id-ID" sz="2000" dirty="0"/>
              <a:t>	</a:t>
            </a:r>
            <a:r>
              <a:rPr lang="en-US" sz="2000" dirty="0" err="1" smtClean="0">
                <a:solidFill>
                  <a:srgbClr val="7030A0"/>
                </a:solidFill>
              </a:rPr>
              <a:t>android</a:t>
            </a:r>
            <a:r>
              <a:rPr lang="en-US" sz="2000" dirty="0" err="1" smtClean="0">
                <a:solidFill>
                  <a:srgbClr val="00B0F0"/>
                </a:solidFill>
              </a:rPr>
              <a:t>:layout_height</a:t>
            </a:r>
            <a:r>
              <a:rPr lang="en-US" sz="2000" dirty="0" smtClean="0">
                <a:solidFill>
                  <a:srgbClr val="00B050"/>
                </a:solidFill>
              </a:rPr>
              <a:t>="</a:t>
            </a:r>
            <a:r>
              <a:rPr lang="en-US" sz="2000" dirty="0" err="1" smtClean="0">
                <a:solidFill>
                  <a:srgbClr val="00B050"/>
                </a:solidFill>
              </a:rPr>
              <a:t>match_parent</a:t>
            </a:r>
            <a:r>
              <a:rPr lang="id-ID" sz="2000" dirty="0" smtClean="0">
                <a:solidFill>
                  <a:srgbClr val="00B050"/>
                </a:solidFill>
              </a:rPr>
              <a:t>"</a:t>
            </a:r>
            <a:endParaRPr lang="id-ID" sz="2000" dirty="0">
              <a:solidFill>
                <a:srgbClr val="00B050"/>
              </a:solidFill>
            </a:endParaRPr>
          </a:p>
          <a:p>
            <a:r>
              <a:rPr lang="id-ID" sz="2000" dirty="0" smtClean="0"/>
              <a:t>	</a:t>
            </a:r>
            <a:r>
              <a:rPr lang="en-US" sz="2000" dirty="0" err="1" smtClean="0">
                <a:solidFill>
                  <a:srgbClr val="7030A0"/>
                </a:solidFill>
              </a:rPr>
              <a:t>android</a:t>
            </a:r>
            <a:r>
              <a:rPr lang="en-US" sz="2000" dirty="0" err="1" smtClean="0">
                <a:solidFill>
                  <a:srgbClr val="00B0F0"/>
                </a:solidFill>
              </a:rPr>
              <a:t>:background</a:t>
            </a:r>
            <a:r>
              <a:rPr lang="en-US" sz="2000" dirty="0" smtClean="0">
                <a:solidFill>
                  <a:srgbClr val="00B050"/>
                </a:solidFill>
              </a:rPr>
              <a:t>="#487eb0"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  </a:t>
            </a:r>
            <a:r>
              <a:rPr lang="id-ID" sz="2000" dirty="0"/>
              <a:t>	</a:t>
            </a:r>
            <a:r>
              <a:rPr lang="en-US" sz="2000" dirty="0" err="1" smtClean="0">
                <a:solidFill>
                  <a:srgbClr val="7030A0"/>
                </a:solidFill>
              </a:rPr>
              <a:t>android</a:t>
            </a:r>
            <a:r>
              <a:rPr lang="en-US" sz="2000" dirty="0" err="1" smtClean="0">
                <a:solidFill>
                  <a:srgbClr val="00B0F0"/>
                </a:solidFill>
              </a:rPr>
              <a:t>:orientation</a:t>
            </a:r>
            <a:r>
              <a:rPr lang="en-US" sz="2000" dirty="0" smtClean="0">
                <a:solidFill>
                  <a:srgbClr val="00B050"/>
                </a:solidFill>
              </a:rPr>
              <a:t>="vertical"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id-ID" sz="2000" dirty="0"/>
              <a:t>	</a:t>
            </a:r>
            <a:r>
              <a:rPr lang="en-US" sz="2000" dirty="0" err="1" smtClean="0">
                <a:solidFill>
                  <a:srgbClr val="7030A0"/>
                </a:solidFill>
              </a:rPr>
              <a:t>tools</a:t>
            </a:r>
            <a:r>
              <a:rPr lang="en-US" sz="2000" dirty="0" err="1" smtClean="0">
                <a:solidFill>
                  <a:srgbClr val="00B0F0"/>
                </a:solidFill>
              </a:rPr>
              <a:t>:layout_editor_absoluteX</a:t>
            </a:r>
            <a:r>
              <a:rPr lang="en-US" sz="2000" dirty="0" smtClean="0">
                <a:solidFill>
                  <a:srgbClr val="00B050"/>
                </a:solidFill>
              </a:rPr>
              <a:t>="16dp"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id-ID" sz="2000" dirty="0"/>
              <a:t>	</a:t>
            </a:r>
            <a:r>
              <a:rPr lang="en-US" sz="2000" dirty="0" err="1" smtClean="0">
                <a:solidFill>
                  <a:srgbClr val="7030A0"/>
                </a:solidFill>
              </a:rPr>
              <a:t>tools</a:t>
            </a:r>
            <a:r>
              <a:rPr lang="en-US" sz="2000" dirty="0" err="1" smtClean="0">
                <a:solidFill>
                  <a:srgbClr val="00B0F0"/>
                </a:solidFill>
              </a:rPr>
              <a:t>:layout_editor_absoluteY</a:t>
            </a:r>
            <a:r>
              <a:rPr lang="en-US" sz="2000" dirty="0" smtClean="0">
                <a:solidFill>
                  <a:srgbClr val="00B050"/>
                </a:solidFill>
              </a:rPr>
              <a:t>="64dp"</a:t>
            </a:r>
            <a:r>
              <a:rPr lang="en-US" sz="2000" dirty="0" smtClean="0"/>
              <a:t>&gt;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602163" y="6492875"/>
            <a:ext cx="7589837" cy="273050"/>
          </a:xfrm>
          <a:prstGeom prst="rect">
            <a:avLst/>
          </a:prstGeom>
        </p:spPr>
        <p:txBody>
          <a:bodyPr/>
          <a:lstStyle/>
          <a:p>
            <a:r>
              <a:rPr lang="id-ID" smtClean="0"/>
              <a:t>Universitas YARSI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278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UI Code:activity_main2.xml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AFE0-FE59-4FFD-BDCE-8E002A4DA796}" type="slidenum">
              <a:rPr lang="id-ID" smtClean="0"/>
              <a:pPr/>
              <a:t>14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d-ID" dirty="0"/>
              <a:t>a</a:t>
            </a:r>
            <a:r>
              <a:rPr lang="id-ID" dirty="0" smtClean="0"/>
              <a:t>ctivity_main.xml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63575" y="1805940"/>
            <a:ext cx="10872788" cy="4442460"/>
          </a:xfrm>
        </p:spPr>
        <p:txBody>
          <a:bodyPr/>
          <a:lstStyle/>
          <a:p>
            <a:r>
              <a:rPr lang="en-US" sz="2000" dirty="0" smtClean="0"/>
              <a:t>    </a:t>
            </a:r>
            <a:r>
              <a:rPr lang="en-US" sz="2000" dirty="0"/>
              <a:t>&lt;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TextView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>
                <a:solidFill>
                  <a:srgbClr val="7030A0"/>
                </a:solidFill>
              </a:rPr>
              <a:t>android</a:t>
            </a:r>
            <a:r>
              <a:rPr lang="en-US" sz="2000" dirty="0" err="1"/>
              <a:t>:</a:t>
            </a:r>
            <a:r>
              <a:rPr lang="en-US" sz="2000" dirty="0" err="1">
                <a:solidFill>
                  <a:srgbClr val="00B0F0"/>
                </a:solidFill>
              </a:rPr>
              <a:t>id</a:t>
            </a:r>
            <a:r>
              <a:rPr lang="en-US" sz="2000" dirty="0">
                <a:solidFill>
                  <a:srgbClr val="00B050"/>
                </a:solidFill>
              </a:rPr>
              <a:t>="@+id/</a:t>
            </a:r>
            <a:r>
              <a:rPr lang="en-US" sz="2000" dirty="0" err="1">
                <a:solidFill>
                  <a:srgbClr val="00B050"/>
                </a:solidFill>
              </a:rPr>
              <a:t>textview_titleactivity</a:t>
            </a:r>
            <a:r>
              <a:rPr lang="en-US" sz="2000" dirty="0">
                <a:solidFill>
                  <a:srgbClr val="00B050"/>
                </a:solidFill>
              </a:rPr>
              <a:t>"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>
                <a:solidFill>
                  <a:srgbClr val="7030A0"/>
                </a:solidFill>
              </a:rPr>
              <a:t>android</a:t>
            </a:r>
            <a:r>
              <a:rPr lang="en-US" sz="2000" dirty="0" err="1"/>
              <a:t>:</a:t>
            </a:r>
            <a:r>
              <a:rPr lang="en-US" sz="2000" dirty="0" err="1">
                <a:solidFill>
                  <a:srgbClr val="00B0F0"/>
                </a:solidFill>
              </a:rPr>
              <a:t>layout_width</a:t>
            </a:r>
            <a:r>
              <a:rPr lang="en-US" sz="2000" dirty="0">
                <a:solidFill>
                  <a:srgbClr val="00B050"/>
                </a:solidFill>
              </a:rPr>
              <a:t>="</a:t>
            </a:r>
            <a:r>
              <a:rPr lang="en-US" sz="2000" dirty="0" err="1">
                <a:solidFill>
                  <a:srgbClr val="00B050"/>
                </a:solidFill>
              </a:rPr>
              <a:t>match_parent</a:t>
            </a:r>
            <a:r>
              <a:rPr lang="en-US" sz="2000" dirty="0">
                <a:solidFill>
                  <a:srgbClr val="00B050"/>
                </a:solidFill>
              </a:rPr>
              <a:t>"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>
                <a:solidFill>
                  <a:srgbClr val="7030A0"/>
                </a:solidFill>
              </a:rPr>
              <a:t>android</a:t>
            </a:r>
            <a:r>
              <a:rPr lang="en-US" sz="2000" dirty="0" err="1"/>
              <a:t>:</a:t>
            </a:r>
            <a:r>
              <a:rPr lang="en-US" sz="2000" dirty="0" err="1">
                <a:solidFill>
                  <a:srgbClr val="00B0F0"/>
                </a:solidFill>
              </a:rPr>
              <a:t>layout_height</a:t>
            </a:r>
            <a:r>
              <a:rPr lang="en-US" sz="2000" dirty="0">
                <a:solidFill>
                  <a:srgbClr val="00B050"/>
                </a:solidFill>
              </a:rPr>
              <a:t>="</a:t>
            </a:r>
            <a:r>
              <a:rPr lang="en-US" sz="2000" dirty="0" err="1">
                <a:solidFill>
                  <a:srgbClr val="00B050"/>
                </a:solidFill>
              </a:rPr>
              <a:t>wrap_content</a:t>
            </a:r>
            <a:r>
              <a:rPr lang="en-US" sz="2000" dirty="0">
                <a:solidFill>
                  <a:srgbClr val="00B050"/>
                </a:solidFill>
              </a:rPr>
              <a:t>"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>
                <a:solidFill>
                  <a:srgbClr val="7030A0"/>
                </a:solidFill>
              </a:rPr>
              <a:t>android</a:t>
            </a:r>
            <a:r>
              <a:rPr lang="en-US" sz="2000" dirty="0" err="1"/>
              <a:t>:</a:t>
            </a:r>
            <a:r>
              <a:rPr lang="en-US" sz="2000" dirty="0" err="1">
                <a:solidFill>
                  <a:srgbClr val="00B0F0"/>
                </a:solidFill>
              </a:rPr>
              <a:t>layout_margin</a:t>
            </a:r>
            <a:r>
              <a:rPr lang="en-US" sz="2000" dirty="0">
                <a:solidFill>
                  <a:srgbClr val="00B050"/>
                </a:solidFill>
              </a:rPr>
              <a:t>="20dp"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>
                <a:solidFill>
                  <a:srgbClr val="7030A0"/>
                </a:solidFill>
              </a:rPr>
              <a:t>android</a:t>
            </a:r>
            <a:r>
              <a:rPr lang="en-US" sz="2000" dirty="0" err="1"/>
              <a:t>:</a:t>
            </a:r>
            <a:r>
              <a:rPr lang="en-US" sz="2000" dirty="0" err="1">
                <a:solidFill>
                  <a:srgbClr val="00B0F0"/>
                </a:solidFill>
              </a:rPr>
              <a:t>gravity</a:t>
            </a:r>
            <a:r>
              <a:rPr lang="en-US" sz="2000" dirty="0">
                <a:solidFill>
                  <a:srgbClr val="00B050"/>
                </a:solidFill>
              </a:rPr>
              <a:t>="</a:t>
            </a:r>
            <a:r>
              <a:rPr lang="en-US" sz="2000" dirty="0" err="1">
                <a:solidFill>
                  <a:srgbClr val="00B050"/>
                </a:solidFill>
              </a:rPr>
              <a:t>center_horizontal</a:t>
            </a:r>
            <a:r>
              <a:rPr lang="en-US" sz="2000" dirty="0">
                <a:solidFill>
                  <a:srgbClr val="00B050"/>
                </a:solidFill>
              </a:rPr>
              <a:t>"</a:t>
            </a:r>
            <a:br>
              <a:rPr lang="en-US" sz="2000" dirty="0">
                <a:solidFill>
                  <a:srgbClr val="00B050"/>
                </a:solidFill>
              </a:rPr>
            </a:br>
            <a:r>
              <a:rPr lang="en-US" sz="2000" dirty="0"/>
              <a:t>        </a:t>
            </a:r>
            <a:r>
              <a:rPr lang="en-US" sz="2000" dirty="0" err="1">
                <a:solidFill>
                  <a:srgbClr val="7030A0"/>
                </a:solidFill>
              </a:rPr>
              <a:t>android</a:t>
            </a:r>
            <a:r>
              <a:rPr lang="en-US" sz="2000" dirty="0" err="1"/>
              <a:t>:</a:t>
            </a:r>
            <a:r>
              <a:rPr lang="en-US" sz="2000" dirty="0" err="1">
                <a:solidFill>
                  <a:srgbClr val="00B0F0"/>
                </a:solidFill>
              </a:rPr>
              <a:t>text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00B050"/>
                </a:solidFill>
              </a:rPr>
              <a:t>"Activity 2"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>
                <a:solidFill>
                  <a:srgbClr val="7030A0"/>
                </a:solidFill>
              </a:rPr>
              <a:t>android</a:t>
            </a:r>
            <a:r>
              <a:rPr lang="en-US" sz="2000" dirty="0" err="1"/>
              <a:t>:</a:t>
            </a:r>
            <a:r>
              <a:rPr lang="en-US" sz="2000" dirty="0" err="1">
                <a:solidFill>
                  <a:srgbClr val="00B0F0"/>
                </a:solidFill>
              </a:rPr>
              <a:t>textColor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00B050"/>
                </a:solidFill>
              </a:rPr>
              <a:t>"@color/</a:t>
            </a:r>
            <a:r>
              <a:rPr lang="en-US" sz="2000" dirty="0" err="1">
                <a:solidFill>
                  <a:srgbClr val="00B050"/>
                </a:solidFill>
              </a:rPr>
              <a:t>buttonTextColor</a:t>
            </a:r>
            <a:r>
              <a:rPr lang="en-US" sz="2000" dirty="0">
                <a:solidFill>
                  <a:srgbClr val="00B050"/>
                </a:solidFill>
              </a:rPr>
              <a:t>"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>
                <a:solidFill>
                  <a:srgbClr val="7030A0"/>
                </a:solidFill>
              </a:rPr>
              <a:t>android</a:t>
            </a:r>
            <a:r>
              <a:rPr lang="en-US" sz="2000" dirty="0" err="1"/>
              <a:t>:</a:t>
            </a:r>
            <a:r>
              <a:rPr lang="en-US" sz="2000" dirty="0" err="1">
                <a:solidFill>
                  <a:srgbClr val="00B0F0"/>
                </a:solidFill>
              </a:rPr>
              <a:t>textSize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00B050"/>
                </a:solidFill>
              </a:rPr>
              <a:t>"25sp"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</a:t>
            </a:r>
            <a:r>
              <a:rPr lang="id-ID" sz="2000" dirty="0" smtClean="0"/>
              <a:t> </a:t>
            </a:r>
            <a:r>
              <a:rPr lang="en-US" sz="2000" dirty="0" err="1" smtClean="0">
                <a:solidFill>
                  <a:srgbClr val="7030A0"/>
                </a:solidFill>
              </a:rPr>
              <a:t>android</a:t>
            </a:r>
            <a:r>
              <a:rPr lang="en-US" sz="2000" dirty="0" err="1" smtClean="0"/>
              <a:t>:</a:t>
            </a:r>
            <a:r>
              <a:rPr lang="en-US" sz="2000" dirty="0" err="1" smtClean="0">
                <a:solidFill>
                  <a:srgbClr val="00B0F0"/>
                </a:solidFill>
              </a:rPr>
              <a:t>textStyle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00B050"/>
                </a:solidFill>
              </a:rPr>
              <a:t>"</a:t>
            </a:r>
            <a:r>
              <a:rPr lang="en-US" sz="2000" dirty="0" smtClean="0">
                <a:solidFill>
                  <a:srgbClr val="00B050"/>
                </a:solidFill>
              </a:rPr>
              <a:t>bold"</a:t>
            </a:r>
            <a:r>
              <a:rPr lang="id-ID" sz="2000" dirty="0" smtClean="0">
                <a:solidFill>
                  <a:srgbClr val="00B050"/>
                </a:solidFill>
              </a:rPr>
              <a:t> </a:t>
            </a:r>
            <a:r>
              <a:rPr lang="id-ID" sz="2000" dirty="0" smtClean="0"/>
              <a:t>/&gt;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602163" y="6492875"/>
            <a:ext cx="7589837" cy="273050"/>
          </a:xfrm>
          <a:prstGeom prst="rect">
            <a:avLst/>
          </a:prstGeom>
        </p:spPr>
        <p:txBody>
          <a:bodyPr/>
          <a:lstStyle/>
          <a:p>
            <a:r>
              <a:rPr lang="id-ID" smtClean="0"/>
              <a:t>Universitas YARSI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992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UI Code:activity_main2.xml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AFE0-FE59-4FFD-BDCE-8E002A4DA796}" type="slidenum">
              <a:rPr lang="id-ID" smtClean="0"/>
              <a:pPr/>
              <a:t>15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d-ID" dirty="0"/>
              <a:t>a</a:t>
            </a:r>
            <a:r>
              <a:rPr lang="id-ID" dirty="0" smtClean="0"/>
              <a:t>ctivity_main.xml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63575" y="1805940"/>
            <a:ext cx="10872788" cy="4442460"/>
          </a:xfrm>
        </p:spPr>
        <p:txBody>
          <a:bodyPr/>
          <a:lstStyle/>
          <a:p>
            <a:r>
              <a:rPr lang="en-US" sz="2000" dirty="0" smtClean="0"/>
              <a:t>    </a:t>
            </a:r>
            <a:r>
              <a:rPr lang="en-US" sz="2000" dirty="0"/>
              <a:t>&lt;</a:t>
            </a:r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TextView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>
                <a:solidFill>
                  <a:srgbClr val="7030A0"/>
                </a:solidFill>
              </a:rPr>
              <a:t>android</a:t>
            </a:r>
            <a:r>
              <a:rPr lang="en-US" sz="2000" dirty="0" err="1"/>
              <a:t>:</a:t>
            </a:r>
            <a:r>
              <a:rPr lang="en-US" sz="2000" dirty="0" err="1">
                <a:solidFill>
                  <a:srgbClr val="00B0F0"/>
                </a:solidFill>
              </a:rPr>
              <a:t>id</a:t>
            </a:r>
            <a:r>
              <a:rPr lang="en-US" sz="2000" dirty="0">
                <a:solidFill>
                  <a:srgbClr val="00B050"/>
                </a:solidFill>
              </a:rPr>
              <a:t>="@+</a:t>
            </a:r>
            <a:r>
              <a:rPr lang="en-US" sz="2000" dirty="0" smtClean="0">
                <a:solidFill>
                  <a:srgbClr val="00B050"/>
                </a:solidFill>
              </a:rPr>
              <a:t>id/</a:t>
            </a:r>
            <a:r>
              <a:rPr lang="id-ID" sz="2000" dirty="0" smtClean="0">
                <a:solidFill>
                  <a:srgbClr val="00B050"/>
                </a:solidFill>
              </a:rPr>
              <a:t>textview_message </a:t>
            </a:r>
            <a:r>
              <a:rPr lang="en-US" sz="2000" dirty="0" smtClean="0">
                <a:solidFill>
                  <a:srgbClr val="00B050"/>
                </a:solidFill>
              </a:rPr>
              <a:t>"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>
                <a:solidFill>
                  <a:srgbClr val="7030A0"/>
                </a:solidFill>
              </a:rPr>
              <a:t>android</a:t>
            </a:r>
            <a:r>
              <a:rPr lang="en-US" sz="2000" dirty="0" err="1"/>
              <a:t>:</a:t>
            </a:r>
            <a:r>
              <a:rPr lang="en-US" sz="2000" dirty="0" err="1">
                <a:solidFill>
                  <a:srgbClr val="00B0F0"/>
                </a:solidFill>
              </a:rPr>
              <a:t>layout_width</a:t>
            </a:r>
            <a:r>
              <a:rPr lang="en-US" sz="2000" dirty="0">
                <a:solidFill>
                  <a:srgbClr val="00B050"/>
                </a:solidFill>
              </a:rPr>
              <a:t>="</a:t>
            </a:r>
            <a:r>
              <a:rPr lang="en-US" sz="2000" dirty="0" err="1">
                <a:solidFill>
                  <a:srgbClr val="00B050"/>
                </a:solidFill>
              </a:rPr>
              <a:t>match_parent</a:t>
            </a:r>
            <a:r>
              <a:rPr lang="en-US" sz="2000" dirty="0">
                <a:solidFill>
                  <a:srgbClr val="00B050"/>
                </a:solidFill>
              </a:rPr>
              <a:t>"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>
                <a:solidFill>
                  <a:srgbClr val="7030A0"/>
                </a:solidFill>
              </a:rPr>
              <a:t>android</a:t>
            </a:r>
            <a:r>
              <a:rPr lang="en-US" sz="2000" dirty="0" err="1"/>
              <a:t>:</a:t>
            </a:r>
            <a:r>
              <a:rPr lang="en-US" sz="2000" dirty="0" err="1">
                <a:solidFill>
                  <a:srgbClr val="00B0F0"/>
                </a:solidFill>
              </a:rPr>
              <a:t>layout_height</a:t>
            </a:r>
            <a:r>
              <a:rPr lang="en-US" sz="2000" dirty="0">
                <a:solidFill>
                  <a:srgbClr val="00B050"/>
                </a:solidFill>
              </a:rPr>
              <a:t>="</a:t>
            </a:r>
            <a:r>
              <a:rPr lang="en-US" sz="2000" dirty="0" err="1">
                <a:solidFill>
                  <a:srgbClr val="00B050"/>
                </a:solidFill>
              </a:rPr>
              <a:t>wrap_content</a:t>
            </a:r>
            <a:r>
              <a:rPr lang="en-US" sz="2000" dirty="0">
                <a:solidFill>
                  <a:srgbClr val="00B050"/>
                </a:solidFill>
              </a:rPr>
              <a:t>"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>
                <a:solidFill>
                  <a:srgbClr val="7030A0"/>
                </a:solidFill>
              </a:rPr>
              <a:t>android</a:t>
            </a:r>
            <a:r>
              <a:rPr lang="en-US" sz="2000" dirty="0" err="1"/>
              <a:t>:</a:t>
            </a:r>
            <a:r>
              <a:rPr lang="en-US" sz="2000" dirty="0" err="1">
                <a:solidFill>
                  <a:srgbClr val="00B0F0"/>
                </a:solidFill>
              </a:rPr>
              <a:t>layout_margin</a:t>
            </a:r>
            <a:r>
              <a:rPr lang="en-US" sz="2000" dirty="0">
                <a:solidFill>
                  <a:srgbClr val="00B050"/>
                </a:solidFill>
              </a:rPr>
              <a:t>="20dp"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>
                <a:solidFill>
                  <a:srgbClr val="7030A0"/>
                </a:solidFill>
              </a:rPr>
              <a:t>android</a:t>
            </a:r>
            <a:r>
              <a:rPr lang="en-US" sz="2000" dirty="0" err="1"/>
              <a:t>:</a:t>
            </a:r>
            <a:r>
              <a:rPr lang="en-US" sz="2000" dirty="0" err="1">
                <a:solidFill>
                  <a:srgbClr val="00B0F0"/>
                </a:solidFill>
              </a:rPr>
              <a:t>gravity</a:t>
            </a:r>
            <a:r>
              <a:rPr lang="en-US" sz="2000" dirty="0">
                <a:solidFill>
                  <a:srgbClr val="00B050"/>
                </a:solidFill>
              </a:rPr>
              <a:t>="</a:t>
            </a:r>
            <a:r>
              <a:rPr lang="en-US" sz="2000" dirty="0" err="1">
                <a:solidFill>
                  <a:srgbClr val="00B050"/>
                </a:solidFill>
              </a:rPr>
              <a:t>center_horizontal</a:t>
            </a:r>
            <a:r>
              <a:rPr lang="en-US" sz="2000" dirty="0">
                <a:solidFill>
                  <a:srgbClr val="00B050"/>
                </a:solidFill>
              </a:rPr>
              <a:t>"</a:t>
            </a:r>
            <a:br>
              <a:rPr lang="en-US" sz="2000" dirty="0">
                <a:solidFill>
                  <a:srgbClr val="00B050"/>
                </a:solidFill>
              </a:rPr>
            </a:br>
            <a:r>
              <a:rPr lang="en-US" sz="2000" dirty="0"/>
              <a:t>        </a:t>
            </a:r>
            <a:r>
              <a:rPr lang="en-US" sz="2000" dirty="0" err="1">
                <a:solidFill>
                  <a:srgbClr val="7030A0"/>
                </a:solidFill>
              </a:rPr>
              <a:t>android</a:t>
            </a:r>
            <a:r>
              <a:rPr lang="en-US" sz="2000" dirty="0" err="1"/>
              <a:t>:</a:t>
            </a:r>
            <a:r>
              <a:rPr lang="en-US" sz="2000" dirty="0" err="1">
                <a:solidFill>
                  <a:srgbClr val="00B0F0"/>
                </a:solidFill>
              </a:rPr>
              <a:t>text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rgbClr val="00B050"/>
                </a:solidFill>
              </a:rPr>
              <a:t>"</a:t>
            </a:r>
            <a:r>
              <a:rPr lang="id-ID" sz="2000" dirty="0" smtClean="0">
                <a:solidFill>
                  <a:srgbClr val="00B050"/>
                </a:solidFill>
              </a:rPr>
              <a:t>@string/display_message</a:t>
            </a:r>
            <a:r>
              <a:rPr lang="en-US" sz="2000" dirty="0" smtClean="0">
                <a:solidFill>
                  <a:srgbClr val="00B050"/>
                </a:solidFill>
              </a:rPr>
              <a:t>"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>
                <a:solidFill>
                  <a:srgbClr val="7030A0"/>
                </a:solidFill>
              </a:rPr>
              <a:t>android</a:t>
            </a:r>
            <a:r>
              <a:rPr lang="en-US" sz="2000" dirty="0" err="1"/>
              <a:t>:</a:t>
            </a:r>
            <a:r>
              <a:rPr lang="en-US" sz="2000" dirty="0" err="1">
                <a:solidFill>
                  <a:srgbClr val="00B0F0"/>
                </a:solidFill>
              </a:rPr>
              <a:t>textColor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00B050"/>
                </a:solidFill>
              </a:rPr>
              <a:t>"@color/</a:t>
            </a:r>
            <a:r>
              <a:rPr lang="en-US" sz="2000" dirty="0" err="1">
                <a:solidFill>
                  <a:srgbClr val="00B050"/>
                </a:solidFill>
              </a:rPr>
              <a:t>buttonTextColor</a:t>
            </a:r>
            <a:r>
              <a:rPr lang="en-US" sz="2000" dirty="0">
                <a:solidFill>
                  <a:srgbClr val="00B050"/>
                </a:solidFill>
              </a:rPr>
              <a:t>"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 </a:t>
            </a:r>
            <a:r>
              <a:rPr lang="en-US" sz="2000" dirty="0" err="1">
                <a:solidFill>
                  <a:srgbClr val="7030A0"/>
                </a:solidFill>
              </a:rPr>
              <a:t>android</a:t>
            </a:r>
            <a:r>
              <a:rPr lang="en-US" sz="2000" dirty="0" err="1"/>
              <a:t>:</a:t>
            </a:r>
            <a:r>
              <a:rPr lang="en-US" sz="2000" dirty="0" err="1">
                <a:solidFill>
                  <a:srgbClr val="00B0F0"/>
                </a:solidFill>
              </a:rPr>
              <a:t>textSize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00B050"/>
                </a:solidFill>
              </a:rPr>
              <a:t>"25sp"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       </a:t>
            </a:r>
            <a:r>
              <a:rPr lang="id-ID" sz="2000" dirty="0" smtClean="0"/>
              <a:t> </a:t>
            </a:r>
            <a:r>
              <a:rPr lang="en-US" sz="2000" dirty="0" err="1" smtClean="0">
                <a:solidFill>
                  <a:srgbClr val="7030A0"/>
                </a:solidFill>
              </a:rPr>
              <a:t>android</a:t>
            </a:r>
            <a:r>
              <a:rPr lang="en-US" sz="2000" dirty="0" err="1" smtClean="0"/>
              <a:t>:</a:t>
            </a:r>
            <a:r>
              <a:rPr lang="en-US" sz="2000" dirty="0" err="1" smtClean="0">
                <a:solidFill>
                  <a:srgbClr val="00B0F0"/>
                </a:solidFill>
              </a:rPr>
              <a:t>textStyle</a:t>
            </a:r>
            <a:r>
              <a:rPr lang="en-US" sz="2000" dirty="0"/>
              <a:t>=</a:t>
            </a:r>
            <a:r>
              <a:rPr lang="en-US" sz="2000" dirty="0">
                <a:solidFill>
                  <a:srgbClr val="00B050"/>
                </a:solidFill>
              </a:rPr>
              <a:t>"</a:t>
            </a:r>
            <a:r>
              <a:rPr lang="en-US" sz="2000" dirty="0" smtClean="0">
                <a:solidFill>
                  <a:srgbClr val="00B050"/>
                </a:solidFill>
              </a:rPr>
              <a:t>bold"</a:t>
            </a:r>
            <a:r>
              <a:rPr lang="id-ID" sz="2000" dirty="0" smtClean="0">
                <a:solidFill>
                  <a:srgbClr val="00B050"/>
                </a:solidFill>
              </a:rPr>
              <a:t> </a:t>
            </a:r>
            <a:r>
              <a:rPr lang="id-ID" sz="2000" dirty="0" smtClean="0"/>
              <a:t>/&gt;</a:t>
            </a:r>
          </a:p>
          <a:p>
            <a:r>
              <a:rPr lang="id-ID" sz="2000" dirty="0" smtClean="0">
                <a:solidFill>
                  <a:srgbClr val="0070C0"/>
                </a:solidFill>
              </a:rPr>
              <a:t>&lt;/LinearLayout&gt;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602163" y="6492875"/>
            <a:ext cx="7589837" cy="273050"/>
          </a:xfrm>
          <a:prstGeom prst="rect">
            <a:avLst/>
          </a:prstGeom>
        </p:spPr>
        <p:txBody>
          <a:bodyPr/>
          <a:lstStyle/>
          <a:p>
            <a:r>
              <a:rPr lang="id-ID" smtClean="0"/>
              <a:t>Universitas YARSI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0052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5554980" y="4648200"/>
            <a:ext cx="4823460" cy="403860"/>
          </a:xfrm>
          <a:prstGeom prst="roundRect">
            <a:avLst>
              <a:gd name="adj" fmla="val 17924"/>
            </a:avLst>
          </a:prstGeom>
          <a:solidFill>
            <a:srgbClr val="00B0F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Kotlin Code: MainActivity2.kt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d-ID" dirty="0" smtClean="0"/>
              <a:t>MainActivity2.kt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b="1" dirty="0"/>
              <a:t>class </a:t>
            </a:r>
            <a:r>
              <a:rPr lang="en-US" sz="2000" dirty="0"/>
              <a:t>MainActivity2 : </a:t>
            </a:r>
            <a:r>
              <a:rPr lang="en-US" sz="2000" dirty="0" err="1"/>
              <a:t>AppCompatActivity</a:t>
            </a:r>
            <a:r>
              <a:rPr lang="en-US" sz="2000" dirty="0"/>
              <a:t>() {</a:t>
            </a:r>
            <a:endParaRPr lang="id-ID" sz="2000" b="1" dirty="0" smtClean="0"/>
          </a:p>
          <a:p>
            <a:r>
              <a:rPr lang="id-ID" sz="2000" b="1" dirty="0" smtClean="0"/>
              <a:t>	</a:t>
            </a:r>
            <a:r>
              <a:rPr lang="en-US" sz="2000" b="1" dirty="0" smtClean="0"/>
              <a:t>override </a:t>
            </a:r>
            <a:r>
              <a:rPr lang="en-US" sz="2000" b="1" dirty="0"/>
              <a:t>fun </a:t>
            </a:r>
            <a:r>
              <a:rPr lang="en-US" sz="2000" dirty="0" err="1"/>
              <a:t>onCreate</a:t>
            </a:r>
            <a:r>
              <a:rPr lang="en-US" sz="2000" dirty="0"/>
              <a:t>(</a:t>
            </a:r>
            <a:r>
              <a:rPr lang="en-US" sz="2000" dirty="0" err="1"/>
              <a:t>savedInstanceState</a:t>
            </a:r>
            <a:r>
              <a:rPr lang="en-US" sz="2000" dirty="0"/>
              <a:t>: Bundle?) 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id-ID" sz="2000" dirty="0" smtClean="0"/>
              <a:t>		</a:t>
            </a:r>
            <a:r>
              <a:rPr lang="en-US" sz="2000" b="1" dirty="0" err="1" smtClean="0"/>
              <a:t>super</a:t>
            </a:r>
            <a:r>
              <a:rPr lang="en-US" sz="2000" dirty="0" err="1" smtClean="0"/>
              <a:t>.onCreate</a:t>
            </a:r>
            <a:r>
              <a:rPr lang="en-US" sz="2000" dirty="0" smtClean="0"/>
              <a:t>(</a:t>
            </a:r>
            <a:r>
              <a:rPr lang="en-US" sz="2000" dirty="0" err="1" smtClean="0"/>
              <a:t>savedInstanceState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id-ID" sz="2000" dirty="0" smtClean="0"/>
              <a:t>		</a:t>
            </a:r>
            <a:r>
              <a:rPr lang="en-US" sz="2000" dirty="0" err="1" smtClean="0"/>
              <a:t>setContentView</a:t>
            </a:r>
            <a:r>
              <a:rPr lang="en-US" sz="2000" dirty="0" smtClean="0"/>
              <a:t>(R.layout.</a:t>
            </a:r>
            <a:r>
              <a:rPr lang="en-US" sz="2000" i="1" dirty="0" smtClean="0"/>
              <a:t>activity_main2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id-ID" sz="2000" dirty="0" smtClean="0"/>
              <a:t>		</a:t>
            </a:r>
            <a:r>
              <a:rPr lang="en-US" sz="2000" dirty="0" err="1" smtClean="0"/>
              <a:t>displayMessage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id-ID" sz="2000" dirty="0" smtClean="0"/>
              <a:t>	</a:t>
            </a:r>
            <a:r>
              <a:rPr lang="en-US" sz="2000" dirty="0" smtClean="0"/>
              <a:t>}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id-ID" sz="2000" dirty="0" smtClean="0"/>
              <a:t>	</a:t>
            </a:r>
            <a:r>
              <a:rPr lang="en-US" sz="2000" b="1" dirty="0" smtClean="0"/>
              <a:t>fun </a:t>
            </a:r>
            <a:r>
              <a:rPr lang="en-US" sz="2000" dirty="0" err="1"/>
              <a:t>displayMessage</a:t>
            </a:r>
            <a:r>
              <a:rPr lang="en-US" sz="2000" dirty="0"/>
              <a:t>(){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id-ID" sz="2000" dirty="0" smtClean="0"/>
              <a:t>		</a:t>
            </a:r>
            <a:r>
              <a:rPr lang="en-US" sz="2000" b="1" dirty="0" err="1" smtClean="0"/>
              <a:t>val</a:t>
            </a:r>
            <a:r>
              <a:rPr lang="en-US" sz="2000" b="1" dirty="0" smtClean="0"/>
              <a:t> </a:t>
            </a:r>
            <a:r>
              <a:rPr lang="en-US" sz="2000" dirty="0" err="1"/>
              <a:t>displaymessage</a:t>
            </a:r>
            <a:r>
              <a:rPr lang="en-US" sz="2000" dirty="0"/>
              <a:t> = </a:t>
            </a:r>
            <a:r>
              <a:rPr lang="en-US" sz="2000" i="1" dirty="0" err="1"/>
              <a:t>intent</a:t>
            </a:r>
            <a:r>
              <a:rPr lang="en-US" sz="2000" dirty="0" err="1"/>
              <a:t>.getStringExtra</a:t>
            </a:r>
            <a:r>
              <a:rPr lang="en-US" sz="2000" dirty="0"/>
              <a:t>(</a:t>
            </a:r>
            <a:r>
              <a:rPr lang="en-US" sz="2000" i="1" dirty="0"/>
              <a:t>MESSAGE</a:t>
            </a:r>
            <a:r>
              <a:rPr lang="en-US" sz="2000" dirty="0"/>
              <a:t>).</a:t>
            </a:r>
            <a:r>
              <a:rPr lang="en-US" sz="2000" i="1" dirty="0" err="1"/>
              <a:t>toString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id-ID" sz="2000" dirty="0" smtClean="0"/>
              <a:t>		</a:t>
            </a:r>
            <a:r>
              <a:rPr lang="en-US" sz="2000" b="1" dirty="0" err="1" smtClean="0"/>
              <a:t>textview_message</a:t>
            </a:r>
            <a:r>
              <a:rPr lang="en-US" sz="2000" dirty="0" err="1" smtClean="0"/>
              <a:t>.</a:t>
            </a:r>
            <a:r>
              <a:rPr lang="en-US" sz="2000" i="1" dirty="0" err="1" smtClean="0"/>
              <a:t>text</a:t>
            </a:r>
            <a:r>
              <a:rPr lang="en-US" sz="2000" i="1" dirty="0" smtClean="0"/>
              <a:t> </a:t>
            </a:r>
            <a:r>
              <a:rPr lang="en-US" sz="2000" dirty="0"/>
              <a:t>= </a:t>
            </a:r>
            <a:r>
              <a:rPr lang="en-US" sz="2000" dirty="0" err="1"/>
              <a:t>displaymessage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id-ID" sz="2000" dirty="0" smtClean="0"/>
              <a:t>	</a:t>
            </a:r>
            <a:r>
              <a:rPr lang="en-US" sz="2000" dirty="0" smtClean="0"/>
              <a:t>}</a:t>
            </a:r>
            <a:endParaRPr lang="id-ID" sz="2000" dirty="0" smtClean="0"/>
          </a:p>
          <a:p>
            <a:r>
              <a:rPr lang="id-ID" sz="2000" dirty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948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Activity Declaration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AFE0-FE59-4FFD-BDCE-8E002A4DA796}" type="slidenum">
              <a:rPr lang="id-ID" smtClean="0"/>
              <a:pPr/>
              <a:t>17</a:t>
            </a:fld>
            <a:endParaRPr lang="id-ID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d-ID" dirty="0" smtClean="0"/>
              <a:t>AndroidManifest.xml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 smtClean="0">
                <a:solidFill>
                  <a:srgbClr val="00B0F0"/>
                </a:solidFill>
              </a:rPr>
              <a:t>&lt;</a:t>
            </a:r>
            <a:r>
              <a:rPr lang="en-US" sz="1800" dirty="0">
                <a:solidFill>
                  <a:srgbClr val="00B0F0"/>
                </a:solidFill>
              </a:rPr>
              <a:t>manifest ... &gt;</a:t>
            </a:r>
            <a:br>
              <a:rPr lang="en-US" sz="1800" dirty="0">
                <a:solidFill>
                  <a:srgbClr val="00B0F0"/>
                </a:solidFill>
              </a:rPr>
            </a:br>
            <a:r>
              <a:rPr lang="en-US" sz="1800" dirty="0">
                <a:solidFill>
                  <a:srgbClr val="00B0F0"/>
                </a:solidFill>
              </a:rPr>
              <a:t>  &lt;application ... &gt;</a:t>
            </a:r>
            <a:br>
              <a:rPr lang="en-US" sz="1800" dirty="0">
                <a:solidFill>
                  <a:srgbClr val="00B0F0"/>
                </a:solidFill>
              </a:rPr>
            </a:br>
            <a:r>
              <a:rPr lang="en-US" sz="1800" dirty="0">
                <a:solidFill>
                  <a:srgbClr val="00B0F0"/>
                </a:solidFill>
              </a:rPr>
              <a:t>      &lt;activity </a:t>
            </a:r>
            <a:r>
              <a:rPr lang="en-US" sz="1800" dirty="0" err="1">
                <a:solidFill>
                  <a:srgbClr val="7030A0"/>
                </a:solidFill>
              </a:rPr>
              <a:t>android:name</a:t>
            </a:r>
            <a:r>
              <a:rPr lang="en-US" sz="1800" dirty="0">
                <a:solidFill>
                  <a:srgbClr val="7030A0"/>
                </a:solidFill>
              </a:rPr>
              <a:t>=</a:t>
            </a:r>
            <a:r>
              <a:rPr lang="en-US" sz="1800" dirty="0">
                <a:solidFill>
                  <a:srgbClr val="00B050"/>
                </a:solidFill>
              </a:rPr>
              <a:t>".</a:t>
            </a:r>
            <a:r>
              <a:rPr lang="en-US" sz="1800" dirty="0" err="1">
                <a:solidFill>
                  <a:srgbClr val="00B050"/>
                </a:solidFill>
              </a:rPr>
              <a:t>ExampleActivity</a:t>
            </a:r>
            <a:r>
              <a:rPr lang="en-US" sz="1800" dirty="0">
                <a:solidFill>
                  <a:srgbClr val="00B050"/>
                </a:solidFill>
              </a:rPr>
              <a:t>" </a:t>
            </a:r>
            <a:r>
              <a:rPr lang="en-US" sz="1800" dirty="0">
                <a:solidFill>
                  <a:srgbClr val="00B0F0"/>
                </a:solidFill>
              </a:rPr>
              <a:t>/&gt;</a:t>
            </a:r>
            <a:br>
              <a:rPr lang="en-US" sz="1800" dirty="0">
                <a:solidFill>
                  <a:srgbClr val="00B0F0"/>
                </a:solidFill>
              </a:rPr>
            </a:br>
            <a:r>
              <a:rPr lang="en-US" sz="1800" dirty="0">
                <a:solidFill>
                  <a:srgbClr val="00B0F0"/>
                </a:solidFill>
              </a:rPr>
              <a:t>      ...</a:t>
            </a:r>
            <a:br>
              <a:rPr lang="en-US" sz="1800" dirty="0">
                <a:solidFill>
                  <a:srgbClr val="00B0F0"/>
                </a:solidFill>
              </a:rPr>
            </a:br>
            <a:r>
              <a:rPr lang="en-US" sz="1800" dirty="0">
                <a:solidFill>
                  <a:srgbClr val="00B0F0"/>
                </a:solidFill>
              </a:rPr>
              <a:t>  &lt;/application ... &gt;</a:t>
            </a:r>
            <a:br>
              <a:rPr lang="en-US" sz="1800" dirty="0">
                <a:solidFill>
                  <a:srgbClr val="00B0F0"/>
                </a:solidFill>
              </a:rPr>
            </a:br>
            <a:r>
              <a:rPr lang="en-US" sz="1800" dirty="0">
                <a:solidFill>
                  <a:srgbClr val="00B0F0"/>
                </a:solidFill>
              </a:rPr>
              <a:t>  ...</a:t>
            </a:r>
            <a:br>
              <a:rPr lang="en-US" sz="1800" dirty="0">
                <a:solidFill>
                  <a:srgbClr val="00B0F0"/>
                </a:solidFill>
              </a:rPr>
            </a:br>
            <a:r>
              <a:rPr lang="en-US" sz="1800" dirty="0">
                <a:solidFill>
                  <a:srgbClr val="00B0F0"/>
                </a:solidFill>
              </a:rPr>
              <a:t>&lt;/manifest &gt;</a:t>
            </a:r>
            <a:br>
              <a:rPr lang="en-US" sz="1800" dirty="0">
                <a:solidFill>
                  <a:srgbClr val="00B0F0"/>
                </a:solidFill>
              </a:rPr>
            </a:b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7"/>
          </p:nvPr>
        </p:nvSpPr>
        <p:spPr>
          <a:xfrm>
            <a:off x="477520" y="5002455"/>
            <a:ext cx="11201400" cy="1337386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To declare your activity, open your manifest file and add an </a:t>
            </a:r>
            <a:r>
              <a:rPr lang="en-US" sz="2000" dirty="0">
                <a:hlinkClick r:id="rId2"/>
              </a:rPr>
              <a:t>&lt;activity&gt;</a:t>
            </a:r>
            <a:r>
              <a:rPr lang="en-US" sz="2000" dirty="0"/>
              <a:t> element as a child of the </a:t>
            </a:r>
            <a:r>
              <a:rPr lang="en-US" sz="2000" dirty="0">
                <a:hlinkClick r:id="rId3"/>
              </a:rPr>
              <a:t>&lt;application&gt;</a:t>
            </a:r>
            <a:r>
              <a:rPr lang="en-US" sz="2000" dirty="0"/>
              <a:t> element</a:t>
            </a:r>
            <a:r>
              <a:rPr lang="en-US" sz="2000" dirty="0" smtClean="0"/>
              <a:t>.</a:t>
            </a:r>
            <a:endParaRPr lang="id-ID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You can also add attributes that define activity characteristics such as label, icon, or UI theme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602163" y="6492875"/>
            <a:ext cx="7589837" cy="273050"/>
          </a:xfrm>
          <a:prstGeom prst="rect">
            <a:avLst/>
          </a:prstGeom>
        </p:spPr>
        <p:txBody>
          <a:bodyPr/>
          <a:lstStyle/>
          <a:p>
            <a:r>
              <a:rPr lang="id-ID" smtClean="0"/>
              <a:t>Universitas YARSI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13226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Activity: Intent Filter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AFE0-FE59-4FFD-BDCE-8E002A4DA796}" type="slidenum">
              <a:rPr lang="id-ID" smtClean="0"/>
              <a:pPr/>
              <a:t>18</a:t>
            </a:fld>
            <a:endParaRPr lang="id-ID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d-ID" dirty="0" smtClean="0"/>
              <a:t>AndroidManifest.xml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70C0"/>
                </a:solidFill>
              </a:rPr>
              <a:t>&lt;activity </a:t>
            </a:r>
            <a:r>
              <a:rPr lang="en-US" sz="1800" dirty="0" err="1">
                <a:solidFill>
                  <a:srgbClr val="7030A0"/>
                </a:solidFill>
              </a:rPr>
              <a:t>android:name</a:t>
            </a:r>
            <a:r>
              <a:rPr lang="en-US" sz="1800" dirty="0">
                <a:solidFill>
                  <a:srgbClr val="00B050"/>
                </a:solidFill>
              </a:rPr>
              <a:t>=".</a:t>
            </a:r>
            <a:r>
              <a:rPr lang="en-US" sz="1800" dirty="0" err="1">
                <a:solidFill>
                  <a:srgbClr val="00B050"/>
                </a:solidFill>
              </a:rPr>
              <a:t>ExampleActivity</a:t>
            </a:r>
            <a:r>
              <a:rPr lang="en-US" sz="1800" dirty="0">
                <a:solidFill>
                  <a:srgbClr val="00B050"/>
                </a:solidFill>
              </a:rPr>
              <a:t>" </a:t>
            </a:r>
            <a:r>
              <a:rPr lang="en-US" sz="1800" dirty="0" err="1">
                <a:solidFill>
                  <a:srgbClr val="7030A0"/>
                </a:solidFill>
              </a:rPr>
              <a:t>android:icon</a:t>
            </a:r>
            <a:r>
              <a:rPr lang="en-US" sz="1800" dirty="0">
                <a:solidFill>
                  <a:srgbClr val="7030A0"/>
                </a:solidFill>
              </a:rPr>
              <a:t>=</a:t>
            </a:r>
            <a:r>
              <a:rPr lang="en-US" sz="1800" dirty="0">
                <a:solidFill>
                  <a:srgbClr val="0070C0"/>
                </a:solidFill>
              </a:rPr>
              <a:t>"@</a:t>
            </a:r>
            <a:r>
              <a:rPr lang="en-US" sz="1800" dirty="0" err="1">
                <a:solidFill>
                  <a:srgbClr val="0070C0"/>
                </a:solidFill>
              </a:rPr>
              <a:t>drawable</a:t>
            </a:r>
            <a:r>
              <a:rPr lang="en-US" sz="1800" dirty="0">
                <a:solidFill>
                  <a:srgbClr val="0070C0"/>
                </a:solidFill>
              </a:rPr>
              <a:t>/</a:t>
            </a:r>
            <a:r>
              <a:rPr lang="en-US" sz="1800" dirty="0" err="1">
                <a:solidFill>
                  <a:srgbClr val="0070C0"/>
                </a:solidFill>
              </a:rPr>
              <a:t>app_icon</a:t>
            </a:r>
            <a:r>
              <a:rPr lang="en-US" sz="1800" dirty="0">
                <a:solidFill>
                  <a:srgbClr val="0070C0"/>
                </a:solidFill>
              </a:rPr>
              <a:t>"&gt;</a:t>
            </a:r>
            <a:br>
              <a:rPr lang="en-US" sz="1800" dirty="0">
                <a:solidFill>
                  <a:srgbClr val="0070C0"/>
                </a:solidFill>
              </a:rPr>
            </a:br>
            <a:r>
              <a:rPr lang="en-US" sz="1800" dirty="0">
                <a:solidFill>
                  <a:srgbClr val="0070C0"/>
                </a:solidFill>
              </a:rPr>
              <a:t>    &lt;intent-filter&gt;</a:t>
            </a:r>
            <a:br>
              <a:rPr lang="en-US" sz="1800" dirty="0">
                <a:solidFill>
                  <a:srgbClr val="0070C0"/>
                </a:solidFill>
              </a:rPr>
            </a:br>
            <a:r>
              <a:rPr lang="en-US" sz="1800" dirty="0">
                <a:solidFill>
                  <a:srgbClr val="0070C0"/>
                </a:solidFill>
              </a:rPr>
              <a:t>        &lt;action </a:t>
            </a:r>
            <a:r>
              <a:rPr lang="en-US" sz="1800" dirty="0" err="1">
                <a:solidFill>
                  <a:srgbClr val="7030A0"/>
                </a:solidFill>
              </a:rPr>
              <a:t>android:name</a:t>
            </a:r>
            <a:r>
              <a:rPr lang="en-US" sz="1800" dirty="0">
                <a:solidFill>
                  <a:srgbClr val="00B050"/>
                </a:solidFill>
              </a:rPr>
              <a:t>="</a:t>
            </a:r>
            <a:r>
              <a:rPr lang="en-US" sz="1800" dirty="0" err="1">
                <a:solidFill>
                  <a:srgbClr val="00B050"/>
                </a:solidFill>
              </a:rPr>
              <a:t>android.intent.action.SEND</a:t>
            </a:r>
            <a:r>
              <a:rPr lang="en-US" sz="1800" dirty="0">
                <a:solidFill>
                  <a:srgbClr val="00B050"/>
                </a:solidFill>
              </a:rPr>
              <a:t>" </a:t>
            </a:r>
            <a:r>
              <a:rPr lang="en-US" sz="1800" dirty="0">
                <a:solidFill>
                  <a:srgbClr val="0070C0"/>
                </a:solidFill>
              </a:rPr>
              <a:t>/&gt;</a:t>
            </a:r>
            <a:br>
              <a:rPr lang="en-US" sz="1800" dirty="0">
                <a:solidFill>
                  <a:srgbClr val="0070C0"/>
                </a:solidFill>
              </a:rPr>
            </a:br>
            <a:r>
              <a:rPr lang="en-US" sz="1800" dirty="0">
                <a:solidFill>
                  <a:srgbClr val="0070C0"/>
                </a:solidFill>
              </a:rPr>
              <a:t>        &lt;category </a:t>
            </a:r>
            <a:r>
              <a:rPr lang="en-US" sz="1800" dirty="0" err="1">
                <a:solidFill>
                  <a:srgbClr val="7030A0"/>
                </a:solidFill>
              </a:rPr>
              <a:t>android:name</a:t>
            </a:r>
            <a:r>
              <a:rPr lang="en-US" sz="1800" dirty="0">
                <a:solidFill>
                  <a:srgbClr val="7030A0"/>
                </a:solidFill>
              </a:rPr>
              <a:t>=</a:t>
            </a:r>
            <a:r>
              <a:rPr lang="en-US" sz="1800" dirty="0">
                <a:solidFill>
                  <a:srgbClr val="00B050"/>
                </a:solidFill>
              </a:rPr>
              <a:t>"</a:t>
            </a:r>
            <a:r>
              <a:rPr lang="en-US" sz="1800" dirty="0" err="1">
                <a:solidFill>
                  <a:srgbClr val="00B050"/>
                </a:solidFill>
              </a:rPr>
              <a:t>android.intent.category.DEFAULT</a:t>
            </a:r>
            <a:r>
              <a:rPr lang="en-US" sz="1800" dirty="0">
                <a:solidFill>
                  <a:srgbClr val="00B050"/>
                </a:solidFill>
              </a:rPr>
              <a:t>" </a:t>
            </a:r>
            <a:r>
              <a:rPr lang="en-US" sz="1800" dirty="0">
                <a:solidFill>
                  <a:srgbClr val="0070C0"/>
                </a:solidFill>
              </a:rPr>
              <a:t>/&gt;</a:t>
            </a:r>
            <a:br>
              <a:rPr lang="en-US" sz="1800" dirty="0">
                <a:solidFill>
                  <a:srgbClr val="0070C0"/>
                </a:solidFill>
              </a:rPr>
            </a:br>
            <a:r>
              <a:rPr lang="en-US" sz="1800" dirty="0">
                <a:solidFill>
                  <a:srgbClr val="0070C0"/>
                </a:solidFill>
              </a:rPr>
              <a:t>        &lt;data </a:t>
            </a:r>
            <a:r>
              <a:rPr lang="en-US" sz="1800" dirty="0" err="1">
                <a:solidFill>
                  <a:srgbClr val="7030A0"/>
                </a:solidFill>
              </a:rPr>
              <a:t>android:mimeType</a:t>
            </a:r>
            <a:r>
              <a:rPr lang="en-US" sz="1800" dirty="0">
                <a:solidFill>
                  <a:srgbClr val="7030A0"/>
                </a:solidFill>
              </a:rPr>
              <a:t>=</a:t>
            </a:r>
            <a:r>
              <a:rPr lang="en-US" sz="1800" dirty="0">
                <a:solidFill>
                  <a:srgbClr val="00B050"/>
                </a:solidFill>
              </a:rPr>
              <a:t>"text/plain" </a:t>
            </a:r>
            <a:r>
              <a:rPr lang="en-US" sz="1800" dirty="0">
                <a:solidFill>
                  <a:srgbClr val="0070C0"/>
                </a:solidFill>
              </a:rPr>
              <a:t>/&gt;</a:t>
            </a:r>
            <a:br>
              <a:rPr lang="en-US" sz="1800" dirty="0">
                <a:solidFill>
                  <a:srgbClr val="0070C0"/>
                </a:solidFill>
              </a:rPr>
            </a:br>
            <a:r>
              <a:rPr lang="en-US" sz="1800" dirty="0">
                <a:solidFill>
                  <a:srgbClr val="0070C0"/>
                </a:solidFill>
              </a:rPr>
              <a:t>    &lt;/intent-filter&gt;</a:t>
            </a:r>
            <a:br>
              <a:rPr lang="en-US" sz="1800" dirty="0">
                <a:solidFill>
                  <a:srgbClr val="0070C0"/>
                </a:solidFill>
              </a:rPr>
            </a:br>
            <a:r>
              <a:rPr lang="en-US" sz="1800" dirty="0">
                <a:solidFill>
                  <a:srgbClr val="0070C0"/>
                </a:solidFill>
              </a:rPr>
              <a:t>&lt;/activity</a:t>
            </a:r>
            <a:r>
              <a:rPr lang="en-US" sz="1800" dirty="0" smtClean="0">
                <a:solidFill>
                  <a:srgbClr val="0070C0"/>
                </a:solidFill>
              </a:rPr>
              <a:t>&gt;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7"/>
          </p:nvPr>
        </p:nvSpPr>
        <p:spPr>
          <a:xfrm>
            <a:off x="477520" y="5002455"/>
            <a:ext cx="11201400" cy="1337386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hlinkClick r:id="rId2"/>
              </a:rPr>
              <a:t>Intent filters</a:t>
            </a:r>
            <a:r>
              <a:rPr lang="en-US" sz="2000" dirty="0"/>
              <a:t> are a very powerful feature of the Android platform</a:t>
            </a:r>
            <a:r>
              <a:rPr lang="en-US" sz="2000" dirty="0" smtClean="0"/>
              <a:t>.</a:t>
            </a:r>
            <a:endParaRPr lang="id-ID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They </a:t>
            </a:r>
            <a:r>
              <a:rPr lang="en-US" sz="2000" dirty="0"/>
              <a:t>provide the ability to launch an activity based not only on an </a:t>
            </a:r>
            <a:r>
              <a:rPr lang="en-US" sz="2000" i="1" dirty="0"/>
              <a:t>explicit</a:t>
            </a:r>
            <a:r>
              <a:rPr lang="en-US" sz="2000" dirty="0"/>
              <a:t> request, but also an </a:t>
            </a:r>
            <a:r>
              <a:rPr lang="en-US" sz="2000" i="1" dirty="0"/>
              <a:t>implicit</a:t>
            </a:r>
            <a:r>
              <a:rPr lang="en-US" sz="2000" dirty="0"/>
              <a:t> one.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602163" y="6492875"/>
            <a:ext cx="7589837" cy="273050"/>
          </a:xfrm>
          <a:prstGeom prst="rect">
            <a:avLst/>
          </a:prstGeom>
        </p:spPr>
        <p:txBody>
          <a:bodyPr/>
          <a:lstStyle/>
          <a:p>
            <a:r>
              <a:rPr lang="id-ID" smtClean="0"/>
              <a:t>Universitas YARSI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6623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Activity: Permission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AFE0-FE59-4FFD-BDCE-8E002A4DA796}" type="slidenum">
              <a:rPr lang="id-ID" smtClean="0"/>
              <a:pPr/>
              <a:t>19</a:t>
            </a:fld>
            <a:endParaRPr lang="id-ID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d-ID" dirty="0" smtClean="0"/>
              <a:t>AndroidManifest.xml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70C0"/>
                </a:solidFill>
              </a:rPr>
              <a:t>&lt;manifest&gt;</a:t>
            </a:r>
            <a:br>
              <a:rPr lang="en-US" sz="1800" dirty="0">
                <a:solidFill>
                  <a:srgbClr val="0070C0"/>
                </a:solidFill>
              </a:rPr>
            </a:br>
            <a:r>
              <a:rPr lang="en-US" sz="1800" dirty="0">
                <a:solidFill>
                  <a:srgbClr val="0070C0"/>
                </a:solidFill>
              </a:rPr>
              <a:t>&lt;activity </a:t>
            </a:r>
            <a:r>
              <a:rPr lang="en-US" sz="1800" dirty="0" err="1">
                <a:solidFill>
                  <a:srgbClr val="7030A0"/>
                </a:solidFill>
              </a:rPr>
              <a:t>android:name</a:t>
            </a:r>
            <a:r>
              <a:rPr lang="en-US" sz="1800" dirty="0">
                <a:solidFill>
                  <a:srgbClr val="00B050"/>
                </a:solidFill>
              </a:rPr>
              <a:t>="...."</a:t>
            </a:r>
            <a:r>
              <a:rPr lang="en-US" sz="1800" dirty="0">
                <a:solidFill>
                  <a:srgbClr val="0070C0"/>
                </a:solidFill>
              </a:rPr>
              <a:t/>
            </a:r>
            <a:br>
              <a:rPr lang="en-US" sz="1800" dirty="0">
                <a:solidFill>
                  <a:srgbClr val="0070C0"/>
                </a:solidFill>
              </a:rPr>
            </a:br>
            <a:r>
              <a:rPr lang="en-US" sz="1800" dirty="0">
                <a:solidFill>
                  <a:srgbClr val="0070C0"/>
                </a:solidFill>
              </a:rPr>
              <a:t>   </a:t>
            </a:r>
            <a:r>
              <a:rPr lang="en-US" sz="1800" dirty="0" err="1" smtClean="0">
                <a:solidFill>
                  <a:srgbClr val="7030A0"/>
                </a:solidFill>
              </a:rPr>
              <a:t>android:permission</a:t>
            </a:r>
            <a:r>
              <a:rPr lang="en-US" sz="1800" dirty="0" smtClean="0">
                <a:solidFill>
                  <a:srgbClr val="00B050"/>
                </a:solidFill>
              </a:rPr>
              <a:t>=</a:t>
            </a:r>
            <a:r>
              <a:rPr lang="id-ID" sz="1800" dirty="0" smtClean="0">
                <a:solidFill>
                  <a:srgbClr val="00B050"/>
                </a:solidFill>
              </a:rPr>
              <a:t>"</a:t>
            </a:r>
            <a:r>
              <a:rPr lang="en-US" sz="1800" dirty="0" err="1" smtClean="0">
                <a:solidFill>
                  <a:srgbClr val="00B050"/>
                </a:solidFill>
              </a:rPr>
              <a:t>com.google.socialapp.permission.SHARE_POST</a:t>
            </a:r>
            <a:r>
              <a:rPr lang="id-ID" sz="1800" dirty="0" smtClean="0">
                <a:solidFill>
                  <a:srgbClr val="00B050"/>
                </a:solidFill>
              </a:rPr>
              <a:t>"</a:t>
            </a:r>
            <a:r>
              <a:rPr lang="en-US" sz="1800" dirty="0">
                <a:solidFill>
                  <a:srgbClr val="00B050"/>
                </a:solidFill>
              </a:rPr>
              <a:t/>
            </a:r>
            <a:br>
              <a:rPr lang="en-US" sz="1800" dirty="0">
                <a:solidFill>
                  <a:srgbClr val="00B050"/>
                </a:solidFill>
              </a:rPr>
            </a:br>
            <a:r>
              <a:rPr lang="en-US" sz="1800" dirty="0" smtClean="0">
                <a:solidFill>
                  <a:srgbClr val="0070C0"/>
                </a:solidFill>
              </a:rPr>
              <a:t>/&gt;</a:t>
            </a:r>
            <a:endParaRPr lang="id-ID" sz="1800" dirty="0" smtClean="0">
              <a:solidFill>
                <a:srgbClr val="0070C0"/>
              </a:solidFill>
            </a:endParaRPr>
          </a:p>
          <a:p>
            <a:r>
              <a:rPr lang="id-ID" sz="1800" dirty="0" smtClean="0">
                <a:solidFill>
                  <a:srgbClr val="0070C0"/>
                </a:solidFill>
              </a:rPr>
              <a:t>.................................................................................</a:t>
            </a:r>
          </a:p>
          <a:p>
            <a:r>
              <a:rPr lang="en-US" sz="1800" dirty="0">
                <a:solidFill>
                  <a:srgbClr val="0070C0"/>
                </a:solidFill>
              </a:rPr>
              <a:t>&lt;manifest&gt;</a:t>
            </a:r>
            <a:br>
              <a:rPr lang="en-US" sz="1800" dirty="0">
                <a:solidFill>
                  <a:srgbClr val="0070C0"/>
                </a:solidFill>
              </a:rPr>
            </a:br>
            <a:r>
              <a:rPr lang="en-US" sz="1800" dirty="0">
                <a:solidFill>
                  <a:srgbClr val="0070C0"/>
                </a:solidFill>
              </a:rPr>
              <a:t>   &lt;uses-permission </a:t>
            </a:r>
            <a:r>
              <a:rPr lang="en-US" sz="1800" dirty="0" err="1">
                <a:solidFill>
                  <a:srgbClr val="7030A0"/>
                </a:solidFill>
              </a:rPr>
              <a:t>android:name</a:t>
            </a:r>
            <a:r>
              <a:rPr lang="en-US" sz="1800" dirty="0">
                <a:solidFill>
                  <a:srgbClr val="00B050"/>
                </a:solidFill>
              </a:rPr>
              <a:t>="</a:t>
            </a:r>
            <a:r>
              <a:rPr lang="en-US" sz="1800" dirty="0" err="1">
                <a:solidFill>
                  <a:srgbClr val="00B050"/>
                </a:solidFill>
              </a:rPr>
              <a:t>com.google.socialapp.permission.SHARE_POST</a:t>
            </a:r>
            <a:r>
              <a:rPr lang="en-US" sz="1800" dirty="0">
                <a:solidFill>
                  <a:srgbClr val="00B050"/>
                </a:solidFill>
              </a:rPr>
              <a:t>"</a:t>
            </a:r>
            <a:r>
              <a:rPr lang="en-US" sz="1800" dirty="0">
                <a:solidFill>
                  <a:srgbClr val="0070C0"/>
                </a:solidFill>
              </a:rPr>
              <a:t> /&gt;</a:t>
            </a:r>
            <a:br>
              <a:rPr lang="en-US" sz="1800" dirty="0">
                <a:solidFill>
                  <a:srgbClr val="0070C0"/>
                </a:solidFill>
              </a:rPr>
            </a:br>
            <a:r>
              <a:rPr lang="en-US" sz="1800" dirty="0">
                <a:solidFill>
                  <a:srgbClr val="0070C0"/>
                </a:solidFill>
              </a:rPr>
              <a:t>&lt;/manifest&gt;</a:t>
            </a:r>
            <a:br>
              <a:rPr lang="en-US" sz="1800" dirty="0">
                <a:solidFill>
                  <a:srgbClr val="0070C0"/>
                </a:solidFill>
              </a:rPr>
            </a:b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7"/>
          </p:nvPr>
        </p:nvSpPr>
        <p:spPr>
          <a:xfrm>
            <a:off x="477520" y="5002455"/>
            <a:ext cx="11201400" cy="1337386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You can use the manifest's </a:t>
            </a:r>
            <a:r>
              <a:rPr lang="en-US" sz="2000" dirty="0">
                <a:hlinkClick r:id="rId2"/>
              </a:rPr>
              <a:t>&lt;activity&gt;</a:t>
            </a:r>
            <a:r>
              <a:rPr lang="en-US" sz="2000" dirty="0"/>
              <a:t> tag to control which apps can start a particular activity</a:t>
            </a:r>
            <a:r>
              <a:rPr lang="en-US" sz="2000" dirty="0" smtClean="0"/>
              <a:t>.</a:t>
            </a:r>
            <a:endParaRPr lang="id-ID" sz="20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If you declare a </a:t>
            </a:r>
            <a:r>
              <a:rPr lang="en-US" sz="2000" dirty="0">
                <a:hlinkClick r:id="rId3"/>
              </a:rPr>
              <a:t>&lt;uses-permission&gt;</a:t>
            </a:r>
            <a:r>
              <a:rPr lang="en-US" sz="2000" dirty="0"/>
              <a:t> element for a parent activity, each child activity must have a matching </a:t>
            </a:r>
            <a:r>
              <a:rPr lang="en-US" sz="2000" dirty="0">
                <a:hlinkClick r:id="rId3"/>
              </a:rPr>
              <a:t>&lt;uses-permission&gt;</a:t>
            </a:r>
            <a:r>
              <a:rPr lang="en-US" sz="2000" dirty="0"/>
              <a:t> element. </a:t>
            </a:r>
            <a:endParaRPr lang="id-ID" sz="2000" dirty="0" smtClean="0"/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602163" y="6492875"/>
            <a:ext cx="7589837" cy="273050"/>
          </a:xfrm>
          <a:prstGeom prst="rect">
            <a:avLst/>
          </a:prstGeom>
        </p:spPr>
        <p:txBody>
          <a:bodyPr/>
          <a:lstStyle/>
          <a:p>
            <a:r>
              <a:rPr lang="id-ID" smtClean="0"/>
              <a:t>Universitas YARSI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3993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D7B2763-0EE7-48D7-9258-DF5D9A7B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Topics</a:t>
            </a:r>
            <a:endParaRPr lang="id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6DE7E9-4E36-4F81-BE47-C594D82D58A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id-ID" dirty="0" smtClean="0"/>
              <a:t>Android </a:t>
            </a:r>
            <a:r>
              <a:rPr lang="id-ID" dirty="0" smtClean="0"/>
              <a:t>Activity</a:t>
            </a:r>
            <a:endParaRPr lang="id-ID" dirty="0" smtClean="0"/>
          </a:p>
          <a:p>
            <a:pPr>
              <a:lnSpc>
                <a:spcPct val="200000"/>
              </a:lnSpc>
            </a:pPr>
            <a:r>
              <a:rPr lang="id-ID" dirty="0" smtClean="0"/>
              <a:t>Android Life Cycle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0377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Activity: Call Activity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AFE0-FE59-4FFD-BDCE-8E002A4DA796}" type="slidenum">
              <a:rPr lang="id-ID" smtClean="0"/>
              <a:pPr/>
              <a:t>20</a:t>
            </a:fld>
            <a:endParaRPr lang="id-ID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d-ID" dirty="0" smtClean="0"/>
              <a:t>AndroidManifest.xml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 err="1"/>
              <a:t>val</a:t>
            </a:r>
            <a:r>
              <a:rPr lang="en-US" sz="1800" dirty="0"/>
              <a:t> </a:t>
            </a:r>
            <a:r>
              <a:rPr lang="en-US" sz="1800" dirty="0" err="1"/>
              <a:t>sendIntent</a:t>
            </a:r>
            <a:r>
              <a:rPr lang="en-US" sz="1800" dirty="0"/>
              <a:t> = Intent().apply {</a:t>
            </a:r>
            <a:br>
              <a:rPr lang="en-US" sz="1800" dirty="0"/>
            </a:br>
            <a:r>
              <a:rPr lang="en-US" sz="1800" dirty="0"/>
              <a:t>        action = </a:t>
            </a:r>
            <a:r>
              <a:rPr lang="en-US" sz="1800" dirty="0" err="1"/>
              <a:t>Intent.ACTION_SEND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        type = "text/plain"</a:t>
            </a:r>
            <a:br>
              <a:rPr lang="en-US" sz="1800" dirty="0"/>
            </a:br>
            <a:r>
              <a:rPr lang="en-US" sz="1800" dirty="0"/>
              <a:t>        </a:t>
            </a:r>
            <a:r>
              <a:rPr lang="en-US" sz="1800" dirty="0" err="1"/>
              <a:t>putExtra</a:t>
            </a:r>
            <a:r>
              <a:rPr lang="en-US" sz="1800" dirty="0"/>
              <a:t>(</a:t>
            </a:r>
            <a:r>
              <a:rPr lang="en-US" sz="1800" dirty="0" err="1"/>
              <a:t>Intent.EXTRA_TEXT</a:t>
            </a:r>
            <a:r>
              <a:rPr lang="en-US" sz="1800" dirty="0"/>
              <a:t>, </a:t>
            </a:r>
            <a:r>
              <a:rPr lang="en-US" sz="1800" dirty="0" err="1"/>
              <a:t>textMessage</a:t>
            </a: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    }</a:t>
            </a:r>
            <a:br>
              <a:rPr lang="en-US" sz="1800" dirty="0"/>
            </a:br>
            <a:r>
              <a:rPr lang="en-US" sz="1800" dirty="0"/>
              <a:t>    </a:t>
            </a:r>
            <a:r>
              <a:rPr lang="en-US" sz="1800" dirty="0" err="1"/>
              <a:t>startActivity</a:t>
            </a:r>
            <a:r>
              <a:rPr lang="en-US" sz="1800" dirty="0"/>
              <a:t>(</a:t>
            </a:r>
            <a:r>
              <a:rPr lang="en-US" sz="1800" dirty="0" err="1"/>
              <a:t>sendIntent</a:t>
            </a:r>
            <a:r>
              <a:rPr lang="en-US" sz="1800" dirty="0"/>
              <a:t>)</a:t>
            </a:r>
            <a:br>
              <a:rPr lang="en-US" sz="1800" dirty="0"/>
            </a:b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7"/>
          </p:nvPr>
        </p:nvSpPr>
        <p:spPr>
          <a:xfrm>
            <a:off x="477520" y="5002455"/>
            <a:ext cx="11201400" cy="1337386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The following code snippet shows how to call the activity described above: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602163" y="6492875"/>
            <a:ext cx="7589837" cy="273050"/>
          </a:xfrm>
          <a:prstGeom prst="rect">
            <a:avLst/>
          </a:prstGeom>
        </p:spPr>
        <p:txBody>
          <a:bodyPr/>
          <a:lstStyle/>
          <a:p>
            <a:r>
              <a:rPr lang="id-ID" smtClean="0"/>
              <a:t>Universitas YARSI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217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d-ID" dirty="0" smtClean="0"/>
              <a:t>Android Life-Cycle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3383280"/>
            <a:ext cx="6350000" cy="1005840"/>
          </a:xfrm>
        </p:spPr>
        <p:txBody>
          <a:bodyPr/>
          <a:lstStyle/>
          <a:p>
            <a:pPr algn="l"/>
            <a:r>
              <a:rPr lang="id-ID" dirty="0" smtClean="0"/>
              <a:t>Android Activity and Android Life-Cycle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7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Android Activity </a:t>
            </a:r>
            <a:r>
              <a:rPr lang="id-ID" dirty="0" smtClean="0"/>
              <a:t>Life-Cycle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Universitas YARSI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AFE0-FE59-4FFD-BDCE-8E002A4DA796}" type="slidenum">
              <a:rPr lang="id-ID" smtClean="0"/>
              <a:pPr/>
              <a:t>22</a:t>
            </a:fld>
            <a:endParaRPr lang="id-ID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id-ID" sz="1600" dirty="0">
                <a:solidFill>
                  <a:schemeClr val="bg2">
                    <a:lumMod val="75000"/>
                  </a:schemeClr>
                </a:solidFill>
              </a:rPr>
              <a:t>Source: https://developer.android.com/guide/components/activities/activity-lifecycle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40184" y="2994956"/>
            <a:ext cx="936521" cy="45141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Arial" pitchFamily="34" charset="0"/>
                <a:cs typeface="Arial" pitchFamily="34" charset="0"/>
              </a:rPr>
              <a:t>Activity Launced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985419" y="3009427"/>
            <a:ext cx="936521" cy="451413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OnCreate()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30019" y="3009427"/>
            <a:ext cx="936521" cy="451413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OnStart()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397518" y="3009427"/>
            <a:ext cx="936521" cy="451413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OnResume()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70629" y="3009427"/>
            <a:ext cx="936521" cy="45141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Activity Running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804538" y="3009427"/>
            <a:ext cx="936521" cy="451413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OnPause()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050939" y="3009427"/>
            <a:ext cx="936521" cy="451413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OnStop()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262519" y="3009427"/>
            <a:ext cx="936521" cy="451413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OnDestroy()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496959" y="3010197"/>
            <a:ext cx="936521" cy="45141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Activity Shut Down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230018" y="1493038"/>
            <a:ext cx="936521" cy="451413"/>
          </a:xfrm>
          <a:prstGeom prst="round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OnRestart</a:t>
            </a:r>
            <a:r>
              <a:rPr lang="id-ID" sz="900" dirty="0" smtClean="0">
                <a:latin typeface="Consolas" pitchFamily="49" charset="0"/>
                <a:cs typeface="Arial" pitchFamily="34" charset="0"/>
              </a:rPr>
              <a:t>()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479189" y="4434357"/>
            <a:ext cx="936521" cy="451413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App process killed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cxnSp>
        <p:nvCxnSpPr>
          <p:cNvPr id="20" name="Straight Arrow Connector 19"/>
          <p:cNvCxnSpPr>
            <a:stCxn id="18" idx="1"/>
            <a:endCxn id="9" idx="2"/>
          </p:cNvCxnSpPr>
          <p:nvPr/>
        </p:nvCxnSpPr>
        <p:spPr>
          <a:xfrm rot="10800000">
            <a:off x="2453681" y="3460840"/>
            <a:ext cx="3025509" cy="119922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19"/>
          <p:cNvCxnSpPr>
            <a:stCxn id="14" idx="2"/>
            <a:endCxn id="18" idx="3"/>
          </p:cNvCxnSpPr>
          <p:nvPr/>
        </p:nvCxnSpPr>
        <p:spPr>
          <a:xfrm rot="5400000">
            <a:off x="6867843" y="3008707"/>
            <a:ext cx="1199224" cy="21034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19"/>
          <p:cNvCxnSpPr>
            <a:stCxn id="14" idx="0"/>
            <a:endCxn id="17" idx="3"/>
          </p:cNvCxnSpPr>
          <p:nvPr/>
        </p:nvCxnSpPr>
        <p:spPr>
          <a:xfrm rot="16200000" flipV="1">
            <a:off x="5697529" y="187755"/>
            <a:ext cx="1290682" cy="43526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7" idx="2"/>
            <a:endCxn id="10" idx="0"/>
          </p:cNvCxnSpPr>
          <p:nvPr/>
        </p:nvCxnSpPr>
        <p:spPr>
          <a:xfrm>
            <a:off x="3698279" y="1944451"/>
            <a:ext cx="1" cy="10649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19"/>
          <p:cNvCxnSpPr>
            <a:stCxn id="13" idx="0"/>
            <a:endCxn id="11" idx="0"/>
          </p:cNvCxnSpPr>
          <p:nvPr/>
        </p:nvCxnSpPr>
        <p:spPr>
          <a:xfrm rot="16200000" flipV="1">
            <a:off x="6069289" y="1805917"/>
            <a:ext cx="12700" cy="2407020"/>
          </a:xfrm>
          <a:prstGeom prst="bentConnector3">
            <a:avLst>
              <a:gd name="adj1" fmla="val 6825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44978" y="3552621"/>
            <a:ext cx="1387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dirty="0" smtClean="0">
                <a:latin typeface="Arial" pitchFamily="34" charset="0"/>
                <a:cs typeface="Arial" pitchFamily="34" charset="0"/>
              </a:rPr>
              <a:t>Another activity comes into the foreground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344349" y="2307662"/>
            <a:ext cx="793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dirty="0" smtClean="0">
                <a:latin typeface="Arial" pitchFamily="34" charset="0"/>
                <a:cs typeface="Arial" pitchFamily="34" charset="0"/>
              </a:rPr>
              <a:t>User return to the activity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584611" y="4708586"/>
            <a:ext cx="13890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dirty="0" smtClean="0">
                <a:latin typeface="Arial" pitchFamily="34" charset="0"/>
                <a:cs typeface="Arial" pitchFamily="34" charset="0"/>
              </a:rPr>
              <a:t>Apps with higher prority need memory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28000" y="2194808"/>
            <a:ext cx="918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dirty="0" smtClean="0">
                <a:latin typeface="Arial" pitchFamily="34" charset="0"/>
                <a:cs typeface="Arial" pitchFamily="34" charset="0"/>
              </a:rPr>
              <a:t>User navigate to the actiivity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30018" y="4660063"/>
            <a:ext cx="918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00" dirty="0" smtClean="0">
                <a:latin typeface="Arial" pitchFamily="34" charset="0"/>
                <a:cs typeface="Arial" pitchFamily="34" charset="0"/>
              </a:rPr>
              <a:t>User navigate to the actiivity</a:t>
            </a:r>
            <a:endParaRPr lang="en-US" sz="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" name="Straight Arrow Connector 43"/>
          <p:cNvCxnSpPr>
            <a:endCxn id="9" idx="1"/>
          </p:cNvCxnSpPr>
          <p:nvPr/>
        </p:nvCxnSpPr>
        <p:spPr>
          <a:xfrm>
            <a:off x="1676705" y="3235133"/>
            <a:ext cx="30871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3"/>
            <a:endCxn id="10" idx="1"/>
          </p:cNvCxnSpPr>
          <p:nvPr/>
        </p:nvCxnSpPr>
        <p:spPr>
          <a:xfrm>
            <a:off x="2921940" y="3235134"/>
            <a:ext cx="3080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3"/>
            <a:endCxn id="11" idx="1"/>
          </p:cNvCxnSpPr>
          <p:nvPr/>
        </p:nvCxnSpPr>
        <p:spPr>
          <a:xfrm>
            <a:off x="4166540" y="3235134"/>
            <a:ext cx="2309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3"/>
            <a:endCxn id="12" idx="1"/>
          </p:cNvCxnSpPr>
          <p:nvPr/>
        </p:nvCxnSpPr>
        <p:spPr>
          <a:xfrm>
            <a:off x="5334039" y="3235134"/>
            <a:ext cx="2365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2" idx="3"/>
            <a:endCxn id="13" idx="1"/>
          </p:cNvCxnSpPr>
          <p:nvPr/>
        </p:nvCxnSpPr>
        <p:spPr>
          <a:xfrm>
            <a:off x="6507150" y="3235134"/>
            <a:ext cx="2973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3" idx="3"/>
            <a:endCxn id="14" idx="1"/>
          </p:cNvCxnSpPr>
          <p:nvPr/>
        </p:nvCxnSpPr>
        <p:spPr>
          <a:xfrm>
            <a:off x="7741059" y="3235134"/>
            <a:ext cx="309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4" idx="3"/>
            <a:endCxn id="15" idx="1"/>
          </p:cNvCxnSpPr>
          <p:nvPr/>
        </p:nvCxnSpPr>
        <p:spPr>
          <a:xfrm>
            <a:off x="8987460" y="3235134"/>
            <a:ext cx="27505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5" idx="3"/>
            <a:endCxn id="16" idx="1"/>
          </p:cNvCxnSpPr>
          <p:nvPr/>
        </p:nvCxnSpPr>
        <p:spPr>
          <a:xfrm>
            <a:off x="10199040" y="3235134"/>
            <a:ext cx="297919" cy="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55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38" grpId="0"/>
      <p:bldP spid="39" grpId="0"/>
      <p:bldP spid="40" grpId="0"/>
      <p:bldP spid="41" grpId="0"/>
      <p:bldP spid="4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Android Activity </a:t>
            </a:r>
            <a:r>
              <a:rPr lang="id-ID" dirty="0" smtClean="0"/>
              <a:t>Life-Cycle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Universitas YARSI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AFE0-FE59-4FFD-BDCE-8E002A4DA796}" type="slidenum">
              <a:rPr lang="id-ID" smtClean="0"/>
              <a:pPr/>
              <a:t>23</a:t>
            </a:fld>
            <a:endParaRPr lang="id-ID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id-ID" sz="1600" dirty="0">
                <a:solidFill>
                  <a:schemeClr val="bg2">
                    <a:lumMod val="75000"/>
                  </a:schemeClr>
                </a:solidFill>
              </a:rPr>
              <a:t>Source: https://developer.android.com/guide/components/activities/activity-lifecycle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0304" y="1248071"/>
            <a:ext cx="1071471" cy="4514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Arial" pitchFamily="34" charset="0"/>
                <a:cs typeface="Arial" pitchFamily="34" charset="0"/>
              </a:rPr>
              <a:t>Activity Launced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41909" y="1251337"/>
            <a:ext cx="1071471" cy="45141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OnCreate()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051564" y="1251880"/>
            <a:ext cx="1071471" cy="4514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OnStart()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335392" y="1254922"/>
            <a:ext cx="1071471" cy="4514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OnResume()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69463" y="1254922"/>
            <a:ext cx="1071471" cy="4514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Activity Running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818612" y="1251880"/>
            <a:ext cx="1071471" cy="44683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OnPause()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095493" y="1251112"/>
            <a:ext cx="1071471" cy="4514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OnStop()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447612" y="1251880"/>
            <a:ext cx="1071471" cy="4514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OnDestroy()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705343" y="1251337"/>
            <a:ext cx="1071471" cy="4514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Activity Shut Down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cxnSp>
        <p:nvCxnSpPr>
          <p:cNvPr id="44" name="Straight Arrow Connector 43"/>
          <p:cNvCxnSpPr>
            <a:stCxn id="8" idx="3"/>
            <a:endCxn id="9" idx="1"/>
          </p:cNvCxnSpPr>
          <p:nvPr/>
        </p:nvCxnSpPr>
        <p:spPr>
          <a:xfrm>
            <a:off x="1501775" y="1473778"/>
            <a:ext cx="240134" cy="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3"/>
            <a:endCxn id="10" idx="1"/>
          </p:cNvCxnSpPr>
          <p:nvPr/>
        </p:nvCxnSpPr>
        <p:spPr>
          <a:xfrm>
            <a:off x="2813380" y="1477044"/>
            <a:ext cx="238184" cy="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3"/>
            <a:endCxn id="11" idx="1"/>
          </p:cNvCxnSpPr>
          <p:nvPr/>
        </p:nvCxnSpPr>
        <p:spPr>
          <a:xfrm>
            <a:off x="4123035" y="1477587"/>
            <a:ext cx="212357" cy="3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3"/>
            <a:endCxn id="12" idx="1"/>
          </p:cNvCxnSpPr>
          <p:nvPr/>
        </p:nvCxnSpPr>
        <p:spPr>
          <a:xfrm>
            <a:off x="5406863" y="1480629"/>
            <a:ext cx="16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2" idx="3"/>
            <a:endCxn id="13" idx="1"/>
          </p:cNvCxnSpPr>
          <p:nvPr/>
        </p:nvCxnSpPr>
        <p:spPr>
          <a:xfrm flipV="1">
            <a:off x="6640934" y="1475298"/>
            <a:ext cx="177678" cy="5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3" idx="3"/>
            <a:endCxn id="14" idx="1"/>
          </p:cNvCxnSpPr>
          <p:nvPr/>
        </p:nvCxnSpPr>
        <p:spPr>
          <a:xfrm>
            <a:off x="7890083" y="1475298"/>
            <a:ext cx="205410" cy="1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4" idx="3"/>
            <a:endCxn id="15" idx="1"/>
          </p:cNvCxnSpPr>
          <p:nvPr/>
        </p:nvCxnSpPr>
        <p:spPr>
          <a:xfrm>
            <a:off x="9166964" y="1476819"/>
            <a:ext cx="280648" cy="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5" idx="3"/>
            <a:endCxn id="16" idx="1"/>
          </p:cNvCxnSpPr>
          <p:nvPr/>
        </p:nvCxnSpPr>
        <p:spPr>
          <a:xfrm flipV="1">
            <a:off x="10519083" y="1477044"/>
            <a:ext cx="186260" cy="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502920" y="2575560"/>
            <a:ext cx="6598920" cy="2346960"/>
          </a:xfrm>
          <a:prstGeom prst="roundRect">
            <a:avLst>
              <a:gd name="adj" fmla="val 325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id-ID" sz="2800" dirty="0" smtClean="0">
                <a:latin typeface="Arial" pitchFamily="34" charset="0"/>
                <a:cs typeface="Arial" pitchFamily="34" charset="0"/>
              </a:rPr>
              <a:t>Basic Application Startup Logic (Only once for the entire life of the activity)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d-ID" sz="2800" dirty="0" smtClean="0">
                <a:latin typeface="Arial" pitchFamily="34" charset="0"/>
                <a:cs typeface="Arial" pitchFamily="34" charset="0"/>
              </a:rPr>
              <a:t>Bind data to list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d-ID" sz="2800" dirty="0" smtClean="0">
                <a:latin typeface="Arial" pitchFamily="34" charset="0"/>
                <a:cs typeface="Arial" pitchFamily="34" charset="0"/>
              </a:rPr>
              <a:t>Instantiate class scope variables</a:t>
            </a:r>
          </a:p>
        </p:txBody>
      </p:sp>
      <p:cxnSp>
        <p:nvCxnSpPr>
          <p:cNvPr id="49" name="Straight Connector 48"/>
          <p:cNvCxnSpPr>
            <a:stCxn id="9" idx="2"/>
            <a:endCxn id="46" idx="0"/>
          </p:cNvCxnSpPr>
          <p:nvPr/>
        </p:nvCxnSpPr>
        <p:spPr>
          <a:xfrm>
            <a:off x="2277645" y="1702750"/>
            <a:ext cx="1524735" cy="872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Android Activity </a:t>
            </a:r>
            <a:r>
              <a:rPr lang="id-ID" dirty="0" smtClean="0"/>
              <a:t>Life-Cycle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Universitas YARSI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AFE0-FE59-4FFD-BDCE-8E002A4DA796}" type="slidenum">
              <a:rPr lang="id-ID" smtClean="0"/>
              <a:pPr/>
              <a:t>24</a:t>
            </a:fld>
            <a:endParaRPr lang="id-ID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id-ID" sz="1600" dirty="0">
                <a:solidFill>
                  <a:schemeClr val="bg2">
                    <a:lumMod val="75000"/>
                  </a:schemeClr>
                </a:solidFill>
              </a:rPr>
              <a:t>Source: https://developer.android.com/guide/components/activities/activity-lifecycle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0304" y="1248071"/>
            <a:ext cx="1071471" cy="4514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Arial" pitchFamily="34" charset="0"/>
                <a:cs typeface="Arial" pitchFamily="34" charset="0"/>
              </a:rPr>
              <a:t>Activity Launced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41909" y="1251337"/>
            <a:ext cx="1071471" cy="4514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OnCreate()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051564" y="1251880"/>
            <a:ext cx="1071471" cy="45141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OnStart()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335392" y="1254922"/>
            <a:ext cx="1071471" cy="4514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OnResume()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69463" y="1254922"/>
            <a:ext cx="1071471" cy="4514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Activity Running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818612" y="1251880"/>
            <a:ext cx="1071471" cy="44683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OnPause()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095493" y="1251112"/>
            <a:ext cx="1071471" cy="4514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OnStop()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447612" y="1251880"/>
            <a:ext cx="1071471" cy="4514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OnDestroy()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705343" y="1251337"/>
            <a:ext cx="1071471" cy="4514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Activity Shut Down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cxnSp>
        <p:nvCxnSpPr>
          <p:cNvPr id="44" name="Straight Arrow Connector 43"/>
          <p:cNvCxnSpPr>
            <a:stCxn id="8" idx="3"/>
            <a:endCxn id="9" idx="1"/>
          </p:cNvCxnSpPr>
          <p:nvPr/>
        </p:nvCxnSpPr>
        <p:spPr>
          <a:xfrm>
            <a:off x="1501775" y="1473778"/>
            <a:ext cx="240134" cy="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3"/>
            <a:endCxn id="10" idx="1"/>
          </p:cNvCxnSpPr>
          <p:nvPr/>
        </p:nvCxnSpPr>
        <p:spPr>
          <a:xfrm>
            <a:off x="2813380" y="1477044"/>
            <a:ext cx="238184" cy="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3"/>
            <a:endCxn id="11" idx="1"/>
          </p:cNvCxnSpPr>
          <p:nvPr/>
        </p:nvCxnSpPr>
        <p:spPr>
          <a:xfrm>
            <a:off x="4123035" y="1477587"/>
            <a:ext cx="212357" cy="3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3"/>
            <a:endCxn id="12" idx="1"/>
          </p:cNvCxnSpPr>
          <p:nvPr/>
        </p:nvCxnSpPr>
        <p:spPr>
          <a:xfrm>
            <a:off x="5406863" y="1480629"/>
            <a:ext cx="16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2" idx="3"/>
            <a:endCxn id="13" idx="1"/>
          </p:cNvCxnSpPr>
          <p:nvPr/>
        </p:nvCxnSpPr>
        <p:spPr>
          <a:xfrm flipV="1">
            <a:off x="6640934" y="1475298"/>
            <a:ext cx="177678" cy="5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3" idx="3"/>
            <a:endCxn id="14" idx="1"/>
          </p:cNvCxnSpPr>
          <p:nvPr/>
        </p:nvCxnSpPr>
        <p:spPr>
          <a:xfrm>
            <a:off x="7890083" y="1475298"/>
            <a:ext cx="205410" cy="1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4" idx="3"/>
            <a:endCxn id="15" idx="1"/>
          </p:cNvCxnSpPr>
          <p:nvPr/>
        </p:nvCxnSpPr>
        <p:spPr>
          <a:xfrm>
            <a:off x="9166964" y="1476819"/>
            <a:ext cx="280648" cy="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5" idx="3"/>
            <a:endCxn id="16" idx="1"/>
          </p:cNvCxnSpPr>
          <p:nvPr/>
        </p:nvCxnSpPr>
        <p:spPr>
          <a:xfrm flipV="1">
            <a:off x="10519083" y="1477044"/>
            <a:ext cx="186260" cy="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502920" y="2575560"/>
            <a:ext cx="6598920" cy="2346960"/>
          </a:xfrm>
          <a:prstGeom prst="roundRect">
            <a:avLst>
              <a:gd name="adj" fmla="val 325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id-ID" sz="2800" dirty="0" smtClean="0">
                <a:latin typeface="Arial" pitchFamily="34" charset="0"/>
                <a:cs typeface="Arial" pitchFamily="34" charset="0"/>
              </a:rPr>
              <a:t>The activity is  visible to user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d-ID" sz="2800" dirty="0" smtClean="0">
                <a:latin typeface="Arial" pitchFamily="34" charset="0"/>
                <a:cs typeface="Arial" pitchFamily="34" charset="0"/>
              </a:rPr>
              <a:t>The activity prepares for entering the foreground and become interactive</a:t>
            </a:r>
          </a:p>
          <a:p>
            <a:pPr marL="285750" indent="-285750">
              <a:buFont typeface="Arial" pitchFamily="34" charset="0"/>
              <a:buChar char="•"/>
            </a:pPr>
            <a:endParaRPr lang="id-ID" sz="28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Straight Connector 48"/>
          <p:cNvCxnSpPr>
            <a:stCxn id="10" idx="2"/>
            <a:endCxn id="46" idx="0"/>
          </p:cNvCxnSpPr>
          <p:nvPr/>
        </p:nvCxnSpPr>
        <p:spPr>
          <a:xfrm>
            <a:off x="3587300" y="1703293"/>
            <a:ext cx="215080" cy="872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14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Android Activity </a:t>
            </a:r>
            <a:r>
              <a:rPr lang="id-ID" dirty="0" smtClean="0"/>
              <a:t>Life-Cycle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Universitas YARSI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AFE0-FE59-4FFD-BDCE-8E002A4DA796}" type="slidenum">
              <a:rPr lang="id-ID" smtClean="0"/>
              <a:pPr/>
              <a:t>25</a:t>
            </a:fld>
            <a:endParaRPr lang="id-ID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id-ID" sz="1600" dirty="0">
                <a:solidFill>
                  <a:schemeClr val="bg2">
                    <a:lumMod val="75000"/>
                  </a:schemeClr>
                </a:solidFill>
              </a:rPr>
              <a:t>Source: https://developer.android.com/guide/components/activities/activity-lifecycle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0304" y="1248071"/>
            <a:ext cx="1071471" cy="4514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Arial" pitchFamily="34" charset="0"/>
                <a:cs typeface="Arial" pitchFamily="34" charset="0"/>
              </a:rPr>
              <a:t>Activity Launced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41909" y="1251337"/>
            <a:ext cx="1071471" cy="4514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OnCreate()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051564" y="1251880"/>
            <a:ext cx="1071471" cy="4514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OnStart()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335392" y="1254922"/>
            <a:ext cx="1071471" cy="45141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OnResume()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69463" y="1254922"/>
            <a:ext cx="1071471" cy="4514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Activity Running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818612" y="1251880"/>
            <a:ext cx="1071471" cy="44683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OnPause()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095493" y="1251112"/>
            <a:ext cx="1071471" cy="4514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OnStop()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447612" y="1251880"/>
            <a:ext cx="1071471" cy="4514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OnDestroy()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705343" y="1251337"/>
            <a:ext cx="1071471" cy="4514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Activity Shut Down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cxnSp>
        <p:nvCxnSpPr>
          <p:cNvPr id="44" name="Straight Arrow Connector 43"/>
          <p:cNvCxnSpPr>
            <a:stCxn id="8" idx="3"/>
            <a:endCxn id="9" idx="1"/>
          </p:cNvCxnSpPr>
          <p:nvPr/>
        </p:nvCxnSpPr>
        <p:spPr>
          <a:xfrm>
            <a:off x="1501775" y="1473778"/>
            <a:ext cx="240134" cy="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3"/>
            <a:endCxn id="10" idx="1"/>
          </p:cNvCxnSpPr>
          <p:nvPr/>
        </p:nvCxnSpPr>
        <p:spPr>
          <a:xfrm>
            <a:off x="2813380" y="1477044"/>
            <a:ext cx="238184" cy="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3"/>
            <a:endCxn id="11" idx="1"/>
          </p:cNvCxnSpPr>
          <p:nvPr/>
        </p:nvCxnSpPr>
        <p:spPr>
          <a:xfrm>
            <a:off x="4123035" y="1477587"/>
            <a:ext cx="212357" cy="3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3"/>
            <a:endCxn id="12" idx="1"/>
          </p:cNvCxnSpPr>
          <p:nvPr/>
        </p:nvCxnSpPr>
        <p:spPr>
          <a:xfrm>
            <a:off x="5406863" y="1480629"/>
            <a:ext cx="16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2" idx="3"/>
            <a:endCxn id="13" idx="1"/>
          </p:cNvCxnSpPr>
          <p:nvPr/>
        </p:nvCxnSpPr>
        <p:spPr>
          <a:xfrm flipV="1">
            <a:off x="6640934" y="1475298"/>
            <a:ext cx="177678" cy="5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3" idx="3"/>
            <a:endCxn id="14" idx="1"/>
          </p:cNvCxnSpPr>
          <p:nvPr/>
        </p:nvCxnSpPr>
        <p:spPr>
          <a:xfrm>
            <a:off x="7890083" y="1475298"/>
            <a:ext cx="205410" cy="1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4" idx="3"/>
            <a:endCxn id="15" idx="1"/>
          </p:cNvCxnSpPr>
          <p:nvPr/>
        </p:nvCxnSpPr>
        <p:spPr>
          <a:xfrm>
            <a:off x="9166964" y="1476819"/>
            <a:ext cx="280648" cy="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5" idx="3"/>
            <a:endCxn id="16" idx="1"/>
          </p:cNvCxnSpPr>
          <p:nvPr/>
        </p:nvCxnSpPr>
        <p:spPr>
          <a:xfrm flipV="1">
            <a:off x="10519083" y="1477044"/>
            <a:ext cx="186260" cy="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502920" y="2575560"/>
            <a:ext cx="6598920" cy="2346960"/>
          </a:xfrm>
          <a:prstGeom prst="roundRect">
            <a:avLst>
              <a:gd name="adj" fmla="val 325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id-ID" sz="2800" dirty="0" smtClean="0">
                <a:latin typeface="Arial" pitchFamily="34" charset="0"/>
                <a:cs typeface="Arial" pitchFamily="34" charset="0"/>
              </a:rPr>
              <a:t>App interacts with the user.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id-ID" sz="2800" dirty="0" smtClean="0">
                <a:latin typeface="Arial" pitchFamily="34" charset="0"/>
                <a:cs typeface="Arial" pitchFamily="34" charset="0"/>
              </a:rPr>
              <a:t>The app stays in this state until user navigating to another activity or an event might be for instance, receiving a call.</a:t>
            </a:r>
          </a:p>
        </p:txBody>
      </p:sp>
      <p:cxnSp>
        <p:nvCxnSpPr>
          <p:cNvPr id="49" name="Straight Connector 48"/>
          <p:cNvCxnSpPr>
            <a:endCxn id="46" idx="0"/>
          </p:cNvCxnSpPr>
          <p:nvPr/>
        </p:nvCxnSpPr>
        <p:spPr>
          <a:xfrm flipH="1">
            <a:off x="3802380" y="1706335"/>
            <a:ext cx="944880" cy="8692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05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Android Activity </a:t>
            </a:r>
            <a:r>
              <a:rPr lang="id-ID" dirty="0" smtClean="0"/>
              <a:t>Life-Cycle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Universitas YARSI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AFE0-FE59-4FFD-BDCE-8E002A4DA796}" type="slidenum">
              <a:rPr lang="id-ID" smtClean="0"/>
              <a:pPr/>
              <a:t>26</a:t>
            </a:fld>
            <a:endParaRPr lang="id-ID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id-ID" sz="1600" dirty="0">
                <a:solidFill>
                  <a:schemeClr val="bg2">
                    <a:lumMod val="75000"/>
                  </a:schemeClr>
                </a:solidFill>
              </a:rPr>
              <a:t>Source: https://developer.android.com/guide/components/activities/activity-lifecycle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0304" y="1248071"/>
            <a:ext cx="1071471" cy="4514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Arial" pitchFamily="34" charset="0"/>
                <a:cs typeface="Arial" pitchFamily="34" charset="0"/>
              </a:rPr>
              <a:t>Activity Launced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41909" y="1251337"/>
            <a:ext cx="1071471" cy="4514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OnCreate()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051564" y="1251880"/>
            <a:ext cx="1071471" cy="4514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OnStart()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335392" y="1254922"/>
            <a:ext cx="1071471" cy="4514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OnResume()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69463" y="1254922"/>
            <a:ext cx="1071471" cy="4514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Activity Running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818612" y="1251880"/>
            <a:ext cx="1071471" cy="44683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OnPause()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095493" y="1251112"/>
            <a:ext cx="1071471" cy="4514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OnStop()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447612" y="1251880"/>
            <a:ext cx="1071471" cy="4514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OnDestroy()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705343" y="1251337"/>
            <a:ext cx="1071471" cy="4514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Activity Shut Down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cxnSp>
        <p:nvCxnSpPr>
          <p:cNvPr id="44" name="Straight Arrow Connector 43"/>
          <p:cNvCxnSpPr>
            <a:stCxn id="8" idx="3"/>
            <a:endCxn id="9" idx="1"/>
          </p:cNvCxnSpPr>
          <p:nvPr/>
        </p:nvCxnSpPr>
        <p:spPr>
          <a:xfrm>
            <a:off x="1501775" y="1473778"/>
            <a:ext cx="240134" cy="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3"/>
            <a:endCxn id="10" idx="1"/>
          </p:cNvCxnSpPr>
          <p:nvPr/>
        </p:nvCxnSpPr>
        <p:spPr>
          <a:xfrm>
            <a:off x="2813380" y="1477044"/>
            <a:ext cx="238184" cy="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3"/>
            <a:endCxn id="11" idx="1"/>
          </p:cNvCxnSpPr>
          <p:nvPr/>
        </p:nvCxnSpPr>
        <p:spPr>
          <a:xfrm>
            <a:off x="4123035" y="1477587"/>
            <a:ext cx="212357" cy="3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3"/>
            <a:endCxn id="12" idx="1"/>
          </p:cNvCxnSpPr>
          <p:nvPr/>
        </p:nvCxnSpPr>
        <p:spPr>
          <a:xfrm>
            <a:off x="5406863" y="1480629"/>
            <a:ext cx="16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2" idx="3"/>
            <a:endCxn id="13" idx="1"/>
          </p:cNvCxnSpPr>
          <p:nvPr/>
        </p:nvCxnSpPr>
        <p:spPr>
          <a:xfrm flipV="1">
            <a:off x="6640934" y="1475298"/>
            <a:ext cx="177678" cy="5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3" idx="3"/>
            <a:endCxn id="14" idx="1"/>
          </p:cNvCxnSpPr>
          <p:nvPr/>
        </p:nvCxnSpPr>
        <p:spPr>
          <a:xfrm>
            <a:off x="7890083" y="1475298"/>
            <a:ext cx="205410" cy="1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4" idx="3"/>
            <a:endCxn id="15" idx="1"/>
          </p:cNvCxnSpPr>
          <p:nvPr/>
        </p:nvCxnSpPr>
        <p:spPr>
          <a:xfrm>
            <a:off x="9166964" y="1476819"/>
            <a:ext cx="280648" cy="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5" idx="3"/>
            <a:endCxn id="16" idx="1"/>
          </p:cNvCxnSpPr>
          <p:nvPr/>
        </p:nvCxnSpPr>
        <p:spPr>
          <a:xfrm flipV="1">
            <a:off x="10519083" y="1477044"/>
            <a:ext cx="186260" cy="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1488952" y="2575560"/>
            <a:ext cx="7045447" cy="2981960"/>
          </a:xfrm>
          <a:prstGeom prst="roundRect">
            <a:avLst>
              <a:gd name="adj" fmla="val 325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itchFamily="34" charset="0"/>
              <a:buChar char="•"/>
            </a:pPr>
            <a:r>
              <a:rPr lang="id-ID" sz="2400" dirty="0" smtClean="0">
                <a:latin typeface="Arial" pitchFamily="34" charset="0"/>
                <a:cs typeface="Arial" pitchFamily="34" charset="0"/>
              </a:rPr>
              <a:t>App enters this state when the user is leaving the activity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This is where the lifecycle components can stop any functionality that does not need to run while the component is not in the foreground, such as stopping a camera preview. </a:t>
            </a:r>
            <a:endParaRPr lang="id-ID" sz="24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Straight Connector 48"/>
          <p:cNvCxnSpPr>
            <a:stCxn id="13" idx="2"/>
            <a:endCxn id="46" idx="0"/>
          </p:cNvCxnSpPr>
          <p:nvPr/>
        </p:nvCxnSpPr>
        <p:spPr>
          <a:xfrm flipH="1">
            <a:off x="5011676" y="1698715"/>
            <a:ext cx="2342672" cy="876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551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Android Activity </a:t>
            </a:r>
            <a:r>
              <a:rPr lang="id-ID" dirty="0" smtClean="0"/>
              <a:t>Life-Cycle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Universitas YARSI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AFE0-FE59-4FFD-BDCE-8E002A4DA796}" type="slidenum">
              <a:rPr lang="id-ID" smtClean="0"/>
              <a:pPr/>
              <a:t>27</a:t>
            </a:fld>
            <a:endParaRPr lang="id-ID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id-ID" sz="1600" dirty="0">
                <a:solidFill>
                  <a:schemeClr val="bg2">
                    <a:lumMod val="75000"/>
                  </a:schemeClr>
                </a:solidFill>
              </a:rPr>
              <a:t>Source: https://developer.android.com/guide/components/activities/activity-lifecycle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0304" y="1248071"/>
            <a:ext cx="1071471" cy="4514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Arial" pitchFamily="34" charset="0"/>
                <a:cs typeface="Arial" pitchFamily="34" charset="0"/>
              </a:rPr>
              <a:t>Activity Launced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41909" y="1251337"/>
            <a:ext cx="1071471" cy="4514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OnCreate()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051564" y="1251880"/>
            <a:ext cx="1071471" cy="4514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OnStart()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335392" y="1254922"/>
            <a:ext cx="1071471" cy="4514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OnResume()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69463" y="1254922"/>
            <a:ext cx="1071471" cy="4514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Activity Running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818612" y="1251880"/>
            <a:ext cx="1071471" cy="44683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OnPause()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095493" y="1251112"/>
            <a:ext cx="1071471" cy="45141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OnStop()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447612" y="1251880"/>
            <a:ext cx="1071471" cy="4514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OnDestroy()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705343" y="1251337"/>
            <a:ext cx="1071471" cy="4514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Activity Shut Down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cxnSp>
        <p:nvCxnSpPr>
          <p:cNvPr id="44" name="Straight Arrow Connector 43"/>
          <p:cNvCxnSpPr>
            <a:stCxn id="8" idx="3"/>
            <a:endCxn id="9" idx="1"/>
          </p:cNvCxnSpPr>
          <p:nvPr/>
        </p:nvCxnSpPr>
        <p:spPr>
          <a:xfrm>
            <a:off x="1501775" y="1473778"/>
            <a:ext cx="240134" cy="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3"/>
            <a:endCxn id="10" idx="1"/>
          </p:cNvCxnSpPr>
          <p:nvPr/>
        </p:nvCxnSpPr>
        <p:spPr>
          <a:xfrm>
            <a:off x="2813380" y="1477044"/>
            <a:ext cx="238184" cy="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3"/>
            <a:endCxn id="11" idx="1"/>
          </p:cNvCxnSpPr>
          <p:nvPr/>
        </p:nvCxnSpPr>
        <p:spPr>
          <a:xfrm>
            <a:off x="4123035" y="1477587"/>
            <a:ext cx="212357" cy="3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3"/>
            <a:endCxn id="12" idx="1"/>
          </p:cNvCxnSpPr>
          <p:nvPr/>
        </p:nvCxnSpPr>
        <p:spPr>
          <a:xfrm>
            <a:off x="5406863" y="1480629"/>
            <a:ext cx="16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2" idx="3"/>
            <a:endCxn id="13" idx="1"/>
          </p:cNvCxnSpPr>
          <p:nvPr/>
        </p:nvCxnSpPr>
        <p:spPr>
          <a:xfrm flipV="1">
            <a:off x="6640934" y="1475298"/>
            <a:ext cx="177678" cy="5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3" idx="3"/>
            <a:endCxn id="14" idx="1"/>
          </p:cNvCxnSpPr>
          <p:nvPr/>
        </p:nvCxnSpPr>
        <p:spPr>
          <a:xfrm>
            <a:off x="7890083" y="1475298"/>
            <a:ext cx="205410" cy="1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4" idx="3"/>
            <a:endCxn id="15" idx="1"/>
          </p:cNvCxnSpPr>
          <p:nvPr/>
        </p:nvCxnSpPr>
        <p:spPr>
          <a:xfrm>
            <a:off x="9166964" y="1476819"/>
            <a:ext cx="280648" cy="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5" idx="3"/>
            <a:endCxn id="16" idx="1"/>
          </p:cNvCxnSpPr>
          <p:nvPr/>
        </p:nvCxnSpPr>
        <p:spPr>
          <a:xfrm flipV="1">
            <a:off x="10519083" y="1477044"/>
            <a:ext cx="186260" cy="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1488952" y="2575560"/>
            <a:ext cx="9216391" cy="2590800"/>
          </a:xfrm>
          <a:prstGeom prst="roundRect">
            <a:avLst>
              <a:gd name="adj" fmla="val 325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id-ID" sz="2000" dirty="0" smtClean="0">
                <a:latin typeface="Arial" pitchFamily="34" charset="0"/>
                <a:cs typeface="Arial" pitchFamily="34" charset="0"/>
              </a:rPr>
              <a:t>App enters this state when the activity is no longer visible to user (e.g when a newly launched activity covers the entire screen).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This is where the lifecycle components can stop any functionality that does not need to run while the component is not visible on the screen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id-ID" sz="2000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to perform relatively CPU-intensive shutdown operations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id-ID" sz="2000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For example, if you can't find a more opportune time to save information to a database, you might do so during </a:t>
            </a:r>
            <a:r>
              <a:rPr lang="en-US" sz="2000" i="1" dirty="0" err="1">
                <a:latin typeface="Arial" pitchFamily="34" charset="0"/>
                <a:cs typeface="Arial" pitchFamily="34" charset="0"/>
                <a:hlinkClick r:id="rId2"/>
              </a:rPr>
              <a:t>onStop</a:t>
            </a:r>
            <a:r>
              <a:rPr lang="en-US" sz="2000" i="1" dirty="0">
                <a:latin typeface="Arial" pitchFamily="34" charset="0"/>
                <a:cs typeface="Arial" pitchFamily="34" charset="0"/>
                <a:hlinkClick r:id="rId2"/>
              </a:rPr>
              <a:t>()</a:t>
            </a:r>
            <a:endParaRPr lang="id-ID" sz="2000" i="1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Straight Connector 48"/>
          <p:cNvCxnSpPr>
            <a:stCxn id="14" idx="2"/>
            <a:endCxn id="46" idx="0"/>
          </p:cNvCxnSpPr>
          <p:nvPr/>
        </p:nvCxnSpPr>
        <p:spPr>
          <a:xfrm flipH="1">
            <a:off x="6097148" y="1702525"/>
            <a:ext cx="2534081" cy="873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09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Android Activity </a:t>
            </a:r>
            <a:r>
              <a:rPr lang="id-ID" dirty="0" smtClean="0"/>
              <a:t>Life-Cycle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Universitas YARSI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AFE0-FE59-4FFD-BDCE-8E002A4DA796}" type="slidenum">
              <a:rPr lang="id-ID" smtClean="0"/>
              <a:pPr/>
              <a:t>28</a:t>
            </a:fld>
            <a:endParaRPr lang="id-ID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id-ID" sz="1600" dirty="0">
                <a:solidFill>
                  <a:schemeClr val="bg2">
                    <a:lumMod val="75000"/>
                  </a:schemeClr>
                </a:solidFill>
              </a:rPr>
              <a:t>Source: https://developer.android.com/guide/components/activities/activity-lifecycle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30304" y="1248071"/>
            <a:ext cx="1071471" cy="4514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Arial" pitchFamily="34" charset="0"/>
                <a:cs typeface="Arial" pitchFamily="34" charset="0"/>
              </a:rPr>
              <a:t>Activity Launced</a:t>
            </a:r>
            <a:endParaRPr lang="en-US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41909" y="1251337"/>
            <a:ext cx="1071471" cy="4514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OnCreate()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051564" y="1251880"/>
            <a:ext cx="1071471" cy="4514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OnStart()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335392" y="1254922"/>
            <a:ext cx="1071471" cy="4514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OnResume()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569463" y="1254922"/>
            <a:ext cx="1071471" cy="4514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Activity Running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818612" y="1251880"/>
            <a:ext cx="1071471" cy="446835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OnPause()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095493" y="1251112"/>
            <a:ext cx="1071471" cy="4514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OnStop()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9447612" y="1251880"/>
            <a:ext cx="1071471" cy="45141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OnDestroy()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705343" y="1251337"/>
            <a:ext cx="1071471" cy="451413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sz="900" dirty="0" smtClean="0">
                <a:latin typeface="Consolas" pitchFamily="49" charset="0"/>
                <a:cs typeface="Arial" pitchFamily="34" charset="0"/>
              </a:rPr>
              <a:t>Activity Shut Down</a:t>
            </a:r>
            <a:endParaRPr lang="en-US" sz="900" dirty="0">
              <a:latin typeface="Consolas" pitchFamily="49" charset="0"/>
              <a:cs typeface="Arial" pitchFamily="34" charset="0"/>
            </a:endParaRPr>
          </a:p>
        </p:txBody>
      </p:sp>
      <p:cxnSp>
        <p:nvCxnSpPr>
          <p:cNvPr id="44" name="Straight Arrow Connector 43"/>
          <p:cNvCxnSpPr>
            <a:stCxn id="8" idx="3"/>
            <a:endCxn id="9" idx="1"/>
          </p:cNvCxnSpPr>
          <p:nvPr/>
        </p:nvCxnSpPr>
        <p:spPr>
          <a:xfrm>
            <a:off x="1501775" y="1473778"/>
            <a:ext cx="240134" cy="3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9" idx="3"/>
            <a:endCxn id="10" idx="1"/>
          </p:cNvCxnSpPr>
          <p:nvPr/>
        </p:nvCxnSpPr>
        <p:spPr>
          <a:xfrm>
            <a:off x="2813380" y="1477044"/>
            <a:ext cx="238184" cy="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0" idx="3"/>
            <a:endCxn id="11" idx="1"/>
          </p:cNvCxnSpPr>
          <p:nvPr/>
        </p:nvCxnSpPr>
        <p:spPr>
          <a:xfrm>
            <a:off x="4123035" y="1477587"/>
            <a:ext cx="212357" cy="3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1" idx="3"/>
            <a:endCxn id="12" idx="1"/>
          </p:cNvCxnSpPr>
          <p:nvPr/>
        </p:nvCxnSpPr>
        <p:spPr>
          <a:xfrm>
            <a:off x="5406863" y="1480629"/>
            <a:ext cx="162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12" idx="3"/>
            <a:endCxn id="13" idx="1"/>
          </p:cNvCxnSpPr>
          <p:nvPr/>
        </p:nvCxnSpPr>
        <p:spPr>
          <a:xfrm flipV="1">
            <a:off x="6640934" y="1475298"/>
            <a:ext cx="177678" cy="5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3" idx="3"/>
            <a:endCxn id="14" idx="1"/>
          </p:cNvCxnSpPr>
          <p:nvPr/>
        </p:nvCxnSpPr>
        <p:spPr>
          <a:xfrm>
            <a:off x="7890083" y="1475298"/>
            <a:ext cx="205410" cy="15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14" idx="3"/>
            <a:endCxn id="15" idx="1"/>
          </p:cNvCxnSpPr>
          <p:nvPr/>
        </p:nvCxnSpPr>
        <p:spPr>
          <a:xfrm>
            <a:off x="9166964" y="1476819"/>
            <a:ext cx="280648" cy="7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5" idx="3"/>
            <a:endCxn id="16" idx="1"/>
          </p:cNvCxnSpPr>
          <p:nvPr/>
        </p:nvCxnSpPr>
        <p:spPr>
          <a:xfrm flipV="1">
            <a:off x="10519083" y="1477044"/>
            <a:ext cx="186260" cy="5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2314987" y="2575560"/>
            <a:ext cx="9216391" cy="2590800"/>
          </a:xfrm>
          <a:prstGeom prst="roundRect">
            <a:avLst>
              <a:gd name="adj" fmla="val 325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The final call you receive before your activity is destroyed. This can happen either because the activity is finishing (someone called </a:t>
            </a:r>
            <a:r>
              <a:rPr lang="en-US" sz="2800" dirty="0" err="1">
                <a:latin typeface="Arial" pitchFamily="34" charset="0"/>
                <a:cs typeface="Arial" pitchFamily="34" charset="0"/>
                <a:hlinkClick r:id="rId2"/>
              </a:rPr>
              <a:t>Activity#finish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 on it), </a:t>
            </a:r>
            <a:endParaRPr lang="id-ID" sz="2800" dirty="0" smtClean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or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because the system is temporarily destroying this instance of the activity to save space. </a:t>
            </a:r>
            <a:endParaRPr lang="id-ID" sz="2800" i="1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Straight Connector 48"/>
          <p:cNvCxnSpPr>
            <a:stCxn id="15" idx="2"/>
            <a:endCxn id="46" idx="0"/>
          </p:cNvCxnSpPr>
          <p:nvPr/>
        </p:nvCxnSpPr>
        <p:spPr>
          <a:xfrm flipH="1">
            <a:off x="6923183" y="1703293"/>
            <a:ext cx="3060165" cy="8722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52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Activity state and ejection from memory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Universitas YARSI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AFE0-FE59-4FFD-BDCE-8E002A4DA796}" type="slidenum">
              <a:rPr lang="id-ID" smtClean="0"/>
              <a:pPr/>
              <a:t>29</a:t>
            </a:fld>
            <a:endParaRPr lang="id-ID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19734633"/>
              </p:ext>
            </p:extLst>
          </p:nvPr>
        </p:nvGraphicFramePr>
        <p:xfrm>
          <a:off x="456882" y="1908175"/>
          <a:ext cx="11247438" cy="2621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2760"/>
                <a:gridCol w="4465532"/>
                <a:gridCol w="3749146"/>
              </a:tblGrid>
              <a:tr h="370840">
                <a:tc>
                  <a:txBody>
                    <a:bodyPr/>
                    <a:lstStyle/>
                    <a:p>
                      <a:r>
                        <a:rPr lang="id-ID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Likelihood</a:t>
                      </a:r>
                      <a:r>
                        <a:rPr lang="id-ID" sz="2000" baseline="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 of being killed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Process state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2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Activity state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>
                          <a:latin typeface="Arial" pitchFamily="34" charset="0"/>
                          <a:cs typeface="Arial" pitchFamily="34" charset="0"/>
                        </a:rPr>
                        <a:t>Least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id-ID" dirty="0" smtClean="0">
                          <a:latin typeface="Arial" pitchFamily="34" charset="0"/>
                          <a:cs typeface="Arial" pitchFamily="34" charset="0"/>
                        </a:rPr>
                        <a:t>Foreground</a:t>
                      </a:r>
                      <a:r>
                        <a:rPr lang="id-ID" baseline="0" dirty="0" smtClean="0">
                          <a:latin typeface="Arial" pitchFamily="34" charset="0"/>
                          <a:cs typeface="Arial" pitchFamily="34" charset="0"/>
                        </a:rPr>
                        <a:t> (having or about to get focus)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>
                          <a:latin typeface="Arial" pitchFamily="34" charset="0"/>
                          <a:cs typeface="Arial" pitchFamily="34" charset="0"/>
                        </a:rPr>
                        <a:t>Created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>
                          <a:latin typeface="Arial" pitchFamily="34" charset="0"/>
                          <a:cs typeface="Arial" pitchFamily="34" charset="0"/>
                        </a:rPr>
                        <a:t>Started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>
                          <a:latin typeface="Arial" pitchFamily="34" charset="0"/>
                          <a:cs typeface="Arial" pitchFamily="34" charset="0"/>
                        </a:rPr>
                        <a:t>Resumed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 smtClean="0">
                          <a:latin typeface="Arial" pitchFamily="34" charset="0"/>
                          <a:cs typeface="Arial" pitchFamily="34" charset="0"/>
                        </a:rPr>
                        <a:t>More</a:t>
                      </a:r>
                      <a:endParaRPr lang="en-US" dirty="0" smtClean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>
                          <a:latin typeface="Arial" pitchFamily="34" charset="0"/>
                          <a:cs typeface="Arial" pitchFamily="34" charset="0"/>
                        </a:rPr>
                        <a:t>Background</a:t>
                      </a:r>
                      <a:r>
                        <a:rPr lang="id-ID" baseline="0" dirty="0" smtClean="0">
                          <a:latin typeface="Arial" pitchFamily="34" charset="0"/>
                          <a:cs typeface="Arial" pitchFamily="34" charset="0"/>
                        </a:rPr>
                        <a:t> (lost focus)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>
                          <a:latin typeface="Arial" pitchFamily="34" charset="0"/>
                          <a:cs typeface="Arial" pitchFamily="34" charset="0"/>
                        </a:rPr>
                        <a:t>Paused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 smtClean="0">
                          <a:latin typeface="Arial" pitchFamily="34" charset="0"/>
                          <a:cs typeface="Arial" pitchFamily="34" charset="0"/>
                        </a:rPr>
                        <a:t>Most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>
                          <a:latin typeface="Arial" pitchFamily="34" charset="0"/>
                          <a:cs typeface="Arial" pitchFamily="34" charset="0"/>
                        </a:rPr>
                        <a:t>Background(not visible)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>
                          <a:latin typeface="Arial" pitchFamily="34" charset="0"/>
                          <a:cs typeface="Arial" pitchFamily="34" charset="0"/>
                        </a:rPr>
                        <a:t>Stopped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>
                          <a:latin typeface="Arial" pitchFamily="34" charset="0"/>
                          <a:cs typeface="Arial" pitchFamily="34" charset="0"/>
                        </a:rPr>
                        <a:t>Empty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 smtClean="0">
                          <a:latin typeface="Arial" pitchFamily="34" charset="0"/>
                          <a:cs typeface="Arial" pitchFamily="34" charset="0"/>
                        </a:rPr>
                        <a:t>Destroyed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 Placeholder 5"/>
          <p:cNvSpPr txBox="1">
            <a:spLocks/>
          </p:cNvSpPr>
          <p:nvPr/>
        </p:nvSpPr>
        <p:spPr>
          <a:xfrm>
            <a:off x="457200" y="5669280"/>
            <a:ext cx="11247120" cy="54864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 sz="1600" dirty="0" smtClean="0">
                <a:solidFill>
                  <a:schemeClr val="bg2">
                    <a:lumMod val="75000"/>
                  </a:schemeClr>
                </a:solidFill>
              </a:rPr>
              <a:t>Source: https://developer.android.com/guide/components/activities/activity-lifecycle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1524000"/>
            <a:ext cx="626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Table. 1 Relationship between process life-cycle and activity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8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d-ID" dirty="0" smtClean="0"/>
              <a:t>Android Activity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3383280"/>
            <a:ext cx="6350000" cy="1005840"/>
          </a:xfrm>
        </p:spPr>
        <p:txBody>
          <a:bodyPr/>
          <a:lstStyle/>
          <a:p>
            <a:pPr algn="l"/>
            <a:r>
              <a:rPr lang="id-ID" dirty="0" smtClean="0"/>
              <a:t>Android Activity and Android Life-Cycle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20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Android Life-Cycle 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Universitas YARSI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12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id-ID" dirty="0" smtClean="0"/>
              <a:t>Override activity state 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b="1" dirty="0" err="1"/>
              <a:t>const</a:t>
            </a:r>
            <a:r>
              <a:rPr lang="en-US" sz="2000" b="1" dirty="0"/>
              <a:t> </a:t>
            </a:r>
            <a:r>
              <a:rPr lang="en-US" sz="2000" b="1" dirty="0" err="1"/>
              <a:t>val</a:t>
            </a:r>
            <a:r>
              <a:rPr lang="en-US" sz="2000" b="1" dirty="0"/>
              <a:t> </a:t>
            </a:r>
            <a:r>
              <a:rPr lang="en-US" sz="2000" i="1" dirty="0"/>
              <a:t>ACTIVITY_NAME </a:t>
            </a:r>
            <a:r>
              <a:rPr lang="en-US" sz="2000" dirty="0"/>
              <a:t>=  </a:t>
            </a:r>
            <a:r>
              <a:rPr lang="en-US" sz="2000" b="1" dirty="0"/>
              <a:t>"ACTIVITY 1"</a:t>
            </a:r>
            <a:endParaRPr lang="id-ID" sz="2200" b="1" dirty="0" smtClean="0"/>
          </a:p>
          <a:p>
            <a:r>
              <a:rPr lang="en-US" sz="2200" b="1" dirty="0" smtClean="0"/>
              <a:t>class </a:t>
            </a:r>
            <a:r>
              <a:rPr lang="en-US" sz="2200" dirty="0" err="1"/>
              <a:t>MainActivity</a:t>
            </a:r>
            <a:r>
              <a:rPr lang="en-US" sz="2200" dirty="0"/>
              <a:t> : </a:t>
            </a:r>
            <a:r>
              <a:rPr lang="en-US" sz="2200" dirty="0" err="1"/>
              <a:t>AppCompatActivity</a:t>
            </a:r>
            <a:r>
              <a:rPr lang="en-US" sz="2200" dirty="0"/>
              <a:t>() {</a:t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b="1" dirty="0"/>
              <a:t>override fun </a:t>
            </a:r>
            <a:r>
              <a:rPr lang="en-US" sz="2200" dirty="0" err="1"/>
              <a:t>onCreate</a:t>
            </a:r>
            <a:r>
              <a:rPr lang="en-US" sz="2200" dirty="0"/>
              <a:t>(</a:t>
            </a:r>
            <a:r>
              <a:rPr lang="en-US" sz="2200" dirty="0" err="1"/>
              <a:t>savedInstanceState</a:t>
            </a:r>
            <a:r>
              <a:rPr lang="en-US" sz="2200" dirty="0"/>
              <a:t>: Bundle?) {</a:t>
            </a:r>
            <a:br>
              <a:rPr lang="en-US" sz="2200" dirty="0"/>
            </a:br>
            <a:r>
              <a:rPr lang="en-US" sz="2200" dirty="0"/>
              <a:t>        </a:t>
            </a:r>
            <a:r>
              <a:rPr lang="en-US" sz="2200" b="1" dirty="0" err="1"/>
              <a:t>super</a:t>
            </a:r>
            <a:r>
              <a:rPr lang="en-US" sz="2200" dirty="0" err="1"/>
              <a:t>.onCreate</a:t>
            </a:r>
            <a:r>
              <a:rPr lang="en-US" sz="2200" dirty="0"/>
              <a:t>(</a:t>
            </a:r>
            <a:r>
              <a:rPr lang="en-US" sz="2200" dirty="0" err="1"/>
              <a:t>savedInstanceState</a:t>
            </a:r>
            <a:r>
              <a:rPr lang="en-US" sz="2200" dirty="0"/>
              <a:t>)</a:t>
            </a:r>
            <a:br>
              <a:rPr lang="en-US" sz="2200" dirty="0"/>
            </a:br>
            <a:r>
              <a:rPr lang="en-US" sz="2200" dirty="0"/>
              <a:t>        </a:t>
            </a:r>
            <a:r>
              <a:rPr lang="en-US" sz="2200" dirty="0" err="1"/>
              <a:t>setContentView</a:t>
            </a:r>
            <a:r>
              <a:rPr lang="en-US" sz="2200" dirty="0"/>
              <a:t>(</a:t>
            </a:r>
            <a:r>
              <a:rPr lang="en-US" sz="2200" dirty="0" err="1"/>
              <a:t>R.layout.</a:t>
            </a:r>
            <a:r>
              <a:rPr lang="en-US" sz="2200" i="1" dirty="0" err="1"/>
              <a:t>activity_main</a:t>
            </a:r>
            <a:r>
              <a:rPr lang="en-US" sz="2200" dirty="0"/>
              <a:t>)</a:t>
            </a:r>
            <a:br>
              <a:rPr lang="en-US" sz="2200" dirty="0"/>
            </a:br>
            <a:r>
              <a:rPr lang="en-US" sz="2200" dirty="0"/>
              <a:t>        </a:t>
            </a:r>
            <a:r>
              <a:rPr lang="en-US" sz="2200" dirty="0" err="1"/>
              <a:t>button_next.setOnClickListener</a:t>
            </a:r>
            <a:r>
              <a:rPr lang="en-US" sz="2200" dirty="0"/>
              <a:t>(</a:t>
            </a:r>
            <a:r>
              <a:rPr lang="en-US" sz="2200" dirty="0" err="1"/>
              <a:t>View.OnClickListener</a:t>
            </a:r>
            <a:r>
              <a:rPr lang="en-US" sz="2200" dirty="0"/>
              <a:t> </a:t>
            </a:r>
            <a:r>
              <a:rPr lang="en-US" sz="2200" b="1" dirty="0"/>
              <a:t>{</a:t>
            </a:r>
            <a:br>
              <a:rPr lang="en-US" sz="2200" b="1" dirty="0"/>
            </a:br>
            <a:r>
              <a:rPr lang="en-US" sz="2200" b="1" dirty="0"/>
              <a:t>            </a:t>
            </a:r>
            <a:r>
              <a:rPr lang="en-US" sz="2200" b="1" dirty="0" err="1"/>
              <a:t>val</a:t>
            </a:r>
            <a:r>
              <a:rPr lang="en-US" sz="2200" b="1" dirty="0"/>
              <a:t> </a:t>
            </a:r>
            <a:r>
              <a:rPr lang="en-US" sz="2200" dirty="0"/>
              <a:t>intent = Intent(</a:t>
            </a:r>
            <a:r>
              <a:rPr lang="en-US" sz="2200" b="1" dirty="0"/>
              <a:t>this</a:t>
            </a:r>
            <a:r>
              <a:rPr lang="en-US" sz="2200" dirty="0"/>
              <a:t>, </a:t>
            </a:r>
            <a:r>
              <a:rPr lang="en-US" sz="2200" dirty="0" err="1"/>
              <a:t>SecondActivity</a:t>
            </a:r>
            <a:r>
              <a:rPr lang="en-US" sz="2200" dirty="0"/>
              <a:t>::</a:t>
            </a:r>
            <a:r>
              <a:rPr lang="en-US" sz="2200" b="1" dirty="0"/>
              <a:t>class</a:t>
            </a:r>
            <a:r>
              <a:rPr lang="en-US" sz="2200" dirty="0"/>
              <a:t>.</a:t>
            </a:r>
            <a:r>
              <a:rPr lang="en-US" sz="2200" i="1" dirty="0"/>
              <a:t>java</a:t>
            </a:r>
            <a:r>
              <a:rPr lang="en-US" sz="2200" dirty="0"/>
              <a:t>)</a:t>
            </a:r>
            <a:br>
              <a:rPr lang="en-US" sz="2200" dirty="0"/>
            </a:br>
            <a:r>
              <a:rPr lang="en-US" sz="2200" dirty="0"/>
              <a:t>            </a:t>
            </a:r>
            <a:r>
              <a:rPr lang="en-US" sz="2200" dirty="0" err="1"/>
              <a:t>startActivity</a:t>
            </a:r>
            <a:r>
              <a:rPr lang="en-US" sz="2200" dirty="0"/>
              <a:t>(intent)</a:t>
            </a:r>
            <a:br>
              <a:rPr lang="en-US" sz="2200" dirty="0"/>
            </a:br>
            <a:r>
              <a:rPr lang="en-US" sz="2200" dirty="0"/>
              <a:t>        </a:t>
            </a:r>
            <a:r>
              <a:rPr lang="en-US" sz="2200" b="1" dirty="0"/>
              <a:t>}</a:t>
            </a:r>
            <a:r>
              <a:rPr lang="en-US" sz="2200" dirty="0"/>
              <a:t>)</a:t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dirty="0" smtClean="0"/>
              <a:t>}</a:t>
            </a:r>
            <a:endParaRPr lang="en-US" sz="22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7589838" cy="273050"/>
          </a:xfrm>
          <a:prstGeom prst="rect">
            <a:avLst/>
          </a:prstGeom>
        </p:spPr>
        <p:txBody>
          <a:bodyPr/>
          <a:lstStyle/>
          <a:p>
            <a:r>
              <a:rPr lang="id-ID" smtClean="0"/>
              <a:t>Universitas YARSI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4273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/>
              <a:t>Override activity state 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200" b="1" dirty="0"/>
              <a:t>override fun </a:t>
            </a:r>
            <a:r>
              <a:rPr lang="en-US" sz="2200" b="1" dirty="0" err="1"/>
              <a:t>onStart</a:t>
            </a:r>
            <a:r>
              <a:rPr lang="en-US" sz="2200" b="1" dirty="0"/>
              <a:t>() </a:t>
            </a:r>
            <a:r>
              <a:rPr lang="en-US" sz="2200" dirty="0"/>
              <a:t>{</a:t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dirty="0" err="1"/>
              <a:t>Toast.makeText</a:t>
            </a:r>
            <a:r>
              <a:rPr lang="en-US" sz="2200" dirty="0"/>
              <a:t>(</a:t>
            </a:r>
            <a:r>
              <a:rPr lang="en-US" sz="2200" b="1" dirty="0"/>
              <a:t>this</a:t>
            </a:r>
            <a:r>
              <a:rPr lang="en-US" sz="2200" dirty="0"/>
              <a:t>, </a:t>
            </a:r>
            <a:r>
              <a:rPr lang="en-US" sz="2200" b="1" dirty="0"/>
              <a:t>"$</a:t>
            </a:r>
            <a:r>
              <a:rPr lang="en-US" sz="2200" i="1" dirty="0"/>
              <a:t>ACTIVITY_NAME</a:t>
            </a:r>
            <a:r>
              <a:rPr lang="en-US" sz="2200" b="1" dirty="0"/>
              <a:t> enters </a:t>
            </a:r>
            <a:r>
              <a:rPr lang="en-US" sz="2200" b="1" dirty="0" err="1"/>
              <a:t>onStart</a:t>
            </a:r>
            <a:r>
              <a:rPr lang="en-US" sz="2200" b="1" dirty="0"/>
              <a:t> state"</a:t>
            </a:r>
            <a:r>
              <a:rPr lang="en-US" sz="2200" dirty="0"/>
              <a:t>, </a:t>
            </a:r>
            <a:r>
              <a:rPr lang="id-ID" sz="2200" dirty="0" smtClean="0"/>
              <a:t>	</a:t>
            </a:r>
            <a:r>
              <a:rPr lang="en-US" sz="2200" dirty="0" err="1" smtClean="0"/>
              <a:t>Toast.</a:t>
            </a:r>
            <a:r>
              <a:rPr lang="en-US" sz="2200" i="1" dirty="0" err="1" smtClean="0"/>
              <a:t>LENGTH_LONG</a:t>
            </a:r>
            <a:r>
              <a:rPr lang="en-US" sz="2200" dirty="0"/>
              <a:t>).show()</a:t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b="1" dirty="0" err="1"/>
              <a:t>super</a:t>
            </a:r>
            <a:r>
              <a:rPr lang="en-US" sz="2200" dirty="0" err="1"/>
              <a:t>.onStart</a:t>
            </a:r>
            <a:r>
              <a:rPr lang="en-US" sz="2200" dirty="0"/>
              <a:t>()</a:t>
            </a:r>
            <a:br>
              <a:rPr lang="en-US" sz="2200" dirty="0"/>
            </a:br>
            <a:r>
              <a:rPr lang="en-US" sz="2200" dirty="0" smtClean="0"/>
              <a:t>}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dirty="0"/>
              <a:t>override fun </a:t>
            </a:r>
            <a:r>
              <a:rPr lang="en-US" sz="2200" b="1" dirty="0" err="1"/>
              <a:t>onResume</a:t>
            </a:r>
            <a:r>
              <a:rPr lang="en-US" sz="2200" b="1" dirty="0"/>
              <a:t>() </a:t>
            </a:r>
            <a:r>
              <a:rPr lang="en-US" sz="2200" dirty="0"/>
              <a:t>{</a:t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dirty="0" err="1"/>
              <a:t>Toast.makeText</a:t>
            </a:r>
            <a:r>
              <a:rPr lang="en-US" sz="2200" dirty="0"/>
              <a:t>(</a:t>
            </a:r>
            <a:r>
              <a:rPr lang="en-US" sz="2200" b="1" dirty="0"/>
              <a:t>this</a:t>
            </a:r>
            <a:r>
              <a:rPr lang="en-US" sz="2200" dirty="0"/>
              <a:t>, </a:t>
            </a:r>
            <a:r>
              <a:rPr lang="en-US" sz="2200" b="1" dirty="0"/>
              <a:t>"$</a:t>
            </a:r>
            <a:r>
              <a:rPr lang="en-US" sz="2200" i="1" dirty="0"/>
              <a:t>ACTIVITY_NAME</a:t>
            </a:r>
            <a:r>
              <a:rPr lang="en-US" sz="2200" b="1" dirty="0"/>
              <a:t> enters  </a:t>
            </a:r>
            <a:r>
              <a:rPr lang="en-US" sz="2200" b="1" dirty="0" err="1"/>
              <a:t>onResume</a:t>
            </a:r>
            <a:r>
              <a:rPr lang="en-US" sz="2200" b="1" dirty="0"/>
              <a:t> </a:t>
            </a:r>
            <a:r>
              <a:rPr lang="id-ID" sz="2200" b="1" dirty="0" smtClean="0"/>
              <a:t>	</a:t>
            </a:r>
            <a:r>
              <a:rPr lang="en-US" sz="2200" b="1" dirty="0" smtClean="0"/>
              <a:t>state</a:t>
            </a:r>
            <a:r>
              <a:rPr lang="en-US" sz="2200" b="1" dirty="0"/>
              <a:t>"</a:t>
            </a:r>
            <a:r>
              <a:rPr lang="en-US" sz="2200" dirty="0"/>
              <a:t>, </a:t>
            </a:r>
            <a:r>
              <a:rPr lang="id-ID" sz="2200" dirty="0" smtClean="0"/>
              <a:t>	</a:t>
            </a:r>
            <a:r>
              <a:rPr lang="en-US" sz="2200" dirty="0" err="1" smtClean="0"/>
              <a:t>Toast.</a:t>
            </a:r>
            <a:r>
              <a:rPr lang="en-US" sz="2200" i="1" dirty="0" err="1" smtClean="0"/>
              <a:t>LENGTH_LONG</a:t>
            </a:r>
            <a:r>
              <a:rPr lang="en-US" sz="2200" dirty="0"/>
              <a:t>).show()</a:t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b="1" dirty="0" err="1"/>
              <a:t>super</a:t>
            </a:r>
            <a:r>
              <a:rPr lang="en-US" sz="2200" dirty="0" err="1"/>
              <a:t>.onResume</a:t>
            </a:r>
            <a:r>
              <a:rPr lang="en-US" sz="2200" dirty="0"/>
              <a:t>()</a:t>
            </a:r>
            <a:br>
              <a:rPr lang="en-US" sz="2200" dirty="0"/>
            </a:br>
            <a:r>
              <a:rPr lang="en-US" sz="2200" dirty="0"/>
              <a:t>}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7589838" cy="273050"/>
          </a:xfrm>
          <a:prstGeom prst="rect">
            <a:avLst/>
          </a:prstGeom>
        </p:spPr>
        <p:txBody>
          <a:bodyPr/>
          <a:lstStyle/>
          <a:p>
            <a:r>
              <a:rPr lang="id-ID" smtClean="0"/>
              <a:t>Universitas YARSI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7167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/>
              <a:t>Override activity state 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200" b="1" dirty="0"/>
              <a:t>override fun </a:t>
            </a:r>
            <a:r>
              <a:rPr lang="en-US" sz="2200" b="1" dirty="0" err="1"/>
              <a:t>onPause</a:t>
            </a:r>
            <a:r>
              <a:rPr lang="en-US" sz="2200" b="1" dirty="0"/>
              <a:t>() </a:t>
            </a:r>
            <a:r>
              <a:rPr lang="en-US" sz="2200" dirty="0"/>
              <a:t>{</a:t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dirty="0" err="1"/>
              <a:t>Toast.makeText</a:t>
            </a:r>
            <a:r>
              <a:rPr lang="en-US" sz="2200" dirty="0"/>
              <a:t>(</a:t>
            </a:r>
            <a:r>
              <a:rPr lang="en-US" sz="2200" b="1" dirty="0"/>
              <a:t>this</a:t>
            </a:r>
            <a:r>
              <a:rPr lang="en-US" sz="2200" dirty="0"/>
              <a:t>, </a:t>
            </a:r>
            <a:r>
              <a:rPr lang="en-US" sz="2200" b="1" dirty="0"/>
              <a:t>"$</a:t>
            </a:r>
            <a:r>
              <a:rPr lang="en-US" sz="2200" i="1" dirty="0"/>
              <a:t>ACTIVITY_NAME</a:t>
            </a:r>
            <a:r>
              <a:rPr lang="en-US" sz="2200" b="1" dirty="0"/>
              <a:t> enters  </a:t>
            </a:r>
            <a:r>
              <a:rPr lang="en-US" sz="2200" b="1" dirty="0" err="1"/>
              <a:t>onPaused</a:t>
            </a:r>
            <a:r>
              <a:rPr lang="en-US" sz="2200" b="1" dirty="0"/>
              <a:t> </a:t>
            </a:r>
            <a:r>
              <a:rPr lang="id-ID" sz="2200" b="1" dirty="0" smtClean="0"/>
              <a:t>	</a:t>
            </a:r>
            <a:r>
              <a:rPr lang="en-US" sz="2200" b="1" dirty="0" smtClean="0"/>
              <a:t>state"</a:t>
            </a:r>
            <a:r>
              <a:rPr lang="en-US" sz="2200" dirty="0" smtClean="0"/>
              <a:t>,</a:t>
            </a:r>
            <a:r>
              <a:rPr lang="en-US" sz="2200" dirty="0" err="1" smtClean="0"/>
              <a:t>Toast.</a:t>
            </a:r>
            <a:r>
              <a:rPr lang="en-US" sz="2200" i="1" dirty="0" err="1" smtClean="0"/>
              <a:t>LENGTH_LONG</a:t>
            </a:r>
            <a:r>
              <a:rPr lang="en-US" sz="2200" dirty="0"/>
              <a:t>).show()</a:t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b="1" dirty="0" err="1"/>
              <a:t>super</a:t>
            </a:r>
            <a:r>
              <a:rPr lang="en-US" sz="2200" dirty="0" err="1"/>
              <a:t>.onPause</a:t>
            </a:r>
            <a:r>
              <a:rPr lang="en-US" sz="2200" dirty="0"/>
              <a:t>()</a:t>
            </a:r>
            <a:br>
              <a:rPr lang="en-US" sz="2200" dirty="0"/>
            </a:br>
            <a:r>
              <a:rPr lang="en-US" sz="2200" dirty="0" smtClean="0"/>
              <a:t>}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b="1" dirty="0"/>
              <a:t>override fun </a:t>
            </a:r>
            <a:r>
              <a:rPr lang="en-US" sz="2200" b="1" dirty="0" err="1"/>
              <a:t>onStop</a:t>
            </a:r>
            <a:r>
              <a:rPr lang="en-US" sz="2200" b="1" dirty="0"/>
              <a:t>() </a:t>
            </a:r>
            <a:r>
              <a:rPr lang="en-US" sz="2200" dirty="0"/>
              <a:t>{</a:t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dirty="0" err="1"/>
              <a:t>Toast.makeText</a:t>
            </a:r>
            <a:r>
              <a:rPr lang="en-US" sz="2200" dirty="0"/>
              <a:t>(</a:t>
            </a:r>
            <a:r>
              <a:rPr lang="en-US" sz="2200" b="1" dirty="0"/>
              <a:t>this</a:t>
            </a:r>
            <a:r>
              <a:rPr lang="en-US" sz="2200" dirty="0"/>
              <a:t>, </a:t>
            </a:r>
            <a:r>
              <a:rPr lang="en-US" sz="2200" b="1" dirty="0"/>
              <a:t>"$</a:t>
            </a:r>
            <a:r>
              <a:rPr lang="en-US" sz="2200" i="1" dirty="0"/>
              <a:t>ACTIVITY_NAME</a:t>
            </a:r>
            <a:r>
              <a:rPr lang="en-US" sz="2200" b="1" dirty="0"/>
              <a:t> enters  </a:t>
            </a:r>
            <a:r>
              <a:rPr lang="en-US" sz="2200" b="1" dirty="0" err="1"/>
              <a:t>onStop</a:t>
            </a:r>
            <a:r>
              <a:rPr lang="en-US" sz="2200" b="1" dirty="0"/>
              <a:t> state"</a:t>
            </a:r>
            <a:r>
              <a:rPr lang="en-US" sz="2200" dirty="0"/>
              <a:t>, </a:t>
            </a:r>
            <a:r>
              <a:rPr lang="id-ID" sz="2200" dirty="0" smtClean="0"/>
              <a:t>	</a:t>
            </a:r>
            <a:r>
              <a:rPr lang="en-US" sz="2200" dirty="0" err="1" smtClean="0"/>
              <a:t>Toast.</a:t>
            </a:r>
            <a:r>
              <a:rPr lang="en-US" sz="2200" i="1" dirty="0" err="1" smtClean="0"/>
              <a:t>LENGTH_LONG</a:t>
            </a:r>
            <a:r>
              <a:rPr lang="en-US" sz="2200" dirty="0"/>
              <a:t>).show()</a:t>
            </a:r>
            <a:br>
              <a:rPr lang="en-US" sz="2200" dirty="0"/>
            </a:br>
            <a:r>
              <a:rPr lang="en-US" sz="2200" dirty="0"/>
              <a:t>    </a:t>
            </a:r>
            <a:r>
              <a:rPr lang="en-US" sz="2200" b="1" dirty="0" err="1"/>
              <a:t>super</a:t>
            </a:r>
            <a:r>
              <a:rPr lang="en-US" sz="2200" dirty="0" err="1"/>
              <a:t>.onStop</a:t>
            </a:r>
            <a:r>
              <a:rPr lang="en-US" sz="2200" dirty="0"/>
              <a:t>()</a:t>
            </a:r>
            <a:br>
              <a:rPr lang="en-US" sz="2200" dirty="0"/>
            </a:br>
            <a:r>
              <a:rPr lang="en-US" sz="2200" dirty="0"/>
              <a:t>}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7589838" cy="273050"/>
          </a:xfrm>
          <a:prstGeom prst="rect">
            <a:avLst/>
          </a:prstGeom>
        </p:spPr>
        <p:txBody>
          <a:bodyPr/>
          <a:lstStyle/>
          <a:p>
            <a:r>
              <a:rPr lang="id-ID" smtClean="0"/>
              <a:t>Universitas YARSI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6926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/>
              <a:t>Override activity state function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b="1" dirty="0"/>
              <a:t>override fun </a:t>
            </a:r>
            <a:r>
              <a:rPr lang="en-US" b="1" dirty="0" err="1"/>
              <a:t>onDestroy</a:t>
            </a:r>
            <a:r>
              <a:rPr lang="en-US" b="1" dirty="0"/>
              <a:t>()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Toast.makeText</a:t>
            </a:r>
            <a:r>
              <a:rPr lang="en-US" dirty="0"/>
              <a:t>(</a:t>
            </a:r>
            <a:r>
              <a:rPr lang="en-US" b="1" dirty="0"/>
              <a:t>this</a:t>
            </a:r>
            <a:r>
              <a:rPr lang="en-US" dirty="0"/>
              <a:t>, </a:t>
            </a:r>
            <a:r>
              <a:rPr lang="en-US" b="1" dirty="0"/>
              <a:t>"$</a:t>
            </a:r>
            <a:r>
              <a:rPr lang="en-US" i="1" dirty="0"/>
              <a:t>ACTIVITY_NAME</a:t>
            </a:r>
            <a:r>
              <a:rPr lang="en-US" b="1" dirty="0"/>
              <a:t> enters  </a:t>
            </a:r>
            <a:r>
              <a:rPr lang="en-US" b="1" dirty="0" smtClean="0"/>
              <a:t>on</a:t>
            </a:r>
            <a:r>
              <a:rPr lang="id-ID" b="1" dirty="0" smtClean="0"/>
              <a:t>Destroy</a:t>
            </a:r>
            <a:r>
              <a:rPr lang="en-US" b="1" dirty="0" smtClean="0"/>
              <a:t> </a:t>
            </a:r>
            <a:r>
              <a:rPr lang="id-ID" b="1" dirty="0" smtClean="0"/>
              <a:t>		   </a:t>
            </a:r>
            <a:r>
              <a:rPr lang="en-US" b="1" dirty="0" smtClean="0"/>
              <a:t>state</a:t>
            </a:r>
            <a:r>
              <a:rPr lang="en-US" b="1" dirty="0"/>
              <a:t>"</a:t>
            </a:r>
            <a:r>
              <a:rPr lang="en-US" dirty="0"/>
              <a:t>, </a:t>
            </a:r>
            <a:r>
              <a:rPr lang="en-US" dirty="0" err="1"/>
              <a:t>Toast.</a:t>
            </a:r>
            <a:r>
              <a:rPr lang="en-US" i="1" dirty="0" err="1"/>
              <a:t>LENGTH_LONG</a:t>
            </a:r>
            <a:r>
              <a:rPr lang="en-US" dirty="0"/>
              <a:t>).show()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b="1" dirty="0" err="1"/>
              <a:t>super</a:t>
            </a:r>
            <a:r>
              <a:rPr lang="en-US" dirty="0" err="1"/>
              <a:t>.onDestroy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0" y="6492875"/>
            <a:ext cx="7589838" cy="273050"/>
          </a:xfrm>
          <a:prstGeom prst="rect">
            <a:avLst/>
          </a:prstGeom>
        </p:spPr>
        <p:txBody>
          <a:bodyPr/>
          <a:lstStyle/>
          <a:p>
            <a:r>
              <a:rPr lang="id-ID" smtClean="0"/>
              <a:t>Universitas YARSI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1320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App: Run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8800" y="1310640"/>
            <a:ext cx="5670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>
                <a:latin typeface="Arial" pitchFamily="34" charset="0"/>
                <a:cs typeface="Arial" pitchFamily="34" charset="0"/>
              </a:rPr>
              <a:t>See the demo application on the following link:</a:t>
            </a:r>
          </a:p>
          <a:p>
            <a:r>
              <a:rPr lang="id-ID" dirty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https://</a:t>
            </a:r>
            <a:r>
              <a:rPr lang="id-ID" dirty="0" smtClean="0">
                <a:solidFill>
                  <a:srgbClr val="00B0F0"/>
                </a:solidFill>
                <a:latin typeface="Arial" pitchFamily="34" charset="0"/>
                <a:cs typeface="Arial" pitchFamily="34" charset="0"/>
              </a:rPr>
              <a:t>layar.yarsi.ac.id/mod/resource/view.php?id=35556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413" y="1175147"/>
            <a:ext cx="2543747" cy="5178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493" y="1150868"/>
            <a:ext cx="2543747" cy="519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89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Questions ?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9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13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1C8192D0-37AC-4439-AB65-0D6F9F27AC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Muhamad Fathurahman, M.Kom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4214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753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Android Activity 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Universitas YARSI</a:t>
            </a:r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AFE0-FE59-4FFD-BDCE-8E002A4DA796}" type="slidenum">
              <a:rPr lang="id-ID" smtClean="0"/>
              <a:pPr/>
              <a:t>4</a:t>
            </a:fld>
            <a:endParaRPr lang="id-ID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343" y="1480661"/>
            <a:ext cx="228886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2228" y="1480660"/>
            <a:ext cx="216212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00050" y="1375886"/>
            <a:ext cx="59055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Components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that display and organize the application pages as a place of interaction between users with Android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apps</a:t>
            </a:r>
            <a:r>
              <a:rPr lang="id-ID" sz="28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It represents a single screen with a user interface. </a:t>
            </a:r>
            <a:endParaRPr lang="id-ID" sz="2800" dirty="0"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800" dirty="0" smtClean="0">
                <a:latin typeface="Arial" pitchFamily="34" charset="0"/>
                <a:cs typeface="Arial" pitchFamily="34" charset="0"/>
              </a:rPr>
              <a:t>For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example, an email app might have one activity that shows a list of new emails, another activity to compose an email, and another activity for reading emails.</a:t>
            </a:r>
            <a:endParaRPr lang="id-ID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15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D7D578-AA3C-4E3A-83CC-D4403F940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7D03F59-3093-412B-985B-9276A2E2B6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Muhamad Fathurahman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9037795-19CC-4B9A-8E8B-14AB7BBAC4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id-ID" dirty="0" smtClean="0"/>
              <a:t>-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8428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 smtClean="0"/>
              <a:t>Android Activity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Universitas YARSI</a:t>
            </a:r>
            <a:endParaRPr lang="id-ID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id-ID" sz="1600" dirty="0">
                <a:solidFill>
                  <a:schemeClr val="bg2">
                    <a:lumMod val="75000"/>
                  </a:schemeClr>
                </a:solidFill>
              </a:rPr>
              <a:t>Source: https://developer.android.com/guide/components/fundamentals</a:t>
            </a:r>
            <a:endParaRPr 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485775" y="1249363"/>
            <a:ext cx="8362949" cy="428466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Although </a:t>
            </a:r>
            <a:r>
              <a:rPr lang="en-US" dirty="0"/>
              <a:t>the activities work together to form a cohesive user experience in the email app, each one is independent of the others. As such, a different app can start any one of these activities if the email app allows it. For example, a camera app can start the activity in the email app that composes new mail to allow the user to share a picture.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975" y="1247776"/>
            <a:ext cx="2479993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966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Activity Example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Universitas YARSI</a:t>
            </a:r>
            <a:endParaRPr lang="id-ID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04638" y="6400800"/>
            <a:ext cx="487362" cy="457200"/>
          </a:xfrm>
        </p:spPr>
        <p:txBody>
          <a:bodyPr/>
          <a:lstStyle/>
          <a:p>
            <a:fld id="{8B1BAFE0-FE59-4FFD-BDCE-8E002A4DA796}" type="slidenum">
              <a:rPr lang="id-ID" smtClean="0"/>
              <a:pPr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146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/>
              <a:t>Setting Up Project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/>
              <a:t>Universitas YARSI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533238"/>
              </p:ext>
            </p:extLst>
          </p:nvPr>
        </p:nvGraphicFramePr>
        <p:xfrm>
          <a:off x="590550" y="1883856"/>
          <a:ext cx="7381875" cy="309985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8025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00162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42837">
                <a:tc>
                  <a:txBody>
                    <a:bodyPr/>
                    <a:lstStyle/>
                    <a:p>
                      <a:pPr algn="l"/>
                      <a:r>
                        <a:rPr lang="id-ID" dirty="0"/>
                        <a:t>Template</a:t>
                      </a:r>
                      <a:r>
                        <a:rPr lang="id-ID" baseline="0" dirty="0"/>
                        <a:t> Category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d-ID" dirty="0"/>
                        <a:t>Selected Option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2837">
                <a:tc>
                  <a:txBody>
                    <a:bodyPr/>
                    <a:lstStyle/>
                    <a:p>
                      <a:r>
                        <a:rPr lang="id-ID" dirty="0">
                          <a:latin typeface="Arial" pitchFamily="34" charset="0"/>
                          <a:cs typeface="Arial" pitchFamily="34" charset="0"/>
                        </a:rPr>
                        <a:t>Template</a:t>
                      </a:r>
                      <a:r>
                        <a:rPr lang="id-ID" baseline="0" dirty="0">
                          <a:latin typeface="Arial" pitchFamily="34" charset="0"/>
                          <a:cs typeface="Arial" pitchFamily="34" charset="0"/>
                        </a:rPr>
                        <a:t> Activity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>
                          <a:latin typeface="Arial" pitchFamily="34" charset="0"/>
                          <a:cs typeface="Arial" pitchFamily="34" charset="0"/>
                        </a:rPr>
                        <a:t>ActivityExample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2837">
                <a:tc>
                  <a:txBody>
                    <a:bodyPr/>
                    <a:lstStyle/>
                    <a:p>
                      <a:r>
                        <a:rPr lang="id-ID" dirty="0"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 smtClean="0">
                          <a:latin typeface="Arial" pitchFamily="34" charset="0"/>
                          <a:cs typeface="Arial" pitchFamily="34" charset="0"/>
                        </a:rPr>
                        <a:t>ActivityExample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2837">
                <a:tc>
                  <a:txBody>
                    <a:bodyPr/>
                    <a:lstStyle/>
                    <a:p>
                      <a:r>
                        <a:rPr lang="id-ID" dirty="0">
                          <a:latin typeface="Arial" pitchFamily="34" charset="0"/>
                          <a:cs typeface="Arial" pitchFamily="34" charset="0"/>
                        </a:rPr>
                        <a:t>Package Name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Arial" pitchFamily="34" charset="0"/>
                          <a:cs typeface="Arial" pitchFamily="34" charset="0"/>
                        </a:rPr>
                        <a:t>com.example.a</a:t>
                      </a:r>
                      <a:r>
                        <a:rPr lang="id-ID" dirty="0" smtClean="0">
                          <a:latin typeface="Arial" pitchFamily="34" charset="0"/>
                          <a:cs typeface="Arial" pitchFamily="34" charset="0"/>
                        </a:rPr>
                        <a:t>ctivityexample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2837">
                <a:tc>
                  <a:txBody>
                    <a:bodyPr/>
                    <a:lstStyle/>
                    <a:p>
                      <a:r>
                        <a:rPr lang="id-ID" dirty="0">
                          <a:latin typeface="Arial" pitchFamily="34" charset="0"/>
                          <a:cs typeface="Arial" pitchFamily="34" charset="0"/>
                        </a:rPr>
                        <a:t>Save</a:t>
                      </a:r>
                      <a:r>
                        <a:rPr lang="id-ID" baseline="0" dirty="0">
                          <a:latin typeface="Arial" pitchFamily="34" charset="0"/>
                          <a:cs typeface="Arial" pitchFamily="34" charset="0"/>
                        </a:rPr>
                        <a:t> Location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latin typeface="Arial" pitchFamily="34" charset="0"/>
                          <a:cs typeface="Arial" pitchFamily="34" charset="0"/>
                        </a:rPr>
                        <a:t>-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2837">
                <a:tc>
                  <a:txBody>
                    <a:bodyPr/>
                    <a:lstStyle/>
                    <a:p>
                      <a:r>
                        <a:rPr lang="id-ID" dirty="0">
                          <a:latin typeface="Arial" pitchFamily="34" charset="0"/>
                          <a:cs typeface="Arial" pitchFamily="34" charset="0"/>
                        </a:rPr>
                        <a:t>Language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latin typeface="Arial" pitchFamily="34" charset="0"/>
                          <a:cs typeface="Arial" pitchFamily="34" charset="0"/>
                        </a:rPr>
                        <a:t>Kotlin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2837">
                <a:tc>
                  <a:txBody>
                    <a:bodyPr/>
                    <a:lstStyle/>
                    <a:p>
                      <a:r>
                        <a:rPr lang="id-ID" dirty="0">
                          <a:latin typeface="Arial" pitchFamily="34" charset="0"/>
                          <a:cs typeface="Arial" pitchFamily="34" charset="0"/>
                        </a:rPr>
                        <a:t>Minimum SDK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dirty="0">
                          <a:latin typeface="Arial" pitchFamily="34" charset="0"/>
                          <a:cs typeface="Arial" pitchFamily="34" charset="0"/>
                        </a:rPr>
                        <a:t>API</a:t>
                      </a:r>
                      <a:r>
                        <a:rPr lang="id-ID" baseline="0" dirty="0">
                          <a:latin typeface="Arial" pitchFamily="34" charset="0"/>
                          <a:cs typeface="Arial" pitchFamily="34" charset="0"/>
                        </a:rPr>
                        <a:t> </a:t>
                      </a:r>
                      <a:r>
                        <a:rPr lang="id-ID" baseline="0" dirty="0" smtClean="0">
                          <a:latin typeface="Arial" pitchFamily="34" charset="0"/>
                          <a:cs typeface="Arial" pitchFamily="34" charset="0"/>
                        </a:rPr>
                        <a:t>21: Android Lolipop (5.0)</a:t>
                      </a:r>
                      <a:endParaRPr lang="en-US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04825" y="1501259"/>
            <a:ext cx="829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latin typeface="Arial" pitchFamily="34" charset="0"/>
                <a:cs typeface="Arial" pitchFamily="34" charset="0"/>
              </a:rPr>
              <a:t>Table </a:t>
            </a:r>
            <a:r>
              <a:rPr lang="id-ID" b="1" dirty="0">
                <a:latin typeface="Arial" pitchFamily="34" charset="0"/>
                <a:cs typeface="Arial" pitchFamily="34" charset="0"/>
              </a:rPr>
              <a:t>2</a:t>
            </a:r>
            <a:r>
              <a:rPr lang="id-ID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id-ID" b="1" dirty="0">
                <a:latin typeface="Arial" pitchFamily="34" charset="0"/>
                <a:cs typeface="Arial" pitchFamily="34" charset="0"/>
              </a:rPr>
              <a:t>Project Configuration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4900" y="1239798"/>
            <a:ext cx="2423082" cy="4932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6615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id-ID" dirty="0" smtClean="0"/>
              <a:t>Activity Example: User Interface (UI)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d-ID" smtClean="0"/>
              <a:t>Universitas YARSI</a:t>
            </a:r>
            <a:endParaRPr lang="id-ID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280" y="2040508"/>
            <a:ext cx="2070808" cy="4232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943100" y="1524000"/>
            <a:ext cx="329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Activity 1: MainActivity.kt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30067" y="4293870"/>
            <a:ext cx="2087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When user click Button Next</a:t>
            </a:r>
            <a:endParaRPr lang="en-US" dirty="0"/>
          </a:p>
        </p:txBody>
      </p:sp>
      <p:cxnSp>
        <p:nvCxnSpPr>
          <p:cNvPr id="9" name="Straight Arrow Connector 8"/>
          <p:cNvCxnSpPr>
            <a:stCxn id="3076" idx="3"/>
          </p:cNvCxnSpPr>
          <p:nvPr/>
        </p:nvCxnSpPr>
        <p:spPr>
          <a:xfrm flipV="1">
            <a:off x="4623793" y="4138007"/>
            <a:ext cx="2696487" cy="8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00825" y="1524000"/>
            <a:ext cx="3295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dirty="0" smtClean="0"/>
              <a:t>Activity 2: MainActivity2.kt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056" y="2043955"/>
            <a:ext cx="2065737" cy="420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166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d-ID" dirty="0"/>
              <a:t>UI </a:t>
            </a:r>
            <a:r>
              <a:rPr lang="id-ID" dirty="0" smtClean="0"/>
              <a:t>Code:activity_main.xml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BAFE0-FE59-4FFD-BDCE-8E002A4DA796}" type="slidenum">
              <a:rPr lang="id-ID" smtClean="0"/>
              <a:pPr/>
              <a:t>9</a:t>
            </a:fld>
            <a:endParaRPr lang="id-ID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id-ID" dirty="0"/>
              <a:t>a</a:t>
            </a:r>
            <a:r>
              <a:rPr lang="id-ID" dirty="0" smtClean="0"/>
              <a:t>ctivity_main.xml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&lt;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LinearLayout</a:t>
            </a:r>
            <a:r>
              <a:rPr lang="en-US" sz="2000" b="1" dirty="0">
                <a:solidFill>
                  <a:schemeClr val="tx1"/>
                </a:solidFill>
              </a:rPr>
              <a:t/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   </a:t>
            </a:r>
            <a:r>
              <a:rPr lang="en-US" sz="2000" b="1" dirty="0" err="1" smtClean="0">
                <a:solidFill>
                  <a:srgbClr val="7030A0"/>
                </a:solidFill>
              </a:rPr>
              <a:t>android</a:t>
            </a:r>
            <a:r>
              <a:rPr lang="en-US" sz="2000" b="1" dirty="0" err="1" smtClean="0">
                <a:solidFill>
                  <a:schemeClr val="tx1"/>
                </a:solidFill>
              </a:rPr>
              <a:t>:</a:t>
            </a:r>
            <a:r>
              <a:rPr lang="en-US" sz="2000" b="1" dirty="0" err="1" smtClean="0">
                <a:solidFill>
                  <a:srgbClr val="00B0F0"/>
                </a:solidFill>
              </a:rPr>
              <a:t>layout_width</a:t>
            </a:r>
            <a:r>
              <a:rPr lang="en-US" sz="2000" b="1" dirty="0" smtClean="0">
                <a:solidFill>
                  <a:srgbClr val="00B050"/>
                </a:solidFill>
              </a:rPr>
              <a:t>="</a:t>
            </a:r>
            <a:r>
              <a:rPr lang="en-US" sz="2000" b="1" dirty="0" err="1">
                <a:solidFill>
                  <a:srgbClr val="00B050"/>
                </a:solidFill>
              </a:rPr>
              <a:t>match_parent</a:t>
            </a:r>
            <a:r>
              <a:rPr lang="en-US" sz="2000" b="1" dirty="0">
                <a:solidFill>
                  <a:srgbClr val="00B050"/>
                </a:solidFill>
              </a:rPr>
              <a:t>"</a:t>
            </a:r>
            <a:r>
              <a:rPr lang="en-US" sz="2000" b="1" dirty="0">
                <a:solidFill>
                  <a:schemeClr val="tx1"/>
                </a:solidFill>
              </a:rPr>
              <a:t/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   </a:t>
            </a:r>
            <a:r>
              <a:rPr lang="en-US" sz="2000" b="1" dirty="0" err="1">
                <a:solidFill>
                  <a:srgbClr val="7030A0"/>
                </a:solidFill>
              </a:rPr>
              <a:t>android</a:t>
            </a:r>
            <a:r>
              <a:rPr lang="en-US" sz="2000" b="1" dirty="0" err="1">
                <a:solidFill>
                  <a:schemeClr val="tx1"/>
                </a:solidFill>
              </a:rPr>
              <a:t>:</a:t>
            </a:r>
            <a:r>
              <a:rPr lang="en-US" sz="2000" b="1" dirty="0" err="1">
                <a:solidFill>
                  <a:srgbClr val="00B0F0"/>
                </a:solidFill>
              </a:rPr>
              <a:t>layout_height</a:t>
            </a:r>
            <a:r>
              <a:rPr lang="en-US" sz="2000" b="1" dirty="0">
                <a:solidFill>
                  <a:srgbClr val="00B050"/>
                </a:solidFill>
              </a:rPr>
              <a:t>="</a:t>
            </a:r>
            <a:r>
              <a:rPr lang="en-US" sz="2000" b="1" dirty="0" err="1">
                <a:solidFill>
                  <a:srgbClr val="00B050"/>
                </a:solidFill>
              </a:rPr>
              <a:t>match_parent</a:t>
            </a:r>
            <a:r>
              <a:rPr lang="en-US" sz="2000" b="1" dirty="0">
                <a:solidFill>
                  <a:srgbClr val="00B050"/>
                </a:solidFill>
              </a:rPr>
              <a:t>"</a:t>
            </a:r>
            <a:r>
              <a:rPr lang="en-US" sz="2000" b="1" dirty="0">
                <a:solidFill>
                  <a:schemeClr val="tx1"/>
                </a:solidFill>
              </a:rPr>
              <a:t/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   </a:t>
            </a:r>
            <a:r>
              <a:rPr lang="en-US" sz="2000" b="1" dirty="0" err="1">
                <a:solidFill>
                  <a:srgbClr val="7030A0"/>
                </a:solidFill>
              </a:rPr>
              <a:t>android</a:t>
            </a:r>
            <a:r>
              <a:rPr lang="en-US" sz="2000" b="1" dirty="0" err="1">
                <a:solidFill>
                  <a:schemeClr val="tx1"/>
                </a:solidFill>
              </a:rPr>
              <a:t>:</a:t>
            </a:r>
            <a:r>
              <a:rPr lang="en-US" sz="2000" b="1" dirty="0" err="1">
                <a:solidFill>
                  <a:srgbClr val="00B0F0"/>
                </a:solidFill>
              </a:rPr>
              <a:t>orientation</a:t>
            </a:r>
            <a:r>
              <a:rPr lang="en-US" sz="2000" b="1" dirty="0">
                <a:solidFill>
                  <a:srgbClr val="00B050"/>
                </a:solidFill>
              </a:rPr>
              <a:t>="vertical</a:t>
            </a:r>
            <a:r>
              <a:rPr lang="en-US" sz="2000" b="1" dirty="0" smtClean="0">
                <a:solidFill>
                  <a:srgbClr val="00B050"/>
                </a:solidFill>
              </a:rPr>
              <a:t>"</a:t>
            </a:r>
            <a:r>
              <a:rPr lang="en-US" sz="2000" dirty="0" smtClean="0">
                <a:solidFill>
                  <a:schemeClr val="tx1"/>
                </a:solidFill>
              </a:rPr>
              <a:t>&gt;</a:t>
            </a:r>
            <a:r>
              <a:rPr lang="en-US" sz="2000" dirty="0">
                <a:solidFill>
                  <a:schemeClr val="tx1"/>
                </a:solidFill>
              </a:rPr>
              <a:t/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  &lt;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</a:rPr>
              <a:t>EditText</a:t>
            </a:r>
            <a:r>
              <a:rPr lang="en-US" sz="2000" b="1" dirty="0">
                <a:solidFill>
                  <a:schemeClr val="tx1"/>
                </a:solidFill>
              </a:rPr>
              <a:t/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       </a:t>
            </a:r>
            <a:r>
              <a:rPr lang="en-US" sz="2000" b="1" dirty="0" err="1">
                <a:solidFill>
                  <a:srgbClr val="7030A0"/>
                </a:solidFill>
              </a:rPr>
              <a:t>android</a:t>
            </a:r>
            <a:r>
              <a:rPr lang="en-US" sz="2000" b="1" dirty="0" err="1">
                <a:solidFill>
                  <a:schemeClr val="tx1"/>
                </a:solidFill>
              </a:rPr>
              <a:t>:</a:t>
            </a:r>
            <a:r>
              <a:rPr lang="en-US" sz="2000" b="1" dirty="0" err="1">
                <a:solidFill>
                  <a:srgbClr val="00B0F0"/>
                </a:solidFill>
              </a:rPr>
              <a:t>id</a:t>
            </a:r>
            <a:r>
              <a:rPr lang="en-US" sz="2000" b="1" dirty="0">
                <a:solidFill>
                  <a:srgbClr val="00B050"/>
                </a:solidFill>
              </a:rPr>
              <a:t>="@+id/</a:t>
            </a:r>
            <a:r>
              <a:rPr lang="en-US" sz="2000" b="1" dirty="0" err="1">
                <a:solidFill>
                  <a:srgbClr val="00B050"/>
                </a:solidFill>
              </a:rPr>
              <a:t>editext_message</a:t>
            </a:r>
            <a:r>
              <a:rPr lang="en-US" sz="2000" b="1" dirty="0">
                <a:solidFill>
                  <a:srgbClr val="00B050"/>
                </a:solidFill>
              </a:rPr>
              <a:t>"</a:t>
            </a:r>
            <a:r>
              <a:rPr lang="en-US" sz="2000" b="1" dirty="0">
                <a:solidFill>
                  <a:schemeClr val="tx1"/>
                </a:solidFill>
              </a:rPr>
              <a:t/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       </a:t>
            </a:r>
            <a:r>
              <a:rPr lang="en-US" sz="2000" b="1" dirty="0" err="1">
                <a:solidFill>
                  <a:srgbClr val="7030A0"/>
                </a:solidFill>
              </a:rPr>
              <a:t>android</a:t>
            </a:r>
            <a:r>
              <a:rPr lang="en-US" sz="2000" b="1" dirty="0" err="1">
                <a:solidFill>
                  <a:schemeClr val="tx1"/>
                </a:solidFill>
              </a:rPr>
              <a:t>:</a:t>
            </a:r>
            <a:r>
              <a:rPr lang="en-US" sz="2000" b="1" dirty="0" err="1">
                <a:solidFill>
                  <a:srgbClr val="00B0F0"/>
                </a:solidFill>
              </a:rPr>
              <a:t>layout_width</a:t>
            </a:r>
            <a:r>
              <a:rPr lang="en-US" sz="2000" b="1" dirty="0">
                <a:solidFill>
                  <a:srgbClr val="00B050"/>
                </a:solidFill>
              </a:rPr>
              <a:t>="</a:t>
            </a:r>
            <a:r>
              <a:rPr lang="en-US" sz="2000" b="1" dirty="0" err="1">
                <a:solidFill>
                  <a:srgbClr val="00B050"/>
                </a:solidFill>
              </a:rPr>
              <a:t>match_parent</a:t>
            </a:r>
            <a:r>
              <a:rPr lang="en-US" sz="2000" b="1" dirty="0">
                <a:solidFill>
                  <a:srgbClr val="00B050"/>
                </a:solidFill>
              </a:rPr>
              <a:t>"</a:t>
            </a:r>
            <a:r>
              <a:rPr lang="en-US" sz="2000" b="1" dirty="0">
                <a:solidFill>
                  <a:schemeClr val="tx1"/>
                </a:solidFill>
              </a:rPr>
              <a:t/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       </a:t>
            </a:r>
            <a:r>
              <a:rPr lang="en-US" sz="2000" b="1" dirty="0" err="1">
                <a:solidFill>
                  <a:srgbClr val="7030A0"/>
                </a:solidFill>
              </a:rPr>
              <a:t>android</a:t>
            </a:r>
            <a:r>
              <a:rPr lang="en-US" sz="2000" b="1" dirty="0" err="1">
                <a:solidFill>
                  <a:schemeClr val="tx1"/>
                </a:solidFill>
              </a:rPr>
              <a:t>:</a:t>
            </a:r>
            <a:r>
              <a:rPr lang="en-US" sz="2000" b="1" dirty="0" err="1">
                <a:solidFill>
                  <a:srgbClr val="00B0F0"/>
                </a:solidFill>
              </a:rPr>
              <a:t>layout_height</a:t>
            </a:r>
            <a:r>
              <a:rPr lang="en-US" sz="2000" b="1" dirty="0">
                <a:solidFill>
                  <a:srgbClr val="00B050"/>
                </a:solidFill>
              </a:rPr>
              <a:t>="</a:t>
            </a:r>
            <a:r>
              <a:rPr lang="en-US" sz="2000" b="1" dirty="0" err="1">
                <a:solidFill>
                  <a:srgbClr val="00B050"/>
                </a:solidFill>
              </a:rPr>
              <a:t>wrap_content</a:t>
            </a:r>
            <a:r>
              <a:rPr lang="en-US" sz="2000" b="1" dirty="0">
                <a:solidFill>
                  <a:srgbClr val="00B050"/>
                </a:solidFill>
              </a:rPr>
              <a:t>"</a:t>
            </a:r>
            <a:r>
              <a:rPr lang="en-US" sz="2000" b="1" dirty="0">
                <a:solidFill>
                  <a:schemeClr val="tx1"/>
                </a:solidFill>
              </a:rPr>
              <a:t/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       </a:t>
            </a:r>
            <a:r>
              <a:rPr lang="en-US" sz="2000" b="1" dirty="0" err="1">
                <a:solidFill>
                  <a:srgbClr val="7030A0"/>
                </a:solidFill>
              </a:rPr>
              <a:t>android</a:t>
            </a:r>
            <a:r>
              <a:rPr lang="en-US" sz="2000" b="1" dirty="0" err="1">
                <a:solidFill>
                  <a:schemeClr val="tx1"/>
                </a:solidFill>
              </a:rPr>
              <a:t>:</a:t>
            </a:r>
            <a:r>
              <a:rPr lang="en-US" sz="2000" b="1" dirty="0" err="1">
                <a:solidFill>
                  <a:srgbClr val="00B0F0"/>
                </a:solidFill>
              </a:rPr>
              <a:t>layout_marginLeft</a:t>
            </a:r>
            <a:r>
              <a:rPr lang="en-US" sz="2000" b="1" dirty="0">
                <a:solidFill>
                  <a:srgbClr val="00B050"/>
                </a:solidFill>
              </a:rPr>
              <a:t>="20dp"</a:t>
            </a:r>
            <a:r>
              <a:rPr lang="en-US" sz="2000" b="1" dirty="0">
                <a:solidFill>
                  <a:schemeClr val="tx1"/>
                </a:solidFill>
              </a:rPr>
              <a:t/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b="1" dirty="0">
                <a:solidFill>
                  <a:schemeClr val="tx1"/>
                </a:solidFill>
              </a:rPr>
              <a:t>        </a:t>
            </a:r>
            <a:r>
              <a:rPr lang="en-US" sz="2000" b="1" dirty="0" err="1">
                <a:solidFill>
                  <a:srgbClr val="7030A0"/>
                </a:solidFill>
              </a:rPr>
              <a:t>android</a:t>
            </a:r>
            <a:r>
              <a:rPr lang="en-US" sz="2000" b="1" dirty="0" err="1">
                <a:solidFill>
                  <a:schemeClr val="tx1"/>
                </a:solidFill>
              </a:rPr>
              <a:t>:</a:t>
            </a:r>
            <a:r>
              <a:rPr lang="en-US" sz="2000" b="1" dirty="0" err="1">
                <a:solidFill>
                  <a:srgbClr val="00B0F0"/>
                </a:solidFill>
              </a:rPr>
              <a:t>layout_marginRight</a:t>
            </a:r>
            <a:r>
              <a:rPr lang="en-US" sz="2000" b="1" dirty="0">
                <a:solidFill>
                  <a:srgbClr val="00B050"/>
                </a:solidFill>
              </a:rPr>
              <a:t>="20dp</a:t>
            </a:r>
            <a:r>
              <a:rPr lang="en-US" sz="2000" b="1" dirty="0" smtClean="0">
                <a:solidFill>
                  <a:srgbClr val="00B050"/>
                </a:solidFill>
              </a:rPr>
              <a:t>"</a:t>
            </a:r>
            <a:r>
              <a:rPr lang="en-US" sz="2000" dirty="0" smtClean="0">
                <a:solidFill>
                  <a:schemeClr val="tx1"/>
                </a:solidFill>
              </a:rPr>
              <a:t>/&gt;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4294967295"/>
          </p:nvPr>
        </p:nvSpPr>
        <p:spPr>
          <a:xfrm>
            <a:off x="4602163" y="6492875"/>
            <a:ext cx="7589837" cy="273050"/>
          </a:xfrm>
          <a:prstGeom prst="rect">
            <a:avLst/>
          </a:prstGeom>
        </p:spPr>
        <p:txBody>
          <a:bodyPr/>
          <a:lstStyle/>
          <a:p>
            <a:r>
              <a:rPr lang="id-ID" smtClean="0"/>
              <a:t>Universitas YARSI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7455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itle Slide in Green-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Licens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Acknowledgem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Slide with Build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hort Title Slide with Build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Preamb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reamble in Green-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onten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_Conten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Big Are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Section Marker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27046</TotalTime>
  <Words>1138</Words>
  <Application>Microsoft Office PowerPoint</Application>
  <PresentationFormat>Custom</PresentationFormat>
  <Paragraphs>275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Title Slide in Green-Theme</vt:lpstr>
      <vt:lpstr>Title Slide with Building</vt:lpstr>
      <vt:lpstr>Short Title Slide with Building</vt:lpstr>
      <vt:lpstr>Preamble</vt:lpstr>
      <vt:lpstr>Preamble in Green-Theme</vt:lpstr>
      <vt:lpstr>Contents</vt:lpstr>
      <vt:lpstr>1_Contents</vt:lpstr>
      <vt:lpstr>Big Area</vt:lpstr>
      <vt:lpstr>Section Markers</vt:lpstr>
      <vt:lpstr>License</vt:lpstr>
      <vt:lpstr>Acknowledgement</vt:lpstr>
      <vt:lpstr>Android Activity and Android Life-Cycle</vt:lpstr>
      <vt:lpstr>Topics</vt:lpstr>
      <vt:lpstr>Android Activity</vt:lpstr>
      <vt:lpstr>Android Activity Example</vt:lpstr>
      <vt:lpstr>Android Activity</vt:lpstr>
      <vt:lpstr>Activity Example</vt:lpstr>
      <vt:lpstr>Setting Up Project</vt:lpstr>
      <vt:lpstr>Activity Example: User Interface (UI)</vt:lpstr>
      <vt:lpstr>UI Code:activity_main.xml </vt:lpstr>
      <vt:lpstr>UI Code:activity_main.xml </vt:lpstr>
      <vt:lpstr>MainActivity.kt</vt:lpstr>
      <vt:lpstr>Kotlin Code: MainActivity.kt</vt:lpstr>
      <vt:lpstr>UI Code:activity_main2.xml </vt:lpstr>
      <vt:lpstr>UI Code:activity_main2.xml </vt:lpstr>
      <vt:lpstr>UI Code:activity_main2.xml </vt:lpstr>
      <vt:lpstr>Kotlin Code: MainActivity2.kt</vt:lpstr>
      <vt:lpstr>Activity Declaration</vt:lpstr>
      <vt:lpstr>Activity: Intent Filter</vt:lpstr>
      <vt:lpstr>Activity: Permission</vt:lpstr>
      <vt:lpstr>Activity: Call Activity</vt:lpstr>
      <vt:lpstr>Android Life-Cycle</vt:lpstr>
      <vt:lpstr>Android Activity Life-Cycle</vt:lpstr>
      <vt:lpstr>Android Activity Life-Cycle</vt:lpstr>
      <vt:lpstr>Android Activity Life-Cycle</vt:lpstr>
      <vt:lpstr>Android Activity Life-Cycle</vt:lpstr>
      <vt:lpstr>Android Activity Life-Cycle</vt:lpstr>
      <vt:lpstr>Android Activity Life-Cycle</vt:lpstr>
      <vt:lpstr>Android Activity Life-Cycle</vt:lpstr>
      <vt:lpstr>Activity state and ejection from memory</vt:lpstr>
      <vt:lpstr>Android Life-Cycle Example</vt:lpstr>
      <vt:lpstr>Override activity state function</vt:lpstr>
      <vt:lpstr>Override activity state function</vt:lpstr>
      <vt:lpstr>Override activity state function</vt:lpstr>
      <vt:lpstr>Override activity state function</vt:lpstr>
      <vt:lpstr>App: Run</vt:lpstr>
      <vt:lpstr>Questions ?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 Febrian</dc:creator>
  <cp:lastModifiedBy>Fathurahman Muhamad</cp:lastModifiedBy>
  <cp:revision>892</cp:revision>
  <dcterms:created xsi:type="dcterms:W3CDTF">2020-05-02T02:10:04Z</dcterms:created>
  <dcterms:modified xsi:type="dcterms:W3CDTF">2020-11-05T03:28:52Z</dcterms:modified>
</cp:coreProperties>
</file>