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668"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Sample </a:t>
            </a:r>
            <a:r>
              <a:rPr lang="en-US" dirty="0" err="1" smtClean="0"/>
              <a:t>Subprocesses</a:t>
            </a:r>
            <a:r>
              <a:rPr lang="en-US" dirty="0" smtClean="0"/>
              <a:t> and such</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445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330" y="152400"/>
            <a:ext cx="8229600" cy="1143000"/>
          </a:xfrm>
        </p:spPr>
        <p:txBody>
          <a:bodyPr>
            <a:normAutofit fontScale="90000"/>
          </a:bodyPr>
          <a:lstStyle/>
          <a:p>
            <a:r>
              <a:rPr lang="en-US" dirty="0" err="1" smtClean="0"/>
              <a:t>Subprocess</a:t>
            </a:r>
            <a:r>
              <a:rPr lang="en-US" dirty="0" smtClean="0"/>
              <a:t> for Software Requirements</a:t>
            </a:r>
            <a:endParaRPr lang="en-US" dirty="0"/>
          </a:p>
        </p:txBody>
      </p:sp>
      <p:sp>
        <p:nvSpPr>
          <p:cNvPr id="5" name="Rounded Rectangle 4"/>
          <p:cNvSpPr/>
          <p:nvPr/>
        </p:nvSpPr>
        <p:spPr>
          <a:xfrm>
            <a:off x="409988" y="1333500"/>
            <a:ext cx="167640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Interview Customer</a:t>
            </a:r>
            <a:endParaRPr lang="en-US" sz="2400" dirty="0">
              <a:solidFill>
                <a:schemeClr val="tx1"/>
              </a:solidFill>
            </a:endParaRPr>
          </a:p>
        </p:txBody>
      </p:sp>
      <p:sp>
        <p:nvSpPr>
          <p:cNvPr id="6" name="Rounded Rectangle 5"/>
          <p:cNvSpPr/>
          <p:nvPr/>
        </p:nvSpPr>
        <p:spPr>
          <a:xfrm>
            <a:off x="2420177" y="1143000"/>
            <a:ext cx="1646583" cy="1295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Produce Draft Use Cases</a:t>
            </a:r>
            <a:endParaRPr lang="en-US" sz="2400" dirty="0">
              <a:solidFill>
                <a:schemeClr val="tx1"/>
              </a:solidFill>
            </a:endParaRPr>
          </a:p>
        </p:txBody>
      </p:sp>
      <p:sp>
        <p:nvSpPr>
          <p:cNvPr id="7" name="Flowchart: Decision 6"/>
          <p:cNvSpPr/>
          <p:nvPr/>
        </p:nvSpPr>
        <p:spPr>
          <a:xfrm>
            <a:off x="4572000" y="990600"/>
            <a:ext cx="2819400" cy="1600200"/>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Manager Approval?</a:t>
            </a:r>
            <a:endParaRPr lang="en-US" sz="2400" dirty="0">
              <a:solidFill>
                <a:schemeClr val="tx1"/>
              </a:solidFill>
            </a:endParaRPr>
          </a:p>
        </p:txBody>
      </p:sp>
      <p:sp>
        <p:nvSpPr>
          <p:cNvPr id="8" name="Rounded Rectangle 7"/>
          <p:cNvSpPr/>
          <p:nvPr/>
        </p:nvSpPr>
        <p:spPr>
          <a:xfrm>
            <a:off x="6621117" y="5867400"/>
            <a:ext cx="2133600" cy="8001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Produce Final Use Cases</a:t>
            </a:r>
            <a:endParaRPr lang="en-US" sz="2400" dirty="0">
              <a:solidFill>
                <a:schemeClr val="tx1"/>
              </a:solidFill>
            </a:endParaRPr>
          </a:p>
        </p:txBody>
      </p:sp>
      <p:sp>
        <p:nvSpPr>
          <p:cNvPr id="9" name="Diamond 8"/>
          <p:cNvSpPr/>
          <p:nvPr/>
        </p:nvSpPr>
        <p:spPr>
          <a:xfrm>
            <a:off x="6278217" y="3886200"/>
            <a:ext cx="2819400" cy="1678057"/>
          </a:xfrm>
          <a:prstGeom prst="diamon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CustomerApproval</a:t>
            </a:r>
            <a:r>
              <a:rPr lang="en-US" sz="2400" dirty="0" smtClean="0">
                <a:solidFill>
                  <a:schemeClr val="tx1"/>
                </a:solidFill>
              </a:rPr>
              <a:t>?</a:t>
            </a:r>
            <a:endParaRPr lang="en-US" sz="2400" dirty="0">
              <a:solidFill>
                <a:schemeClr val="tx1"/>
              </a:solidFill>
            </a:endParaRPr>
          </a:p>
        </p:txBody>
      </p:sp>
      <p:sp>
        <p:nvSpPr>
          <p:cNvPr id="10" name="Rounded Rectangle 9"/>
          <p:cNvSpPr/>
          <p:nvPr/>
        </p:nvSpPr>
        <p:spPr>
          <a:xfrm>
            <a:off x="6849717" y="2590800"/>
            <a:ext cx="167640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Customer</a:t>
            </a:r>
          </a:p>
          <a:p>
            <a:pPr algn="ctr"/>
            <a:r>
              <a:rPr lang="en-US" sz="2400" dirty="0" smtClean="0">
                <a:solidFill>
                  <a:schemeClr val="tx1"/>
                </a:solidFill>
              </a:rPr>
              <a:t>Review</a:t>
            </a:r>
            <a:endParaRPr lang="en-US" sz="2400" dirty="0">
              <a:solidFill>
                <a:schemeClr val="tx1"/>
              </a:solidFill>
            </a:endParaRPr>
          </a:p>
        </p:txBody>
      </p:sp>
      <p:sp>
        <p:nvSpPr>
          <p:cNvPr id="11" name="Rounded Rectangle 10"/>
          <p:cNvSpPr/>
          <p:nvPr/>
        </p:nvSpPr>
        <p:spPr>
          <a:xfrm>
            <a:off x="3243468" y="4268028"/>
            <a:ext cx="1904172"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Make Refinements</a:t>
            </a:r>
            <a:endParaRPr lang="en-US" sz="2400" dirty="0">
              <a:solidFill>
                <a:schemeClr val="tx1"/>
              </a:solidFill>
            </a:endParaRPr>
          </a:p>
        </p:txBody>
      </p:sp>
      <p:cxnSp>
        <p:nvCxnSpPr>
          <p:cNvPr id="13" name="Straight Arrow Connector 12"/>
          <p:cNvCxnSpPr>
            <a:stCxn id="5" idx="3"/>
            <a:endCxn id="6" idx="1"/>
          </p:cNvCxnSpPr>
          <p:nvPr/>
        </p:nvCxnSpPr>
        <p:spPr>
          <a:xfrm>
            <a:off x="2086388" y="1790700"/>
            <a:ext cx="33378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1" idx="3"/>
          </p:cNvCxnSpPr>
          <p:nvPr/>
        </p:nvCxnSpPr>
        <p:spPr>
          <a:xfrm flipH="1">
            <a:off x="5147640" y="2590800"/>
            <a:ext cx="834060" cy="21344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8" idx="0"/>
          </p:cNvCxnSpPr>
          <p:nvPr/>
        </p:nvCxnSpPr>
        <p:spPr>
          <a:xfrm>
            <a:off x="7687917" y="5564257"/>
            <a:ext cx="0" cy="30314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9" idx="0"/>
          </p:cNvCxnSpPr>
          <p:nvPr/>
        </p:nvCxnSpPr>
        <p:spPr>
          <a:xfrm>
            <a:off x="7687917" y="3505200"/>
            <a:ext cx="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0"/>
          </p:cNvCxnSpPr>
          <p:nvPr/>
        </p:nvCxnSpPr>
        <p:spPr>
          <a:xfrm>
            <a:off x="6621117" y="2247900"/>
            <a:ext cx="1066800" cy="3429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7" idx="1"/>
          </p:cNvCxnSpPr>
          <p:nvPr/>
        </p:nvCxnSpPr>
        <p:spPr>
          <a:xfrm>
            <a:off x="4066760" y="1790700"/>
            <a:ext cx="50524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0"/>
          </p:cNvCxnSpPr>
          <p:nvPr/>
        </p:nvCxnSpPr>
        <p:spPr>
          <a:xfrm flipV="1">
            <a:off x="4195554" y="2133600"/>
            <a:ext cx="952086" cy="21344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1"/>
            <a:endCxn id="11" idx="3"/>
          </p:cNvCxnSpPr>
          <p:nvPr/>
        </p:nvCxnSpPr>
        <p:spPr>
          <a:xfrm flipH="1" flipV="1">
            <a:off x="5147640" y="4725228"/>
            <a:ext cx="1130577"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672" y="2684951"/>
            <a:ext cx="3057527" cy="4154984"/>
          </a:xfrm>
          <a:prstGeom prst="rect">
            <a:avLst/>
          </a:prstGeom>
          <a:noFill/>
        </p:spPr>
        <p:txBody>
          <a:bodyPr wrap="square" rtlCol="0">
            <a:spAutoFit/>
          </a:bodyPr>
          <a:lstStyle/>
          <a:p>
            <a:pPr algn="ctr"/>
            <a:r>
              <a:rPr lang="en-US" sz="2400" b="1" dirty="0" smtClean="0"/>
              <a:t>Root cause: Excessive manager approvals. Usually you repeat the “make refinements” step many times. Manager approval is not necessary for each refinement, and adds to length of time to complete final use cases</a:t>
            </a:r>
            <a:endParaRPr lang="en-US" sz="2400" b="1" dirty="0"/>
          </a:p>
        </p:txBody>
      </p:sp>
      <p:sp>
        <p:nvSpPr>
          <p:cNvPr id="40" name="TextBox 39"/>
          <p:cNvSpPr txBox="1"/>
          <p:nvPr/>
        </p:nvSpPr>
        <p:spPr>
          <a:xfrm>
            <a:off x="5787885" y="4391138"/>
            <a:ext cx="490332" cy="369332"/>
          </a:xfrm>
          <a:prstGeom prst="rect">
            <a:avLst/>
          </a:prstGeom>
          <a:noFill/>
        </p:spPr>
        <p:txBody>
          <a:bodyPr wrap="square" rtlCol="0">
            <a:spAutoFit/>
          </a:bodyPr>
          <a:lstStyle/>
          <a:p>
            <a:r>
              <a:rPr lang="en-US" b="1" dirty="0" smtClean="0"/>
              <a:t>No</a:t>
            </a:r>
            <a:endParaRPr lang="en-US" b="1" dirty="0"/>
          </a:p>
        </p:txBody>
      </p:sp>
      <p:sp>
        <p:nvSpPr>
          <p:cNvPr id="41" name="TextBox 40"/>
          <p:cNvSpPr txBox="1"/>
          <p:nvPr/>
        </p:nvSpPr>
        <p:spPr>
          <a:xfrm>
            <a:off x="5923719" y="2678668"/>
            <a:ext cx="490332" cy="369332"/>
          </a:xfrm>
          <a:prstGeom prst="rect">
            <a:avLst/>
          </a:prstGeom>
          <a:noFill/>
        </p:spPr>
        <p:txBody>
          <a:bodyPr wrap="square" rtlCol="0">
            <a:spAutoFit/>
          </a:bodyPr>
          <a:lstStyle/>
          <a:p>
            <a:r>
              <a:rPr lang="en-US" b="1" dirty="0" smtClean="0"/>
              <a:t>No</a:t>
            </a:r>
            <a:endParaRPr lang="en-US" b="1" dirty="0"/>
          </a:p>
        </p:txBody>
      </p:sp>
      <p:sp>
        <p:nvSpPr>
          <p:cNvPr id="42" name="TextBox 41"/>
          <p:cNvSpPr txBox="1"/>
          <p:nvPr/>
        </p:nvSpPr>
        <p:spPr>
          <a:xfrm>
            <a:off x="6781800" y="2069068"/>
            <a:ext cx="490332" cy="369332"/>
          </a:xfrm>
          <a:prstGeom prst="rect">
            <a:avLst/>
          </a:prstGeom>
          <a:noFill/>
        </p:spPr>
        <p:txBody>
          <a:bodyPr wrap="square" rtlCol="0">
            <a:spAutoFit/>
          </a:bodyPr>
          <a:lstStyle/>
          <a:p>
            <a:r>
              <a:rPr lang="en-US" b="1" dirty="0" smtClean="0"/>
              <a:t>Yes</a:t>
            </a:r>
            <a:endParaRPr lang="en-US" b="1" dirty="0"/>
          </a:p>
        </p:txBody>
      </p:sp>
      <p:sp>
        <p:nvSpPr>
          <p:cNvPr id="43" name="TextBox 42"/>
          <p:cNvSpPr txBox="1"/>
          <p:nvPr/>
        </p:nvSpPr>
        <p:spPr>
          <a:xfrm>
            <a:off x="7772400" y="5421868"/>
            <a:ext cx="490332" cy="369332"/>
          </a:xfrm>
          <a:prstGeom prst="rect">
            <a:avLst/>
          </a:prstGeom>
          <a:noFill/>
        </p:spPr>
        <p:txBody>
          <a:bodyPr wrap="square" rtlCol="0">
            <a:spAutoFit/>
          </a:bodyPr>
          <a:lstStyle/>
          <a:p>
            <a:r>
              <a:rPr lang="en-US" b="1" dirty="0" smtClean="0"/>
              <a:t>Yes</a:t>
            </a:r>
            <a:endParaRPr lang="en-US" b="1" dirty="0"/>
          </a:p>
        </p:txBody>
      </p:sp>
      <p:sp>
        <p:nvSpPr>
          <p:cNvPr id="47" name="Subtitle 2"/>
          <p:cNvSpPr txBox="1">
            <a:spLocks/>
          </p:cNvSpPr>
          <p:nvPr/>
        </p:nvSpPr>
        <p:spPr>
          <a:xfrm>
            <a:off x="3124200" y="5334000"/>
            <a:ext cx="3276596" cy="1258128"/>
          </a:xfrm>
          <a:prstGeom prst="rect">
            <a:avLst/>
          </a:prstGeom>
          <a:solidFill>
            <a:srgbClr val="FFCCFF"/>
          </a:solidFill>
          <a:ln>
            <a:solidFill>
              <a:schemeClr val="tx1"/>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smtClean="0"/>
              <a:t>Note: This is NOT one of the root causes of the A4 problem</a:t>
            </a:r>
            <a:endParaRPr lang="en-US" sz="2400" b="1" dirty="0"/>
          </a:p>
        </p:txBody>
      </p:sp>
    </p:spTree>
    <p:extLst>
      <p:ext uri="{BB962C8B-B14F-4D97-AF65-F5344CB8AC3E}">
        <p14:creationId xmlns:p14="http://schemas.microsoft.com/office/powerpoint/2010/main" val="175276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330" y="152400"/>
            <a:ext cx="8229600" cy="1143000"/>
          </a:xfrm>
        </p:spPr>
        <p:txBody>
          <a:bodyPr>
            <a:noAutofit/>
          </a:bodyPr>
          <a:lstStyle/>
          <a:p>
            <a:r>
              <a:rPr lang="en-US" sz="3200" dirty="0" smtClean="0"/>
              <a:t>Revised </a:t>
            </a:r>
            <a:r>
              <a:rPr lang="en-US" sz="3200" dirty="0" err="1" smtClean="0"/>
              <a:t>Subprocess</a:t>
            </a:r>
            <a:r>
              <a:rPr lang="en-US" sz="3200" dirty="0" smtClean="0"/>
              <a:t> for Software Requirements</a:t>
            </a:r>
            <a:endParaRPr lang="en-US" sz="3200" dirty="0"/>
          </a:p>
        </p:txBody>
      </p:sp>
      <p:sp>
        <p:nvSpPr>
          <p:cNvPr id="5" name="Rounded Rectangle 4"/>
          <p:cNvSpPr/>
          <p:nvPr/>
        </p:nvSpPr>
        <p:spPr>
          <a:xfrm>
            <a:off x="409988" y="1333500"/>
            <a:ext cx="167640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Interview Customer</a:t>
            </a:r>
            <a:endParaRPr lang="en-US" sz="2400" dirty="0">
              <a:solidFill>
                <a:schemeClr val="tx1"/>
              </a:solidFill>
            </a:endParaRPr>
          </a:p>
        </p:txBody>
      </p:sp>
      <p:sp>
        <p:nvSpPr>
          <p:cNvPr id="6" name="Rounded Rectangle 5"/>
          <p:cNvSpPr/>
          <p:nvPr/>
        </p:nvSpPr>
        <p:spPr>
          <a:xfrm>
            <a:off x="2420177" y="1143000"/>
            <a:ext cx="1646583" cy="1295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Produce Draft Use Cases</a:t>
            </a:r>
            <a:endParaRPr lang="en-US" sz="2400" dirty="0">
              <a:solidFill>
                <a:schemeClr val="tx1"/>
              </a:solidFill>
            </a:endParaRPr>
          </a:p>
        </p:txBody>
      </p:sp>
      <p:sp>
        <p:nvSpPr>
          <p:cNvPr id="7" name="Flowchart: Decision 6"/>
          <p:cNvSpPr/>
          <p:nvPr/>
        </p:nvSpPr>
        <p:spPr>
          <a:xfrm>
            <a:off x="6311349" y="3818355"/>
            <a:ext cx="2819400" cy="1600200"/>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Manager Approval?</a:t>
            </a:r>
            <a:endParaRPr lang="en-US" sz="2400" dirty="0">
              <a:solidFill>
                <a:schemeClr val="tx1"/>
              </a:solidFill>
            </a:endParaRPr>
          </a:p>
        </p:txBody>
      </p:sp>
      <p:sp>
        <p:nvSpPr>
          <p:cNvPr id="8" name="Rounded Rectangle 7"/>
          <p:cNvSpPr/>
          <p:nvPr/>
        </p:nvSpPr>
        <p:spPr>
          <a:xfrm>
            <a:off x="6654249" y="5867400"/>
            <a:ext cx="2133600" cy="8001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Produce Final Use Cases</a:t>
            </a:r>
            <a:endParaRPr lang="en-US" sz="2400" dirty="0">
              <a:solidFill>
                <a:schemeClr val="tx1"/>
              </a:solidFill>
            </a:endParaRPr>
          </a:p>
        </p:txBody>
      </p:sp>
      <p:sp>
        <p:nvSpPr>
          <p:cNvPr id="9" name="Diamond 8"/>
          <p:cNvSpPr/>
          <p:nvPr/>
        </p:nvSpPr>
        <p:spPr>
          <a:xfrm>
            <a:off x="6278217" y="1706217"/>
            <a:ext cx="2819400" cy="1678057"/>
          </a:xfrm>
          <a:prstGeom prst="diamond">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CustomerApproval</a:t>
            </a:r>
            <a:r>
              <a:rPr lang="en-US" sz="2400" dirty="0" smtClean="0">
                <a:solidFill>
                  <a:schemeClr val="tx1"/>
                </a:solidFill>
              </a:rPr>
              <a:t>?</a:t>
            </a:r>
            <a:endParaRPr lang="en-US" sz="2400" dirty="0">
              <a:solidFill>
                <a:schemeClr val="tx1"/>
              </a:solidFill>
            </a:endParaRPr>
          </a:p>
        </p:txBody>
      </p:sp>
      <p:sp>
        <p:nvSpPr>
          <p:cNvPr id="10" name="Rounded Rectangle 9"/>
          <p:cNvSpPr/>
          <p:nvPr/>
        </p:nvSpPr>
        <p:spPr>
          <a:xfrm>
            <a:off x="4874728" y="1219200"/>
            <a:ext cx="167640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Customer</a:t>
            </a:r>
          </a:p>
          <a:p>
            <a:pPr algn="ctr"/>
            <a:r>
              <a:rPr lang="en-US" sz="2400" dirty="0" smtClean="0">
                <a:solidFill>
                  <a:schemeClr val="tx1"/>
                </a:solidFill>
              </a:rPr>
              <a:t>Review</a:t>
            </a:r>
            <a:endParaRPr lang="en-US" sz="2400" dirty="0">
              <a:solidFill>
                <a:schemeClr val="tx1"/>
              </a:solidFill>
            </a:endParaRPr>
          </a:p>
        </p:txBody>
      </p:sp>
      <p:sp>
        <p:nvSpPr>
          <p:cNvPr id="11" name="Rounded Rectangle 10"/>
          <p:cNvSpPr/>
          <p:nvPr/>
        </p:nvSpPr>
        <p:spPr>
          <a:xfrm>
            <a:off x="3250094" y="2790938"/>
            <a:ext cx="2161760" cy="9144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Make Refinements</a:t>
            </a:r>
            <a:endParaRPr lang="en-US" sz="2400" dirty="0">
              <a:solidFill>
                <a:schemeClr val="tx1"/>
              </a:solidFill>
            </a:endParaRPr>
          </a:p>
        </p:txBody>
      </p:sp>
      <p:cxnSp>
        <p:nvCxnSpPr>
          <p:cNvPr id="13" name="Straight Arrow Connector 12"/>
          <p:cNvCxnSpPr>
            <a:stCxn id="5" idx="3"/>
            <a:endCxn id="6" idx="1"/>
          </p:cNvCxnSpPr>
          <p:nvPr/>
        </p:nvCxnSpPr>
        <p:spPr>
          <a:xfrm>
            <a:off x="2086388" y="1790700"/>
            <a:ext cx="33378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8" idx="0"/>
          </p:cNvCxnSpPr>
          <p:nvPr/>
        </p:nvCxnSpPr>
        <p:spPr>
          <a:xfrm>
            <a:off x="7721049" y="5418555"/>
            <a:ext cx="0" cy="44884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7" idx="0"/>
          </p:cNvCxnSpPr>
          <p:nvPr/>
        </p:nvCxnSpPr>
        <p:spPr>
          <a:xfrm>
            <a:off x="7687917" y="3384274"/>
            <a:ext cx="33132" cy="4340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9" idx="0"/>
          </p:cNvCxnSpPr>
          <p:nvPr/>
        </p:nvCxnSpPr>
        <p:spPr>
          <a:xfrm>
            <a:off x="6551128" y="1676400"/>
            <a:ext cx="1136789" cy="298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p:cNvCxnSpPr>
          <p:nvPr/>
        </p:nvCxnSpPr>
        <p:spPr>
          <a:xfrm>
            <a:off x="4066760" y="1790700"/>
            <a:ext cx="8079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1"/>
            <a:endCxn id="11" idx="2"/>
          </p:cNvCxnSpPr>
          <p:nvPr/>
        </p:nvCxnSpPr>
        <p:spPr>
          <a:xfrm flipH="1" flipV="1">
            <a:off x="4330974" y="3705338"/>
            <a:ext cx="1980375" cy="9131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0"/>
            <a:endCxn id="10" idx="2"/>
          </p:cNvCxnSpPr>
          <p:nvPr/>
        </p:nvCxnSpPr>
        <p:spPr>
          <a:xfrm flipV="1">
            <a:off x="4330974" y="2133600"/>
            <a:ext cx="1381954" cy="6573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1"/>
            <a:endCxn id="11" idx="3"/>
          </p:cNvCxnSpPr>
          <p:nvPr/>
        </p:nvCxnSpPr>
        <p:spPr>
          <a:xfrm flipH="1">
            <a:off x="5411854" y="2545246"/>
            <a:ext cx="866363" cy="7028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86575" y="3705338"/>
            <a:ext cx="2609023" cy="2308324"/>
          </a:xfrm>
          <a:prstGeom prst="rect">
            <a:avLst/>
          </a:prstGeom>
          <a:noFill/>
        </p:spPr>
        <p:txBody>
          <a:bodyPr wrap="square" rtlCol="0">
            <a:spAutoFit/>
          </a:bodyPr>
          <a:lstStyle/>
          <a:p>
            <a:r>
              <a:rPr lang="en-US" sz="2400" b="1" dirty="0" smtClean="0"/>
              <a:t>Solution: only do manager approval after final customer approval or if there is a special situation.</a:t>
            </a:r>
            <a:endParaRPr lang="en-US" sz="2400" b="1" dirty="0"/>
          </a:p>
        </p:txBody>
      </p:sp>
      <p:sp>
        <p:nvSpPr>
          <p:cNvPr id="40" name="TextBox 39"/>
          <p:cNvSpPr txBox="1"/>
          <p:nvPr/>
        </p:nvSpPr>
        <p:spPr>
          <a:xfrm>
            <a:off x="6033051" y="4206472"/>
            <a:ext cx="490332" cy="369332"/>
          </a:xfrm>
          <a:prstGeom prst="rect">
            <a:avLst/>
          </a:prstGeom>
          <a:noFill/>
        </p:spPr>
        <p:txBody>
          <a:bodyPr wrap="square" rtlCol="0">
            <a:spAutoFit/>
          </a:bodyPr>
          <a:lstStyle/>
          <a:p>
            <a:r>
              <a:rPr lang="en-US" b="1" dirty="0" smtClean="0"/>
              <a:t>No</a:t>
            </a:r>
            <a:endParaRPr lang="en-US" b="1" dirty="0"/>
          </a:p>
        </p:txBody>
      </p:sp>
      <p:sp>
        <p:nvSpPr>
          <p:cNvPr id="41" name="TextBox 40"/>
          <p:cNvSpPr txBox="1"/>
          <p:nvPr/>
        </p:nvSpPr>
        <p:spPr>
          <a:xfrm>
            <a:off x="6033051" y="2668801"/>
            <a:ext cx="490332" cy="369332"/>
          </a:xfrm>
          <a:prstGeom prst="rect">
            <a:avLst/>
          </a:prstGeom>
          <a:noFill/>
        </p:spPr>
        <p:txBody>
          <a:bodyPr wrap="square" rtlCol="0">
            <a:spAutoFit/>
          </a:bodyPr>
          <a:lstStyle/>
          <a:p>
            <a:r>
              <a:rPr lang="en-US" b="1" dirty="0" smtClean="0"/>
              <a:t>No</a:t>
            </a:r>
            <a:endParaRPr lang="en-US" b="1" dirty="0"/>
          </a:p>
        </p:txBody>
      </p:sp>
      <p:sp>
        <p:nvSpPr>
          <p:cNvPr id="42" name="TextBox 41"/>
          <p:cNvSpPr txBox="1"/>
          <p:nvPr/>
        </p:nvSpPr>
        <p:spPr>
          <a:xfrm>
            <a:off x="7792274" y="3340256"/>
            <a:ext cx="490332" cy="369332"/>
          </a:xfrm>
          <a:prstGeom prst="rect">
            <a:avLst/>
          </a:prstGeom>
          <a:noFill/>
        </p:spPr>
        <p:txBody>
          <a:bodyPr wrap="square" rtlCol="0">
            <a:spAutoFit/>
          </a:bodyPr>
          <a:lstStyle/>
          <a:p>
            <a:r>
              <a:rPr lang="en-US" b="1" dirty="0" smtClean="0"/>
              <a:t>Yes</a:t>
            </a:r>
            <a:endParaRPr lang="en-US" b="1" dirty="0"/>
          </a:p>
        </p:txBody>
      </p:sp>
      <p:sp>
        <p:nvSpPr>
          <p:cNvPr id="43" name="TextBox 42"/>
          <p:cNvSpPr txBox="1"/>
          <p:nvPr/>
        </p:nvSpPr>
        <p:spPr>
          <a:xfrm>
            <a:off x="7772400" y="5421868"/>
            <a:ext cx="490332" cy="369332"/>
          </a:xfrm>
          <a:prstGeom prst="rect">
            <a:avLst/>
          </a:prstGeom>
          <a:noFill/>
        </p:spPr>
        <p:txBody>
          <a:bodyPr wrap="square" rtlCol="0">
            <a:spAutoFit/>
          </a:bodyPr>
          <a:lstStyle/>
          <a:p>
            <a:r>
              <a:rPr lang="en-US" b="1" dirty="0" smtClean="0"/>
              <a:t>Yes</a:t>
            </a:r>
            <a:endParaRPr lang="en-US" b="1" dirty="0"/>
          </a:p>
        </p:txBody>
      </p:sp>
    </p:spTree>
    <p:extLst>
      <p:ext uri="{BB962C8B-B14F-4D97-AF65-F5344CB8AC3E}">
        <p14:creationId xmlns:p14="http://schemas.microsoft.com/office/powerpoint/2010/main" val="73603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130</Words>
  <Application>Microsoft Office PowerPoint</Application>
  <PresentationFormat>On-screen Show (4:3)</PresentationFormat>
  <Paragraphs>30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Sample Subprocesses and such</vt:lpstr>
      <vt:lpstr>Subprocess for Software Requirements</vt:lpstr>
      <vt:lpstr>Revised Subprocess for Software 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Subprocesses and such</dc:title>
  <dc:creator>DJF</dc:creator>
  <cp:lastModifiedBy>DJF</cp:lastModifiedBy>
  <cp:revision>3</cp:revision>
  <dcterms:created xsi:type="dcterms:W3CDTF">2006-08-16T00:00:00Z</dcterms:created>
  <dcterms:modified xsi:type="dcterms:W3CDTF">2016-04-21T01:19:21Z</dcterms:modified>
</cp:coreProperties>
</file>