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sldIdLst>
    <p:sldId id="256" r:id="rId7"/>
    <p:sldId id="257" r:id="rId8"/>
    <p:sldId id="260" r:id="rId9"/>
    <p:sldId id="259" r:id="rId10"/>
    <p:sldId id="258" r:id="rId11"/>
  </p:sldIdLst>
  <p:sldSz cx="24384000" cy="13716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1218960" y="3209400"/>
            <a:ext cx="21944880" cy="7954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218960" y="547200"/>
            <a:ext cx="21944880" cy="106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1218960" y="3209400"/>
            <a:ext cx="21944880" cy="7954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1218960" y="547200"/>
            <a:ext cx="21944880" cy="106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4" name="CustomShape 1"/>
          <p:cNvSpPr/>
          <p:nvPr/>
        </p:nvSpPr>
        <p:spPr>
          <a:xfrm>
            <a:off x="5230080" y="-37440"/>
            <a:ext cx="19217520" cy="13715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5" name="PlaceHolder 2"/>
          <p:cNvSpPr>
            <a:spLocks noGrp="1"/>
          </p:cNvSpPr>
          <p:nvPr>
            <p:ph type="sldNum"/>
          </p:nvPr>
        </p:nvSpPr>
        <p:spPr>
          <a:xfrm>
            <a:off x="11935800" y="13010400"/>
            <a:ext cx="494280" cy="8097840"/>
          </a:xfrm>
          <a:prstGeom prst="rect">
            <a:avLst/>
          </a:prstGeom>
        </p:spPr>
        <p:txBody>
          <a:bodyPr lIns="71280" tIns="71280" rIns="71280" bIns="71280"/>
          <a:lstStyle/>
          <a:p>
            <a:pPr algn="ctr">
              <a:lnSpc>
                <a:spcPct val="100000"/>
              </a:lnSpc>
            </a:pPr>
            <a:fld id="{C1F249B1-F991-405A-BC63-357F97B77A62}" type="slidenum">
              <a:rPr lang="en-US" sz="2400" b="0" strike="noStrike" spc="-1">
                <a:solidFill>
                  <a:srgbClr val="000000"/>
                </a:solidFill>
                <a:latin typeface="Helvetica Neue Light"/>
                <a:ea typeface="Helvetica Neue Light"/>
              </a:rPr>
              <a:t>‹#›</a:t>
            </a:fld>
            <a:endParaRPr lang="en-US" sz="2400" b="0" strike="noStrike" spc="-1">
              <a:latin typeface="Times New Roman"/>
            </a:endParaRPr>
          </a:p>
        </p:txBody>
      </p:sp>
      <p:sp>
        <p:nvSpPr>
          <p:cNvPr id="2" name="PlaceHolder 3"/>
          <p:cNvSpPr>
            <a:spLocks noGrp="1"/>
          </p:cNvSpPr>
          <p:nvPr>
            <p:ph type="title"/>
          </p:nvPr>
        </p:nvSpPr>
        <p:spPr>
          <a:xfrm>
            <a:off x="1218960" y="547200"/>
            <a:ext cx="21944880" cy="22899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3" name="PlaceHolder 4"/>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sldNum"/>
          </p:nvPr>
        </p:nvSpPr>
        <p:spPr>
          <a:xfrm>
            <a:off x="11935800" y="13010400"/>
            <a:ext cx="494280" cy="8097840"/>
          </a:xfrm>
          <a:prstGeom prst="rect">
            <a:avLst/>
          </a:prstGeom>
        </p:spPr>
        <p:txBody>
          <a:bodyPr lIns="71280" tIns="71280" rIns="71280" bIns="71280"/>
          <a:lstStyle/>
          <a:p>
            <a:pPr algn="ctr">
              <a:lnSpc>
                <a:spcPct val="100000"/>
              </a:lnSpc>
            </a:pPr>
            <a:fld id="{32228634-DBD0-451E-8891-5E07EC127B5D}" type="slidenum">
              <a:rPr lang="en-US" sz="2400" b="0" strike="noStrike" spc="-1">
                <a:solidFill>
                  <a:srgbClr val="000000"/>
                </a:solidFill>
                <a:latin typeface="Helvetica Neue Light"/>
                <a:ea typeface="Helvetica Neue Light"/>
              </a:rPr>
              <a:t>‹#›</a:t>
            </a:fld>
            <a:endParaRPr lang="en-US" sz="2400" b="0" strike="noStrike" spc="-1">
              <a:latin typeface="Times New Roman"/>
            </a:endParaRPr>
          </a:p>
        </p:txBody>
      </p:sp>
      <p:sp>
        <p:nvSpPr>
          <p:cNvPr id="41" name="PlaceHolder 2"/>
          <p:cNvSpPr>
            <a:spLocks noGrp="1"/>
          </p:cNvSpPr>
          <p:nvPr>
            <p:ph type="title"/>
          </p:nvPr>
        </p:nvSpPr>
        <p:spPr>
          <a:xfrm>
            <a:off x="1218960" y="547200"/>
            <a:ext cx="21944880" cy="22899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42"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79" name="PlaceHolder 1"/>
          <p:cNvSpPr>
            <a:spLocks noGrp="1"/>
          </p:cNvSpPr>
          <p:nvPr>
            <p:ph type="sldNum"/>
          </p:nvPr>
        </p:nvSpPr>
        <p:spPr>
          <a:xfrm>
            <a:off x="11935800" y="13010400"/>
            <a:ext cx="494280" cy="8097840"/>
          </a:xfrm>
          <a:prstGeom prst="rect">
            <a:avLst/>
          </a:prstGeom>
        </p:spPr>
        <p:txBody>
          <a:bodyPr lIns="71280" tIns="71280" rIns="71280" bIns="71280"/>
          <a:lstStyle/>
          <a:p>
            <a:pPr algn="ctr">
              <a:lnSpc>
                <a:spcPct val="100000"/>
              </a:lnSpc>
            </a:pPr>
            <a:fld id="{44A8AA34-9B42-4ED5-8938-296A13FCBFBE}" type="slidenum">
              <a:rPr lang="en-US" sz="2400" b="0" strike="noStrike" spc="-1">
                <a:solidFill>
                  <a:srgbClr val="000000"/>
                </a:solidFill>
                <a:latin typeface="Helvetica Neue Light"/>
                <a:ea typeface="Helvetica Neue Light"/>
              </a:rPr>
              <a:t>‹#›</a:t>
            </a:fld>
            <a:endParaRPr lang="en-US" sz="2400" b="0" strike="noStrike" spc="-1">
              <a:latin typeface="Times New Roman"/>
            </a:endParaRPr>
          </a:p>
        </p:txBody>
      </p:sp>
      <p:sp>
        <p:nvSpPr>
          <p:cNvPr id="80" name="PlaceHolder 2"/>
          <p:cNvSpPr>
            <a:spLocks noGrp="1"/>
          </p:cNvSpPr>
          <p:nvPr>
            <p:ph type="title"/>
          </p:nvPr>
        </p:nvSpPr>
        <p:spPr>
          <a:xfrm>
            <a:off x="1218960" y="547200"/>
            <a:ext cx="21944880" cy="22899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81"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rot="10800000" flipH="1">
            <a:off x="10369800" y="4381560"/>
            <a:ext cx="360" cy="2777040"/>
          </a:xfrm>
          <a:custGeom>
            <a:avLst/>
            <a:gdLst/>
            <a:ahLst/>
            <a:cxnLst/>
            <a:rect l="l" t="t" r="r" b="b"/>
            <a:pathLst>
              <a:path w="21600" h="21600">
                <a:moveTo>
                  <a:pt x="0" y="0"/>
                </a:moveTo>
                <a:lnTo>
                  <a:pt x="21600" y="21600"/>
                </a:lnTo>
              </a:path>
            </a:pathLst>
          </a:custGeom>
          <a:noFill/>
          <a:ln w="12600">
            <a:solidFill>
              <a:srgbClr val="FFFFFF"/>
            </a:solidFill>
            <a:miter/>
          </a:ln>
        </p:spPr>
        <p:style>
          <a:lnRef idx="0">
            <a:scrgbClr r="0" g="0" b="0"/>
          </a:lnRef>
          <a:fillRef idx="0">
            <a:scrgbClr r="0" g="0" b="0"/>
          </a:fillRef>
          <a:effectRef idx="0">
            <a:scrgbClr r="0" g="0" b="0"/>
          </a:effectRef>
          <a:fontRef idx="minor"/>
        </p:style>
      </p:sp>
      <p:sp>
        <p:nvSpPr>
          <p:cNvPr id="119" name="CustomShape 2"/>
          <p:cNvSpPr/>
          <p:nvPr/>
        </p:nvSpPr>
        <p:spPr>
          <a:xfrm>
            <a:off x="7116840" y="1251000"/>
            <a:ext cx="15361920" cy="65660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5500" b="1" strike="noStrike" spc="-1" dirty="0">
                <a:solidFill>
                  <a:srgbClr val="253957"/>
                </a:solidFill>
                <a:latin typeface="Arial Narrow"/>
                <a:ea typeface="Arial Narrow"/>
              </a:rPr>
              <a:t>OSDA BIG HW</a:t>
            </a:r>
            <a:endParaRPr lang="en-US" sz="5500" b="0" strike="noStrike" spc="-1" dirty="0">
              <a:latin typeface="Arial"/>
            </a:endParaRPr>
          </a:p>
          <a:p>
            <a:pPr>
              <a:lnSpc>
                <a:spcPct val="100000"/>
              </a:lnSpc>
            </a:pPr>
            <a:r>
              <a:rPr lang="en-US" sz="5500" b="1" strike="noStrike" spc="-1" dirty="0">
                <a:solidFill>
                  <a:srgbClr val="253957"/>
                </a:solidFill>
                <a:latin typeface="Arial Narrow"/>
                <a:ea typeface="Arial Narrow"/>
              </a:rPr>
              <a:t>“</a:t>
            </a:r>
            <a:r>
              <a:rPr lang="en-US" sz="5500" b="1" u="sng" strike="noStrike" spc="-1" dirty="0">
                <a:solidFill>
                  <a:srgbClr val="0000FF"/>
                </a:solidFill>
                <a:uFillTx/>
                <a:latin typeface="Arial Narrow"/>
                <a:ea typeface="Arial Narrow"/>
              </a:rPr>
              <a:t>FCA</a:t>
            </a:r>
            <a:r>
              <a:rPr lang="en-US" sz="5500" b="1" strike="noStrike" spc="-1" dirty="0">
                <a:solidFill>
                  <a:srgbClr val="253957"/>
                </a:solidFill>
                <a:latin typeface="Arial Narrow"/>
                <a:ea typeface="Arial Narrow"/>
              </a:rPr>
              <a:t>”</a:t>
            </a:r>
            <a:endParaRPr lang="en-US" sz="5500" b="0" strike="noStrike" spc="-1" dirty="0">
              <a:latin typeface="Arial"/>
            </a:endParaRPr>
          </a:p>
        </p:txBody>
      </p:sp>
      <p:sp>
        <p:nvSpPr>
          <p:cNvPr id="120" name="CustomShape 3"/>
          <p:cNvSpPr/>
          <p:nvPr/>
        </p:nvSpPr>
        <p:spPr>
          <a:xfrm>
            <a:off x="7116840" y="8929440"/>
            <a:ext cx="12355920" cy="117288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pPr>
            <a:r>
              <a:rPr lang="en-US" sz="4200" b="0" strike="noStrike" spc="-1" dirty="0">
                <a:solidFill>
                  <a:srgbClr val="253957"/>
                </a:solidFill>
                <a:latin typeface="Arial Narrow"/>
                <a:ea typeface="Arial Narrow"/>
              </a:rPr>
              <a:t>By Rudenkov Dmitriy</a:t>
            </a:r>
            <a:endParaRPr lang="en-US" sz="4200" b="0" strike="noStrike" spc="-1" dirty="0">
              <a:latin typeface="Arial"/>
            </a:endParaRPr>
          </a:p>
        </p:txBody>
      </p:sp>
      <p:sp>
        <p:nvSpPr>
          <p:cNvPr id="121" name="CustomShape 4"/>
          <p:cNvSpPr/>
          <p:nvPr/>
        </p:nvSpPr>
        <p:spPr>
          <a:xfrm>
            <a:off x="7116840" y="2015280"/>
            <a:ext cx="9443160" cy="14234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ctr"/>
          <a:lstStyle/>
          <a:p>
            <a:pPr>
              <a:lnSpc>
                <a:spcPct val="100000"/>
              </a:lnSpc>
            </a:pPr>
            <a:r>
              <a:rPr lang="en-US" sz="4200" b="0" strike="noStrike" spc="-1" dirty="0">
                <a:solidFill>
                  <a:srgbClr val="253957"/>
                </a:solidFill>
                <a:latin typeface="Arial Narrow"/>
                <a:ea typeface="Arial Narrow"/>
              </a:rPr>
              <a:t>Faculty of Computer Science</a:t>
            </a:r>
            <a:endParaRPr lang="en-US" sz="4200" b="0" strike="noStrike" spc="-1" dirty="0">
              <a:latin typeface="Arial"/>
            </a:endParaRPr>
          </a:p>
          <a:p>
            <a:pPr>
              <a:lnSpc>
                <a:spcPct val="100000"/>
              </a:lnSpc>
            </a:pPr>
            <a:r>
              <a:rPr lang="en-US" sz="4200" b="0" strike="noStrike" spc="-1" dirty="0">
                <a:solidFill>
                  <a:srgbClr val="253957"/>
                </a:solidFill>
                <a:latin typeface="Arial Narrow"/>
                <a:ea typeface="Arial Narrow"/>
              </a:rPr>
              <a:t>Data Science</a:t>
            </a:r>
            <a:endParaRPr lang="en-US" sz="4200" b="0" strike="noStrike" spc="-1" dirty="0">
              <a:latin typeface="Arial"/>
            </a:endParaRPr>
          </a:p>
        </p:txBody>
      </p:sp>
      <p:sp>
        <p:nvSpPr>
          <p:cNvPr id="122" name="CustomShape 5"/>
          <p:cNvSpPr/>
          <p:nvPr/>
        </p:nvSpPr>
        <p:spPr>
          <a:xfrm>
            <a:off x="7116840" y="11895120"/>
            <a:ext cx="9443160" cy="56988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ctr"/>
          <a:lstStyle/>
          <a:p>
            <a:pPr>
              <a:lnSpc>
                <a:spcPct val="100000"/>
              </a:lnSpc>
            </a:pPr>
            <a:r>
              <a:rPr lang="en-US" sz="2800" b="0" strike="noStrike" spc="-1">
                <a:solidFill>
                  <a:srgbClr val="253957"/>
                </a:solidFill>
                <a:latin typeface="Arial Narrow"/>
                <a:ea typeface="Arial Narrow"/>
              </a:rPr>
              <a:t>Moscow, 2021</a:t>
            </a:r>
            <a:endParaRPr lang="en-US" sz="2800" b="0" strike="noStrike" spc="-1">
              <a:latin typeface="Arial"/>
            </a:endParaRPr>
          </a:p>
        </p:txBody>
      </p:sp>
      <p:pic>
        <p:nvPicPr>
          <p:cNvPr id="123" name="Google Shape;61;p14"/>
          <p:cNvPicPr/>
          <p:nvPr/>
        </p:nvPicPr>
        <p:blipFill>
          <a:blip r:embed="rId2"/>
          <a:stretch/>
        </p:blipFill>
        <p:spPr>
          <a:xfrm>
            <a:off x="1506960" y="1330560"/>
            <a:ext cx="2166120" cy="279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200960" y="1525680"/>
            <a:ext cx="21506040" cy="360"/>
          </a:xfrm>
          <a:custGeom>
            <a:avLst/>
            <a:gdLst/>
            <a:ahLst/>
            <a:cxnLst/>
            <a:rect l="l" t="t" r="r" b="b"/>
            <a:pathLst>
              <a:path w="21600" h="21600">
                <a:moveTo>
                  <a:pt x="0" y="0"/>
                </a:moveTo>
                <a:lnTo>
                  <a:pt x="21600" y="21600"/>
                </a:lnTo>
              </a:path>
            </a:pathLst>
          </a:custGeom>
          <a:noFill/>
          <a:ln w="12600">
            <a:solidFill>
              <a:srgbClr val="253957"/>
            </a:solidFill>
            <a:miter/>
          </a:ln>
        </p:spPr>
        <p:style>
          <a:lnRef idx="0">
            <a:scrgbClr r="0" g="0" b="0"/>
          </a:lnRef>
          <a:fillRef idx="0">
            <a:scrgbClr r="0" g="0" b="0"/>
          </a:fillRef>
          <a:effectRef idx="0">
            <a:scrgbClr r="0" g="0" b="0"/>
          </a:effectRef>
          <a:fontRef idx="minor"/>
        </p:style>
      </p:sp>
      <p:sp>
        <p:nvSpPr>
          <p:cNvPr id="125" name="CustomShape 2"/>
          <p:cNvSpPr/>
          <p:nvPr/>
        </p:nvSpPr>
        <p:spPr>
          <a:xfrm>
            <a:off x="1200959" y="3534148"/>
            <a:ext cx="5199841" cy="2138519"/>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br>
              <a:rPr lang="en-US" sz="2800" spc="-1" dirty="0">
                <a:solidFill>
                  <a:srgbClr val="253957"/>
                </a:solidFill>
                <a:latin typeface="Arial Narrow"/>
                <a:ea typeface="Arial Narrow"/>
              </a:rPr>
            </a:br>
            <a:r>
              <a:rPr lang="en-US" sz="2800" spc="-1" dirty="0">
                <a:solidFill>
                  <a:srgbClr val="253957"/>
                </a:solidFill>
                <a:latin typeface="Arial Narrow"/>
                <a:ea typeface="Arial Narrow"/>
              </a:rPr>
              <a:t>This dataset is a subset of the 1987 National Indonesia Contraceptive Prevalence Survey. The samples are married women who were either not pregnant or do not know if they were at the time of interview. </a:t>
            </a:r>
          </a:p>
        </p:txBody>
      </p:sp>
      <p:sp>
        <p:nvSpPr>
          <p:cNvPr id="126" name="CustomShape 3"/>
          <p:cNvSpPr/>
          <p:nvPr/>
        </p:nvSpPr>
        <p:spPr>
          <a:xfrm>
            <a:off x="1200959" y="1714320"/>
            <a:ext cx="1077090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5200" b="1" spc="-1" dirty="0">
                <a:solidFill>
                  <a:srgbClr val="253957"/>
                </a:solidFill>
                <a:latin typeface="Arial Narrow"/>
                <a:ea typeface="Arial Narrow"/>
              </a:rPr>
              <a:t>«Contraceptive Method Choice Data Set»</a:t>
            </a:r>
            <a:r>
              <a:rPr lang="en-US" sz="5200" b="1" strike="noStrike" spc="-1" dirty="0">
                <a:solidFill>
                  <a:srgbClr val="253957"/>
                </a:solidFill>
                <a:latin typeface="Arial Narrow"/>
                <a:ea typeface="Arial Narrow"/>
              </a:rPr>
              <a:t> </a:t>
            </a:r>
            <a:endParaRPr lang="en-US" sz="5200" b="0" strike="noStrike" spc="-1" dirty="0">
              <a:latin typeface="Arial"/>
            </a:endParaRPr>
          </a:p>
        </p:txBody>
      </p:sp>
      <p:sp>
        <p:nvSpPr>
          <p:cNvPr id="127" name="CustomShape 4"/>
          <p:cNvSpPr/>
          <p:nvPr/>
        </p:nvSpPr>
        <p:spPr>
          <a:xfrm>
            <a:off x="11337120" y="486720"/>
            <a:ext cx="11365920" cy="87480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ctr"/>
          <a:lstStyle/>
          <a:p>
            <a:pPr marL="7315200" indent="457200">
              <a:lnSpc>
                <a:spcPct val="100000"/>
              </a:lnSpc>
            </a:pPr>
            <a:r>
              <a:rPr lang="en-US" sz="2400" b="0" strike="noStrike" spc="-1">
                <a:solidFill>
                  <a:srgbClr val="253957"/>
                </a:solidFill>
                <a:latin typeface="Arial Narrow"/>
                <a:ea typeface="Arial Narrow"/>
              </a:rPr>
              <a:t>   Faculty of Computer Science</a:t>
            </a:r>
            <a:endParaRPr lang="en-US" sz="2400" b="0" strike="noStrike" spc="-1">
              <a:latin typeface="Arial"/>
            </a:endParaRPr>
          </a:p>
          <a:p>
            <a:pPr algn="r">
              <a:lnSpc>
                <a:spcPct val="100000"/>
              </a:lnSpc>
            </a:pPr>
            <a:endParaRPr lang="en-US" sz="2400" b="0" strike="noStrike" spc="-1">
              <a:latin typeface="Arial"/>
            </a:endParaRPr>
          </a:p>
        </p:txBody>
      </p:sp>
      <p:pic>
        <p:nvPicPr>
          <p:cNvPr id="128" name="Google Shape;70;p15"/>
          <p:cNvPicPr/>
          <p:nvPr/>
        </p:nvPicPr>
        <p:blipFill>
          <a:blip r:embed="rId2"/>
          <a:stretch/>
        </p:blipFill>
        <p:spPr>
          <a:xfrm>
            <a:off x="892440" y="122760"/>
            <a:ext cx="1214640" cy="1214640"/>
          </a:xfrm>
          <a:prstGeom prst="rect">
            <a:avLst/>
          </a:prstGeom>
          <a:ln>
            <a:noFill/>
          </a:ln>
        </p:spPr>
      </p:pic>
      <p:sp>
        <p:nvSpPr>
          <p:cNvPr id="130" name="CustomShape 6"/>
          <p:cNvSpPr/>
          <p:nvPr/>
        </p:nvSpPr>
        <p:spPr>
          <a:xfrm>
            <a:off x="18640440" y="9108000"/>
            <a:ext cx="4755960" cy="740880"/>
          </a:xfrm>
          <a:prstGeom prst="rect">
            <a:avLst/>
          </a:prstGeom>
          <a:noFill/>
          <a:ln>
            <a:noFill/>
          </a:ln>
        </p:spPr>
        <p:style>
          <a:lnRef idx="0">
            <a:scrgbClr r="0" g="0" b="0"/>
          </a:lnRef>
          <a:fillRef idx="0">
            <a:scrgbClr r="0" g="0" b="0"/>
          </a:fillRef>
          <a:effectRef idx="0">
            <a:scrgbClr r="0" g="0" b="0"/>
          </a:effectRef>
          <a:fontRef idx="minor"/>
        </p:style>
      </p:sp>
      <p:sp>
        <p:nvSpPr>
          <p:cNvPr id="132" name="CustomShape 7"/>
          <p:cNvSpPr/>
          <p:nvPr/>
        </p:nvSpPr>
        <p:spPr>
          <a:xfrm>
            <a:off x="0" y="0"/>
            <a:ext cx="2999520" cy="399960"/>
          </a:xfrm>
          <a:prstGeom prst="rect">
            <a:avLst/>
          </a:prstGeom>
          <a:noFill/>
          <a:ln>
            <a:noFill/>
          </a:ln>
        </p:spPr>
        <p:style>
          <a:lnRef idx="0">
            <a:scrgbClr r="0" g="0" b="0"/>
          </a:lnRef>
          <a:fillRef idx="0">
            <a:scrgbClr r="0" g="0" b="0"/>
          </a:fillRef>
          <a:effectRef idx="0">
            <a:scrgbClr r="0" g="0" b="0"/>
          </a:effectRef>
          <a:fontRef idx="minor"/>
        </p:style>
      </p:sp>
      <p:sp>
        <p:nvSpPr>
          <p:cNvPr id="17" name="CustomShape 2">
            <a:extLst>
              <a:ext uri="{FF2B5EF4-FFF2-40B4-BE49-F238E27FC236}">
                <a16:creationId xmlns:a16="http://schemas.microsoft.com/office/drawing/2014/main" id="{EE893D31-0F39-4446-83DE-CFD28668029A}"/>
              </a:ext>
            </a:extLst>
          </p:cNvPr>
          <p:cNvSpPr/>
          <p:nvPr/>
        </p:nvSpPr>
        <p:spPr>
          <a:xfrm>
            <a:off x="7618692" y="3826934"/>
            <a:ext cx="6368242" cy="2793639"/>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r>
              <a:rPr lang="en-US" sz="2800" spc="-1" dirty="0">
                <a:solidFill>
                  <a:srgbClr val="253957"/>
                </a:solidFill>
                <a:latin typeface="Arial Narrow"/>
                <a:ea typeface="Arial Narrow"/>
              </a:rPr>
              <a:t>To predict the current contraceptive method choice (no use, long-term methods, or short-term methods) of a woman based on her demographic and socio-economic characteristics. Number of Attributes: 9. Number of Instances: 1473.</a:t>
            </a:r>
          </a:p>
        </p:txBody>
      </p:sp>
      <p:sp>
        <p:nvSpPr>
          <p:cNvPr id="19" name="CustomShape 3">
            <a:extLst>
              <a:ext uri="{FF2B5EF4-FFF2-40B4-BE49-F238E27FC236}">
                <a16:creationId xmlns:a16="http://schemas.microsoft.com/office/drawing/2014/main" id="{9E8FFECF-F9A5-47DD-B5F6-70F9AA37292F}"/>
              </a:ext>
            </a:extLst>
          </p:cNvPr>
          <p:cNvSpPr/>
          <p:nvPr/>
        </p:nvSpPr>
        <p:spPr>
          <a:xfrm>
            <a:off x="1200959" y="2894047"/>
            <a:ext cx="225046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trike="noStrike" spc="-1" dirty="0">
                <a:solidFill>
                  <a:srgbClr val="253957"/>
                </a:solidFill>
                <a:latin typeface="Arial Narrow"/>
              </a:rPr>
              <a:t>Description</a:t>
            </a:r>
            <a:endParaRPr lang="en-US" sz="3600" b="0" strike="noStrike" spc="-1" dirty="0">
              <a:latin typeface="Arial"/>
            </a:endParaRPr>
          </a:p>
        </p:txBody>
      </p:sp>
      <p:sp>
        <p:nvSpPr>
          <p:cNvPr id="21" name="CustomShape 3">
            <a:extLst>
              <a:ext uri="{FF2B5EF4-FFF2-40B4-BE49-F238E27FC236}">
                <a16:creationId xmlns:a16="http://schemas.microsoft.com/office/drawing/2014/main" id="{932B4FC5-24B6-413A-9FDD-F47132FDAF6A}"/>
              </a:ext>
            </a:extLst>
          </p:cNvPr>
          <p:cNvSpPr/>
          <p:nvPr/>
        </p:nvSpPr>
        <p:spPr>
          <a:xfrm>
            <a:off x="7618692" y="2726214"/>
            <a:ext cx="225046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trike="noStrike" spc="-1" dirty="0">
                <a:solidFill>
                  <a:srgbClr val="253957"/>
                </a:solidFill>
                <a:latin typeface="Arial Narrow"/>
              </a:rPr>
              <a:t>Problem</a:t>
            </a:r>
            <a:endParaRPr lang="en-US" sz="3600" b="0" strike="noStrike" spc="-1" dirty="0">
              <a:latin typeface="Arial"/>
            </a:endParaRPr>
          </a:p>
        </p:txBody>
      </p:sp>
      <p:sp>
        <p:nvSpPr>
          <p:cNvPr id="22" name="CustomShape 3">
            <a:extLst>
              <a:ext uri="{FF2B5EF4-FFF2-40B4-BE49-F238E27FC236}">
                <a16:creationId xmlns:a16="http://schemas.microsoft.com/office/drawing/2014/main" id="{0C53C22B-F589-499F-92B9-52841488450B}"/>
              </a:ext>
            </a:extLst>
          </p:cNvPr>
          <p:cNvSpPr/>
          <p:nvPr/>
        </p:nvSpPr>
        <p:spPr>
          <a:xfrm>
            <a:off x="15155692" y="2726214"/>
            <a:ext cx="416690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Attribute Information</a:t>
            </a:r>
            <a:endParaRPr lang="en-US" sz="3600" b="0" strike="noStrike" spc="-1" dirty="0">
              <a:latin typeface="Arial"/>
            </a:endParaRPr>
          </a:p>
        </p:txBody>
      </p:sp>
      <p:sp>
        <p:nvSpPr>
          <p:cNvPr id="24" name="CustomShape 2">
            <a:extLst>
              <a:ext uri="{FF2B5EF4-FFF2-40B4-BE49-F238E27FC236}">
                <a16:creationId xmlns:a16="http://schemas.microsoft.com/office/drawing/2014/main" id="{5350D2DC-C849-4226-9ABF-FEE6C0089F05}"/>
              </a:ext>
            </a:extLst>
          </p:cNvPr>
          <p:cNvSpPr/>
          <p:nvPr/>
        </p:nvSpPr>
        <p:spPr>
          <a:xfrm>
            <a:off x="15204826" y="3822774"/>
            <a:ext cx="6368242" cy="5008666"/>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r>
              <a:rPr lang="en-US" sz="2800" spc="-1" dirty="0">
                <a:solidFill>
                  <a:srgbClr val="253957"/>
                </a:solidFill>
                <a:latin typeface="Arial Narrow"/>
                <a:ea typeface="Arial Narrow"/>
              </a:rPr>
              <a:t>1. Wife's age (numerical)</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2. Wife's education (categorical) 1=low, 2, 3, 4=high</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3. Husband's education (categorical) 1=low, 2, 3, 4=high</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4. Number of children ever born (numerical)</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5. Wife's religion (binary) 0=Non-Islam, 1=Islam</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6. Wife's now working? (binary) 0=Yes, 1=No</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7. Husband's occupation (categorical) 1, 2, 3, 4</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8. Standard-of-living index (categorical) 1=low, 2, 3, 4=high</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9. Media exposure (binary) 0=Good, 1=Not good</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10. Contraceptive method used (class attribute) 1=No-use, 2=Long-term, 3=Short-term</a:t>
            </a:r>
          </a:p>
        </p:txBody>
      </p:sp>
      <p:pic>
        <p:nvPicPr>
          <p:cNvPr id="27" name="Рисунок 26">
            <a:extLst>
              <a:ext uri="{FF2B5EF4-FFF2-40B4-BE49-F238E27FC236}">
                <a16:creationId xmlns:a16="http://schemas.microsoft.com/office/drawing/2014/main" id="{4AEEA815-7A10-429F-8764-3AB6D16D9215}"/>
              </a:ext>
            </a:extLst>
          </p:cNvPr>
          <p:cNvPicPr/>
          <p:nvPr/>
        </p:nvPicPr>
        <p:blipFill>
          <a:blip r:embed="rId3"/>
          <a:stretch>
            <a:fillRect/>
          </a:stretch>
        </p:blipFill>
        <p:spPr>
          <a:xfrm>
            <a:off x="1200959" y="7636627"/>
            <a:ext cx="12735523" cy="350793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200960" y="1525680"/>
            <a:ext cx="21506040" cy="360"/>
          </a:xfrm>
          <a:custGeom>
            <a:avLst/>
            <a:gdLst/>
            <a:ahLst/>
            <a:cxnLst/>
            <a:rect l="l" t="t" r="r" b="b"/>
            <a:pathLst>
              <a:path w="21600" h="21600">
                <a:moveTo>
                  <a:pt x="0" y="0"/>
                </a:moveTo>
                <a:lnTo>
                  <a:pt x="21600" y="21600"/>
                </a:lnTo>
              </a:path>
            </a:pathLst>
          </a:custGeom>
          <a:noFill/>
          <a:ln w="12600">
            <a:solidFill>
              <a:srgbClr val="253957"/>
            </a:solidFill>
            <a:miter/>
          </a:ln>
        </p:spPr>
        <p:style>
          <a:lnRef idx="0">
            <a:scrgbClr r="0" g="0" b="0"/>
          </a:lnRef>
          <a:fillRef idx="0">
            <a:scrgbClr r="0" g="0" b="0"/>
          </a:fillRef>
          <a:effectRef idx="0">
            <a:scrgbClr r="0" g="0" b="0"/>
          </a:effectRef>
          <a:fontRef idx="minor"/>
        </p:style>
      </p:sp>
      <p:sp>
        <p:nvSpPr>
          <p:cNvPr id="125" name="CustomShape 2"/>
          <p:cNvSpPr/>
          <p:nvPr/>
        </p:nvSpPr>
        <p:spPr>
          <a:xfrm>
            <a:off x="1200959" y="3534148"/>
            <a:ext cx="5199841" cy="2138519"/>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br>
              <a:rPr lang="en-US" sz="2800" spc="-1" dirty="0">
                <a:solidFill>
                  <a:srgbClr val="253957"/>
                </a:solidFill>
                <a:latin typeface="Arial Narrow"/>
                <a:ea typeface="Arial Narrow"/>
              </a:rPr>
            </a:br>
            <a:r>
              <a:rPr lang="en-US" sz="2800" spc="-1" dirty="0">
                <a:solidFill>
                  <a:srgbClr val="253957"/>
                </a:solidFill>
                <a:latin typeface="Arial Narrow"/>
                <a:ea typeface="Arial Narrow"/>
              </a:rPr>
              <a:t>For «Wife's age»: </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1) &lt;=21 (age of majority) </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2) 22&lt;=…&lt;=30 (mid life) </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3) &gt;=31</a:t>
            </a:r>
          </a:p>
          <a:p>
            <a:pPr>
              <a:lnSpc>
                <a:spcPct val="100000"/>
              </a:lnSpc>
              <a:spcBef>
                <a:spcPts val="2801"/>
              </a:spcBef>
            </a:pPr>
            <a:r>
              <a:rPr lang="en-US" sz="2800" spc="-1" dirty="0">
                <a:solidFill>
                  <a:srgbClr val="253957"/>
                </a:solidFill>
                <a:latin typeface="Arial Narrow"/>
                <a:ea typeface="Arial Narrow"/>
              </a:rPr>
              <a:t>For « Number of children ever born »:</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1) 0 (child free temporary)</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2) 1 and 2 (average European family) 3) 3 and 4</a:t>
            </a:r>
            <a:br>
              <a:rPr lang="en-US" sz="2800" spc="-1" dirty="0">
                <a:solidFill>
                  <a:srgbClr val="253957"/>
                </a:solidFill>
                <a:latin typeface="Arial Narrow"/>
                <a:ea typeface="Arial Narrow"/>
              </a:rPr>
            </a:br>
            <a:r>
              <a:rPr lang="en-US" sz="2800" spc="-1" dirty="0">
                <a:solidFill>
                  <a:srgbClr val="253957"/>
                </a:solidFill>
                <a:latin typeface="Arial Narrow"/>
                <a:ea typeface="Arial Narrow"/>
              </a:rPr>
              <a:t>4) more and equal 5</a:t>
            </a:r>
          </a:p>
          <a:p>
            <a:pPr>
              <a:lnSpc>
                <a:spcPct val="100000"/>
              </a:lnSpc>
              <a:spcBef>
                <a:spcPts val="2801"/>
              </a:spcBef>
            </a:pPr>
            <a:endParaRPr lang="en-US" sz="2800" spc="-1" dirty="0">
              <a:solidFill>
                <a:srgbClr val="253957"/>
              </a:solidFill>
              <a:latin typeface="Arial Narrow"/>
              <a:ea typeface="Arial Narrow"/>
            </a:endParaRPr>
          </a:p>
        </p:txBody>
      </p:sp>
      <p:sp>
        <p:nvSpPr>
          <p:cNvPr id="126" name="CustomShape 3"/>
          <p:cNvSpPr/>
          <p:nvPr/>
        </p:nvSpPr>
        <p:spPr>
          <a:xfrm>
            <a:off x="1200959" y="1714320"/>
            <a:ext cx="1077090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5200" b="1" strike="noStrike" spc="-1" dirty="0">
                <a:solidFill>
                  <a:srgbClr val="253957"/>
                </a:solidFill>
                <a:latin typeface="Arial Narrow"/>
              </a:rPr>
              <a:t>Attributes </a:t>
            </a:r>
            <a:r>
              <a:rPr lang="en-US" sz="5200" b="1" spc="-1" dirty="0">
                <a:solidFill>
                  <a:srgbClr val="253957"/>
                </a:solidFill>
                <a:latin typeface="Arial Narrow"/>
              </a:rPr>
              <a:t>b</a:t>
            </a:r>
            <a:r>
              <a:rPr lang="en-US" sz="5200" b="1" strike="noStrike" spc="-1" dirty="0">
                <a:solidFill>
                  <a:srgbClr val="253957"/>
                </a:solidFill>
                <a:latin typeface="Arial Narrow"/>
              </a:rPr>
              <a:t>inarization</a:t>
            </a:r>
            <a:endParaRPr lang="en-US" sz="5200" b="0" strike="noStrike" spc="-1" dirty="0">
              <a:latin typeface="Arial"/>
            </a:endParaRPr>
          </a:p>
        </p:txBody>
      </p:sp>
      <p:sp>
        <p:nvSpPr>
          <p:cNvPr id="127" name="CustomShape 4"/>
          <p:cNvSpPr/>
          <p:nvPr/>
        </p:nvSpPr>
        <p:spPr>
          <a:xfrm>
            <a:off x="11337120" y="486720"/>
            <a:ext cx="11365920" cy="87480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ctr"/>
          <a:lstStyle/>
          <a:p>
            <a:pPr marL="7315200" indent="457200">
              <a:lnSpc>
                <a:spcPct val="100000"/>
              </a:lnSpc>
            </a:pPr>
            <a:r>
              <a:rPr lang="en-US" sz="2400" b="0" strike="noStrike" spc="-1" dirty="0">
                <a:solidFill>
                  <a:srgbClr val="253957"/>
                </a:solidFill>
                <a:latin typeface="Arial Narrow"/>
                <a:ea typeface="Arial Narrow"/>
              </a:rPr>
              <a:t>   Faculty of Computer Science</a:t>
            </a:r>
            <a:endParaRPr lang="en-US" sz="2400" b="0" strike="noStrike" spc="-1" dirty="0">
              <a:latin typeface="Arial"/>
            </a:endParaRPr>
          </a:p>
          <a:p>
            <a:pPr algn="r">
              <a:lnSpc>
                <a:spcPct val="100000"/>
              </a:lnSpc>
            </a:pPr>
            <a:endParaRPr lang="en-US" sz="2400" b="0" strike="noStrike" spc="-1" dirty="0">
              <a:latin typeface="Arial"/>
            </a:endParaRPr>
          </a:p>
        </p:txBody>
      </p:sp>
      <p:pic>
        <p:nvPicPr>
          <p:cNvPr id="128" name="Google Shape;70;p15"/>
          <p:cNvPicPr/>
          <p:nvPr/>
        </p:nvPicPr>
        <p:blipFill>
          <a:blip r:embed="rId2"/>
          <a:stretch/>
        </p:blipFill>
        <p:spPr>
          <a:xfrm>
            <a:off x="892440" y="122760"/>
            <a:ext cx="1214640" cy="1214640"/>
          </a:xfrm>
          <a:prstGeom prst="rect">
            <a:avLst/>
          </a:prstGeom>
          <a:ln>
            <a:noFill/>
          </a:ln>
        </p:spPr>
      </p:pic>
      <p:sp>
        <p:nvSpPr>
          <p:cNvPr id="130" name="CustomShape 6"/>
          <p:cNvSpPr/>
          <p:nvPr/>
        </p:nvSpPr>
        <p:spPr>
          <a:xfrm>
            <a:off x="18640440" y="9108000"/>
            <a:ext cx="4755960" cy="740880"/>
          </a:xfrm>
          <a:prstGeom prst="rect">
            <a:avLst/>
          </a:prstGeom>
          <a:noFill/>
          <a:ln>
            <a:noFill/>
          </a:ln>
        </p:spPr>
        <p:style>
          <a:lnRef idx="0">
            <a:scrgbClr r="0" g="0" b="0"/>
          </a:lnRef>
          <a:fillRef idx="0">
            <a:scrgbClr r="0" g="0" b="0"/>
          </a:fillRef>
          <a:effectRef idx="0">
            <a:scrgbClr r="0" g="0" b="0"/>
          </a:effectRef>
          <a:fontRef idx="minor"/>
        </p:style>
      </p:sp>
      <p:sp>
        <p:nvSpPr>
          <p:cNvPr id="132" name="CustomShape 7"/>
          <p:cNvSpPr/>
          <p:nvPr/>
        </p:nvSpPr>
        <p:spPr>
          <a:xfrm>
            <a:off x="0" y="0"/>
            <a:ext cx="2999520" cy="399960"/>
          </a:xfrm>
          <a:prstGeom prst="rect">
            <a:avLst/>
          </a:prstGeom>
          <a:noFill/>
          <a:ln>
            <a:noFill/>
          </a:ln>
        </p:spPr>
        <p:style>
          <a:lnRef idx="0">
            <a:scrgbClr r="0" g="0" b="0"/>
          </a:lnRef>
          <a:fillRef idx="0">
            <a:scrgbClr r="0" g="0" b="0"/>
          </a:fillRef>
          <a:effectRef idx="0">
            <a:scrgbClr r="0" g="0" b="0"/>
          </a:effectRef>
          <a:fontRef idx="minor"/>
        </p:style>
      </p:sp>
      <p:sp>
        <p:nvSpPr>
          <p:cNvPr id="17" name="CustomShape 2">
            <a:extLst>
              <a:ext uri="{FF2B5EF4-FFF2-40B4-BE49-F238E27FC236}">
                <a16:creationId xmlns:a16="http://schemas.microsoft.com/office/drawing/2014/main" id="{EE893D31-0F39-4446-83DE-CFD28668029A}"/>
              </a:ext>
            </a:extLst>
          </p:cNvPr>
          <p:cNvSpPr/>
          <p:nvPr/>
        </p:nvSpPr>
        <p:spPr>
          <a:xfrm>
            <a:off x="6940550" y="3990607"/>
            <a:ext cx="6368242" cy="2319866"/>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r>
              <a:rPr lang="en-US" sz="2800" spc="-1" dirty="0">
                <a:solidFill>
                  <a:srgbClr val="253957"/>
                </a:solidFill>
                <a:latin typeface="Arial Narrow"/>
                <a:ea typeface="Arial Narrow"/>
              </a:rPr>
              <a:t>Categorical attributes were converted into a set binary features (for example, the attributes "Standard-of-living index" was transform to for binary attributes "living index 1", " living index 2", "living index 3","living index 4")</a:t>
            </a:r>
          </a:p>
        </p:txBody>
      </p:sp>
      <p:sp>
        <p:nvSpPr>
          <p:cNvPr id="19" name="CustomShape 3">
            <a:extLst>
              <a:ext uri="{FF2B5EF4-FFF2-40B4-BE49-F238E27FC236}">
                <a16:creationId xmlns:a16="http://schemas.microsoft.com/office/drawing/2014/main" id="{9E8FFECF-F9A5-47DD-B5F6-70F9AA37292F}"/>
              </a:ext>
            </a:extLst>
          </p:cNvPr>
          <p:cNvSpPr/>
          <p:nvPr/>
        </p:nvSpPr>
        <p:spPr>
          <a:xfrm>
            <a:off x="1200959" y="2894047"/>
            <a:ext cx="2250468"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Numerical</a:t>
            </a:r>
            <a:endParaRPr lang="en-US" sz="3600" b="0" strike="noStrike" spc="-1" dirty="0">
              <a:latin typeface="Arial"/>
            </a:endParaRPr>
          </a:p>
        </p:txBody>
      </p:sp>
      <p:sp>
        <p:nvSpPr>
          <p:cNvPr id="21" name="CustomShape 3">
            <a:extLst>
              <a:ext uri="{FF2B5EF4-FFF2-40B4-BE49-F238E27FC236}">
                <a16:creationId xmlns:a16="http://schemas.microsoft.com/office/drawing/2014/main" id="{932B4FC5-24B6-413A-9FDD-F47132FDAF6A}"/>
              </a:ext>
            </a:extLst>
          </p:cNvPr>
          <p:cNvSpPr/>
          <p:nvPr/>
        </p:nvSpPr>
        <p:spPr>
          <a:xfrm>
            <a:off x="6940550" y="3162832"/>
            <a:ext cx="2250468" cy="823614"/>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Categorical</a:t>
            </a:r>
            <a:endParaRPr lang="en-US" sz="3600" b="0" strike="noStrike" spc="-1" dirty="0">
              <a:latin typeface="Arial"/>
            </a:endParaRPr>
          </a:p>
        </p:txBody>
      </p:sp>
      <p:sp>
        <p:nvSpPr>
          <p:cNvPr id="22" name="CustomShape 3">
            <a:extLst>
              <a:ext uri="{FF2B5EF4-FFF2-40B4-BE49-F238E27FC236}">
                <a16:creationId xmlns:a16="http://schemas.microsoft.com/office/drawing/2014/main" id="{0C53C22B-F589-499F-92B9-52841488450B}"/>
              </a:ext>
            </a:extLst>
          </p:cNvPr>
          <p:cNvSpPr/>
          <p:nvPr/>
        </p:nvSpPr>
        <p:spPr>
          <a:xfrm>
            <a:off x="13848542" y="3248403"/>
            <a:ext cx="2490507" cy="7394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Binary</a:t>
            </a:r>
            <a:endParaRPr lang="en-US" sz="3600" b="0" strike="noStrike" spc="-1" dirty="0">
              <a:latin typeface="Arial"/>
            </a:endParaRPr>
          </a:p>
        </p:txBody>
      </p:sp>
      <p:sp>
        <p:nvSpPr>
          <p:cNvPr id="24" name="CustomShape 2">
            <a:extLst>
              <a:ext uri="{FF2B5EF4-FFF2-40B4-BE49-F238E27FC236}">
                <a16:creationId xmlns:a16="http://schemas.microsoft.com/office/drawing/2014/main" id="{5350D2DC-C849-4226-9ABF-FEE6C0089F05}"/>
              </a:ext>
            </a:extLst>
          </p:cNvPr>
          <p:cNvSpPr/>
          <p:nvPr/>
        </p:nvSpPr>
        <p:spPr>
          <a:xfrm>
            <a:off x="13848542" y="3970960"/>
            <a:ext cx="4488641" cy="7394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r>
              <a:rPr lang="en-US" sz="2800" spc="-1" dirty="0">
                <a:solidFill>
                  <a:srgbClr val="253957"/>
                </a:solidFill>
                <a:latin typeface="Arial Narrow"/>
                <a:ea typeface="Arial Narrow"/>
              </a:rPr>
              <a:t>We don’t change binary attribute.</a:t>
            </a:r>
          </a:p>
        </p:txBody>
      </p:sp>
      <p:pic>
        <p:nvPicPr>
          <p:cNvPr id="15" name="Рисунок 14">
            <a:extLst>
              <a:ext uri="{FF2B5EF4-FFF2-40B4-BE49-F238E27FC236}">
                <a16:creationId xmlns:a16="http://schemas.microsoft.com/office/drawing/2014/main" id="{E9F502ED-49A2-4EB7-B9A3-337D7D137853}"/>
              </a:ext>
            </a:extLst>
          </p:cNvPr>
          <p:cNvPicPr/>
          <p:nvPr/>
        </p:nvPicPr>
        <p:blipFill>
          <a:blip r:embed="rId3"/>
          <a:stretch>
            <a:fillRect/>
          </a:stretch>
        </p:blipFill>
        <p:spPr>
          <a:xfrm>
            <a:off x="1200959" y="9925414"/>
            <a:ext cx="12322784" cy="2778060"/>
          </a:xfrm>
          <a:prstGeom prst="rect">
            <a:avLst/>
          </a:prstGeom>
        </p:spPr>
      </p:pic>
      <p:pic>
        <p:nvPicPr>
          <p:cNvPr id="16" name="Рисунок 15">
            <a:extLst>
              <a:ext uri="{FF2B5EF4-FFF2-40B4-BE49-F238E27FC236}">
                <a16:creationId xmlns:a16="http://schemas.microsoft.com/office/drawing/2014/main" id="{353BEFE3-9966-4F86-8FF4-E77322074710}"/>
              </a:ext>
            </a:extLst>
          </p:cNvPr>
          <p:cNvPicPr/>
          <p:nvPr/>
        </p:nvPicPr>
        <p:blipFill>
          <a:blip r:embed="rId4"/>
          <a:stretch>
            <a:fillRect/>
          </a:stretch>
        </p:blipFill>
        <p:spPr>
          <a:xfrm>
            <a:off x="6688870" y="7223702"/>
            <a:ext cx="15629965" cy="2148598"/>
          </a:xfrm>
          <a:prstGeom prst="rect">
            <a:avLst/>
          </a:prstGeom>
        </p:spPr>
      </p:pic>
      <p:pic>
        <p:nvPicPr>
          <p:cNvPr id="18" name="Рисунок 17">
            <a:extLst>
              <a:ext uri="{FF2B5EF4-FFF2-40B4-BE49-F238E27FC236}">
                <a16:creationId xmlns:a16="http://schemas.microsoft.com/office/drawing/2014/main" id="{8AA8FDF4-55B7-4478-B387-4D8998F2D3A6}"/>
              </a:ext>
            </a:extLst>
          </p:cNvPr>
          <p:cNvPicPr/>
          <p:nvPr/>
        </p:nvPicPr>
        <p:blipFill rotWithShape="1">
          <a:blip r:embed="rId5"/>
          <a:srcRect t="23280" r="37787"/>
          <a:stretch/>
        </p:blipFill>
        <p:spPr bwMode="auto">
          <a:xfrm>
            <a:off x="13754126" y="4653940"/>
            <a:ext cx="3043742" cy="2220993"/>
          </a:xfrm>
          <a:prstGeom prst="rect">
            <a:avLst/>
          </a:prstGeom>
          <a:ln>
            <a:noFill/>
          </a:ln>
          <a:extLst>
            <a:ext uri="{53640926-AAD7-44D8-BBD7-CCE9431645EC}">
              <a14:shadowObscured xmlns:a14="http://schemas.microsoft.com/office/drawing/2010/main"/>
            </a:ext>
          </a:extLst>
        </p:spPr>
      </p:pic>
      <p:sp>
        <p:nvSpPr>
          <p:cNvPr id="20" name="CustomShape 3">
            <a:extLst>
              <a:ext uri="{FF2B5EF4-FFF2-40B4-BE49-F238E27FC236}">
                <a16:creationId xmlns:a16="http://schemas.microsoft.com/office/drawing/2014/main" id="{87D28340-62A1-41D1-9BEA-F390BB4FE47D}"/>
              </a:ext>
            </a:extLst>
          </p:cNvPr>
          <p:cNvSpPr/>
          <p:nvPr/>
        </p:nvSpPr>
        <p:spPr>
          <a:xfrm>
            <a:off x="18903892" y="3156747"/>
            <a:ext cx="4090815" cy="7394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trike="noStrike" spc="-1" dirty="0">
                <a:solidFill>
                  <a:srgbClr val="253957"/>
                </a:solidFill>
                <a:latin typeface="Arial Narrow"/>
              </a:rPr>
              <a:t>Prediction class</a:t>
            </a:r>
            <a:endParaRPr lang="en-US" sz="3600" b="0" strike="noStrike" spc="-1" dirty="0">
              <a:latin typeface="Arial"/>
            </a:endParaRPr>
          </a:p>
        </p:txBody>
      </p:sp>
      <p:sp>
        <p:nvSpPr>
          <p:cNvPr id="23" name="CustomShape 2">
            <a:extLst>
              <a:ext uri="{FF2B5EF4-FFF2-40B4-BE49-F238E27FC236}">
                <a16:creationId xmlns:a16="http://schemas.microsoft.com/office/drawing/2014/main" id="{8925D415-F4A9-40EF-909C-41BCC724A55D}"/>
              </a:ext>
            </a:extLst>
          </p:cNvPr>
          <p:cNvSpPr/>
          <p:nvPr/>
        </p:nvSpPr>
        <p:spPr>
          <a:xfrm>
            <a:off x="18903892" y="3811521"/>
            <a:ext cx="4488641" cy="73944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r>
              <a:rPr lang="en-US" sz="2800" spc="-1" dirty="0">
                <a:solidFill>
                  <a:srgbClr val="253957"/>
                </a:solidFill>
                <a:latin typeface="Arial Narrow"/>
                <a:ea typeface="Arial Narrow"/>
              </a:rPr>
              <a:t>We will be classify if women use or not contraceptive</a:t>
            </a:r>
          </a:p>
        </p:txBody>
      </p:sp>
      <p:pic>
        <p:nvPicPr>
          <p:cNvPr id="25" name="Рисунок 24">
            <a:extLst>
              <a:ext uri="{FF2B5EF4-FFF2-40B4-BE49-F238E27FC236}">
                <a16:creationId xmlns:a16="http://schemas.microsoft.com/office/drawing/2014/main" id="{366CF752-169B-49BA-88CE-03D8D09FAC20}"/>
              </a:ext>
            </a:extLst>
          </p:cNvPr>
          <p:cNvPicPr/>
          <p:nvPr/>
        </p:nvPicPr>
        <p:blipFill>
          <a:blip r:embed="rId6"/>
          <a:stretch>
            <a:fillRect/>
          </a:stretch>
        </p:blipFill>
        <p:spPr>
          <a:xfrm>
            <a:off x="18903891" y="4710400"/>
            <a:ext cx="1026641" cy="2180477"/>
          </a:xfrm>
          <a:prstGeom prst="rect">
            <a:avLst/>
          </a:prstGeom>
        </p:spPr>
      </p:pic>
      <p:pic>
        <p:nvPicPr>
          <p:cNvPr id="26" name="Рисунок 25">
            <a:extLst>
              <a:ext uri="{FF2B5EF4-FFF2-40B4-BE49-F238E27FC236}">
                <a16:creationId xmlns:a16="http://schemas.microsoft.com/office/drawing/2014/main" id="{772D929C-C621-4B15-B679-2505AC8657A6}"/>
              </a:ext>
            </a:extLst>
          </p:cNvPr>
          <p:cNvPicPr/>
          <p:nvPr/>
        </p:nvPicPr>
        <p:blipFill>
          <a:blip r:embed="rId7"/>
          <a:stretch>
            <a:fillRect/>
          </a:stretch>
        </p:blipFill>
        <p:spPr>
          <a:xfrm>
            <a:off x="19494942" y="9848880"/>
            <a:ext cx="4197364" cy="2922229"/>
          </a:xfrm>
          <a:prstGeom prst="rect">
            <a:avLst/>
          </a:prstGeom>
        </p:spPr>
      </p:pic>
      <p:pic>
        <p:nvPicPr>
          <p:cNvPr id="27" name="Рисунок 26">
            <a:extLst>
              <a:ext uri="{FF2B5EF4-FFF2-40B4-BE49-F238E27FC236}">
                <a16:creationId xmlns:a16="http://schemas.microsoft.com/office/drawing/2014/main" id="{2CFACE92-4503-45A6-BC7F-922F0CD9CE79}"/>
              </a:ext>
            </a:extLst>
          </p:cNvPr>
          <p:cNvPicPr/>
          <p:nvPr/>
        </p:nvPicPr>
        <p:blipFill>
          <a:blip r:embed="rId8"/>
          <a:stretch>
            <a:fillRect/>
          </a:stretch>
        </p:blipFill>
        <p:spPr>
          <a:xfrm>
            <a:off x="14275468" y="9848880"/>
            <a:ext cx="4364972" cy="3036901"/>
          </a:xfrm>
          <a:prstGeom prst="rect">
            <a:avLst/>
          </a:prstGeom>
        </p:spPr>
      </p:pic>
    </p:spTree>
    <p:extLst>
      <p:ext uri="{BB962C8B-B14F-4D97-AF65-F5344CB8AC3E}">
        <p14:creationId xmlns:p14="http://schemas.microsoft.com/office/powerpoint/2010/main" val="10313509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200960" y="1525680"/>
            <a:ext cx="21506040" cy="360"/>
          </a:xfrm>
          <a:custGeom>
            <a:avLst/>
            <a:gdLst/>
            <a:ahLst/>
            <a:cxnLst/>
            <a:rect l="l" t="t" r="r" b="b"/>
            <a:pathLst>
              <a:path w="21600" h="21600">
                <a:moveTo>
                  <a:pt x="0" y="0"/>
                </a:moveTo>
                <a:lnTo>
                  <a:pt x="21600" y="21600"/>
                </a:lnTo>
              </a:path>
            </a:pathLst>
          </a:custGeom>
          <a:noFill/>
          <a:ln w="12600">
            <a:solidFill>
              <a:srgbClr val="253957"/>
            </a:solidFill>
            <a:miter/>
          </a:ln>
        </p:spPr>
        <p:style>
          <a:lnRef idx="0">
            <a:scrgbClr r="0" g="0" b="0"/>
          </a:lnRef>
          <a:fillRef idx="0">
            <a:scrgbClr r="0" g="0" b="0"/>
          </a:fillRef>
          <a:effectRef idx="0">
            <a:scrgbClr r="0" g="0" b="0"/>
          </a:effectRef>
          <a:fontRef idx="minor"/>
        </p:style>
      </p:sp>
      <p:sp>
        <p:nvSpPr>
          <p:cNvPr id="125" name="CustomShape 2"/>
          <p:cNvSpPr/>
          <p:nvPr/>
        </p:nvSpPr>
        <p:spPr>
          <a:xfrm>
            <a:off x="1291306" y="2210043"/>
            <a:ext cx="7468908" cy="2138519"/>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lstStyle/>
          <a:p>
            <a:pPr>
              <a:lnSpc>
                <a:spcPct val="100000"/>
              </a:lnSpc>
              <a:spcBef>
                <a:spcPts val="2801"/>
              </a:spcBef>
            </a:pPr>
            <a:br>
              <a:rPr lang="en-US" sz="2800" spc="-1" dirty="0">
                <a:solidFill>
                  <a:srgbClr val="253957"/>
                </a:solidFill>
                <a:latin typeface="Arial Narrow"/>
                <a:ea typeface="Arial Narrow"/>
              </a:rPr>
            </a:br>
            <a:r>
              <a:rPr lang="en-US" sz="2800" spc="-1" dirty="0">
                <a:solidFill>
                  <a:srgbClr val="253957"/>
                </a:solidFill>
                <a:latin typeface="Arial Narrow"/>
                <a:ea typeface="Arial Narrow"/>
              </a:rPr>
              <a:t>We use baseline algorithm for lazy FCA-based classification. And it is called "Generators framework“</a:t>
            </a:r>
          </a:p>
          <a:p>
            <a:pPr>
              <a:lnSpc>
                <a:spcPct val="100000"/>
              </a:lnSpc>
              <a:spcBef>
                <a:spcPts val="2801"/>
              </a:spcBef>
            </a:pPr>
            <a:r>
              <a:rPr lang="en-US" sz="2800" spc="-1" dirty="0">
                <a:solidFill>
                  <a:srgbClr val="253957"/>
                </a:solidFill>
                <a:latin typeface="Arial Narrow"/>
                <a:ea typeface="Arial Narrow"/>
              </a:rPr>
              <a:t>We split all train data to positive and negative examples. To classify the descriptions, we follow the procedure:</a:t>
            </a:r>
          </a:p>
          <a:p>
            <a:pPr>
              <a:lnSpc>
                <a:spcPct val="100000"/>
              </a:lnSpc>
              <a:spcBef>
                <a:spcPts val="2801"/>
              </a:spcBef>
            </a:pPr>
            <a:r>
              <a:rPr lang="en-US" sz="2800" spc="-1" dirty="0">
                <a:solidFill>
                  <a:srgbClr val="253957"/>
                </a:solidFill>
                <a:latin typeface="Arial Narrow"/>
                <a:ea typeface="Arial Narrow"/>
              </a:rPr>
              <a:t>1)	Count the number of counterexamples for positive examples. For each positive example we compute the intersection. Then, we count the counterexamples for this intersection, that is the number of negative examples containing intersection;</a:t>
            </a:r>
          </a:p>
          <a:p>
            <a:pPr>
              <a:lnSpc>
                <a:spcPct val="100000"/>
              </a:lnSpc>
              <a:spcBef>
                <a:spcPts val="2801"/>
              </a:spcBef>
            </a:pPr>
            <a:r>
              <a:rPr lang="en-US" sz="2800" spc="-1" dirty="0">
                <a:solidFill>
                  <a:srgbClr val="253957"/>
                </a:solidFill>
                <a:latin typeface="Arial Narrow"/>
                <a:ea typeface="Arial Narrow"/>
              </a:rPr>
              <a:t>2)	Dually, count the number of counterexamples for negative examples. For each negative example we compute the intersection. Then, we count the counterexamples for obtained intersection, that is the number of positive examples containing intersection.</a:t>
            </a:r>
          </a:p>
          <a:p>
            <a:pPr>
              <a:lnSpc>
                <a:spcPct val="100000"/>
              </a:lnSpc>
              <a:spcBef>
                <a:spcPts val="2801"/>
              </a:spcBef>
            </a:pPr>
            <a:r>
              <a:rPr lang="en-US" sz="2800" spc="-1" dirty="0">
                <a:solidFill>
                  <a:srgbClr val="253957"/>
                </a:solidFill>
                <a:latin typeface="Arial Narrow"/>
                <a:ea typeface="Arial Narrow"/>
              </a:rPr>
              <a:t>Finally, we compare the average number of counterexamples for positive and negative examples. We classify as being positive if the number of counterexamples for positive examples is smaller the one for negative examples.</a:t>
            </a:r>
          </a:p>
          <a:p>
            <a:pPr>
              <a:lnSpc>
                <a:spcPct val="100000"/>
              </a:lnSpc>
              <a:spcBef>
                <a:spcPts val="2801"/>
              </a:spcBef>
            </a:pPr>
            <a:endParaRPr lang="en-US" sz="2800" spc="-1" dirty="0">
              <a:solidFill>
                <a:srgbClr val="253957"/>
              </a:solidFill>
              <a:latin typeface="Arial Narrow"/>
              <a:ea typeface="Arial Narrow"/>
            </a:endParaRPr>
          </a:p>
        </p:txBody>
      </p:sp>
      <p:sp>
        <p:nvSpPr>
          <p:cNvPr id="127" name="CustomShape 4"/>
          <p:cNvSpPr/>
          <p:nvPr/>
        </p:nvSpPr>
        <p:spPr>
          <a:xfrm>
            <a:off x="11337120" y="486720"/>
            <a:ext cx="11365920" cy="87480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ctr"/>
          <a:lstStyle/>
          <a:p>
            <a:pPr marL="7315200" indent="457200">
              <a:lnSpc>
                <a:spcPct val="100000"/>
              </a:lnSpc>
            </a:pPr>
            <a:r>
              <a:rPr lang="en-US" sz="2400" b="0" strike="noStrike" spc="-1" dirty="0">
                <a:solidFill>
                  <a:srgbClr val="253957"/>
                </a:solidFill>
                <a:latin typeface="Arial Narrow"/>
                <a:ea typeface="Arial Narrow"/>
              </a:rPr>
              <a:t>   Faculty of Computer Science</a:t>
            </a:r>
            <a:endParaRPr lang="en-US" sz="2400" b="0" strike="noStrike" spc="-1" dirty="0">
              <a:latin typeface="Arial"/>
            </a:endParaRPr>
          </a:p>
          <a:p>
            <a:pPr algn="r">
              <a:lnSpc>
                <a:spcPct val="100000"/>
              </a:lnSpc>
            </a:pPr>
            <a:endParaRPr lang="en-US" sz="2400" b="0" strike="noStrike" spc="-1" dirty="0">
              <a:latin typeface="Arial"/>
            </a:endParaRPr>
          </a:p>
        </p:txBody>
      </p:sp>
      <p:pic>
        <p:nvPicPr>
          <p:cNvPr id="128" name="Google Shape;70;p15"/>
          <p:cNvPicPr/>
          <p:nvPr/>
        </p:nvPicPr>
        <p:blipFill>
          <a:blip r:embed="rId2"/>
          <a:stretch/>
        </p:blipFill>
        <p:spPr>
          <a:xfrm>
            <a:off x="892440" y="122760"/>
            <a:ext cx="1214640" cy="1214640"/>
          </a:xfrm>
          <a:prstGeom prst="rect">
            <a:avLst/>
          </a:prstGeom>
          <a:ln>
            <a:noFill/>
          </a:ln>
        </p:spPr>
      </p:pic>
      <p:sp>
        <p:nvSpPr>
          <p:cNvPr id="130" name="CustomShape 6"/>
          <p:cNvSpPr/>
          <p:nvPr/>
        </p:nvSpPr>
        <p:spPr>
          <a:xfrm>
            <a:off x="18640440" y="9108000"/>
            <a:ext cx="4755960" cy="740880"/>
          </a:xfrm>
          <a:prstGeom prst="rect">
            <a:avLst/>
          </a:prstGeom>
          <a:noFill/>
          <a:ln>
            <a:noFill/>
          </a:ln>
        </p:spPr>
        <p:style>
          <a:lnRef idx="0">
            <a:scrgbClr r="0" g="0" b="0"/>
          </a:lnRef>
          <a:fillRef idx="0">
            <a:scrgbClr r="0" g="0" b="0"/>
          </a:fillRef>
          <a:effectRef idx="0">
            <a:scrgbClr r="0" g="0" b="0"/>
          </a:effectRef>
          <a:fontRef idx="minor"/>
        </p:style>
      </p:sp>
      <p:sp>
        <p:nvSpPr>
          <p:cNvPr id="132" name="CustomShape 7"/>
          <p:cNvSpPr/>
          <p:nvPr/>
        </p:nvSpPr>
        <p:spPr>
          <a:xfrm>
            <a:off x="0" y="0"/>
            <a:ext cx="2999520" cy="399960"/>
          </a:xfrm>
          <a:prstGeom prst="rect">
            <a:avLst/>
          </a:prstGeom>
          <a:noFill/>
          <a:ln>
            <a:noFill/>
          </a:ln>
        </p:spPr>
        <p:style>
          <a:lnRef idx="0">
            <a:scrgbClr r="0" g="0" b="0"/>
          </a:lnRef>
          <a:fillRef idx="0">
            <a:scrgbClr r="0" g="0" b="0"/>
          </a:fillRef>
          <a:effectRef idx="0">
            <a:scrgbClr r="0" g="0" b="0"/>
          </a:effectRef>
          <a:fontRef idx="minor"/>
        </p:style>
      </p:sp>
      <p:sp>
        <p:nvSpPr>
          <p:cNvPr id="19" name="CustomShape 3">
            <a:extLst>
              <a:ext uri="{FF2B5EF4-FFF2-40B4-BE49-F238E27FC236}">
                <a16:creationId xmlns:a16="http://schemas.microsoft.com/office/drawing/2014/main" id="{9E8FFECF-F9A5-47DD-B5F6-70F9AA37292F}"/>
              </a:ext>
            </a:extLst>
          </p:cNvPr>
          <p:cNvSpPr/>
          <p:nvPr/>
        </p:nvSpPr>
        <p:spPr>
          <a:xfrm>
            <a:off x="2741894" y="1525290"/>
            <a:ext cx="3929841" cy="1096560"/>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Prediction algorithm</a:t>
            </a:r>
            <a:endParaRPr lang="en-US" sz="3600" b="0" strike="noStrike" spc="-1" dirty="0">
              <a:latin typeface="Arial"/>
            </a:endParaRPr>
          </a:p>
        </p:txBody>
      </p:sp>
      <p:sp>
        <p:nvSpPr>
          <p:cNvPr id="21" name="CustomShape 3">
            <a:extLst>
              <a:ext uri="{FF2B5EF4-FFF2-40B4-BE49-F238E27FC236}">
                <a16:creationId xmlns:a16="http://schemas.microsoft.com/office/drawing/2014/main" id="{932B4FC5-24B6-413A-9FDD-F47132FDAF6A}"/>
              </a:ext>
            </a:extLst>
          </p:cNvPr>
          <p:cNvSpPr/>
          <p:nvPr/>
        </p:nvSpPr>
        <p:spPr>
          <a:xfrm>
            <a:off x="14238817" y="1798236"/>
            <a:ext cx="3337983" cy="823614"/>
          </a:xfrm>
          <a:prstGeom prst="rect">
            <a:avLst/>
          </a:prstGeom>
          <a:noFill/>
          <a:ln>
            <a:noFill/>
          </a:ln>
        </p:spPr>
        <p:style>
          <a:lnRef idx="0">
            <a:scrgbClr r="0" g="0" b="0"/>
          </a:lnRef>
          <a:fillRef idx="0">
            <a:scrgbClr r="0" g="0" b="0"/>
          </a:fillRef>
          <a:effectRef idx="0">
            <a:scrgbClr r="0" g="0" b="0"/>
          </a:effectRef>
          <a:fontRef idx="minor"/>
        </p:style>
        <p:txBody>
          <a:bodyPr lIns="71280" tIns="71280" rIns="71280" bIns="71280" anchor="b"/>
          <a:lstStyle/>
          <a:p>
            <a:pPr>
              <a:lnSpc>
                <a:spcPct val="100000"/>
              </a:lnSpc>
            </a:pPr>
            <a:r>
              <a:rPr lang="en-US" sz="3600" b="1" spc="-1" dirty="0">
                <a:solidFill>
                  <a:srgbClr val="253957"/>
                </a:solidFill>
                <a:latin typeface="Arial Narrow"/>
              </a:rPr>
              <a:t>Analyze results</a:t>
            </a:r>
            <a:endParaRPr lang="en-US" sz="3600" b="0" strike="noStrike" spc="-1" dirty="0">
              <a:latin typeface="Arial"/>
            </a:endParaRPr>
          </a:p>
        </p:txBody>
      </p:sp>
      <p:pic>
        <p:nvPicPr>
          <p:cNvPr id="26" name="Рисунок 25">
            <a:extLst>
              <a:ext uri="{FF2B5EF4-FFF2-40B4-BE49-F238E27FC236}">
                <a16:creationId xmlns:a16="http://schemas.microsoft.com/office/drawing/2014/main" id="{7B6E90C9-B987-400A-8E68-44900ED62FC9}"/>
              </a:ext>
            </a:extLst>
          </p:cNvPr>
          <p:cNvPicPr/>
          <p:nvPr/>
        </p:nvPicPr>
        <p:blipFill>
          <a:blip r:embed="rId3"/>
          <a:stretch>
            <a:fillRect/>
          </a:stretch>
        </p:blipFill>
        <p:spPr>
          <a:xfrm>
            <a:off x="9579768" y="2651759"/>
            <a:ext cx="12603857" cy="8447481"/>
          </a:xfrm>
          <a:prstGeom prst="rect">
            <a:avLst/>
          </a:prstGeom>
        </p:spPr>
      </p:pic>
      <p:pic>
        <p:nvPicPr>
          <p:cNvPr id="28" name="Рисунок 27">
            <a:extLst>
              <a:ext uri="{FF2B5EF4-FFF2-40B4-BE49-F238E27FC236}">
                <a16:creationId xmlns:a16="http://schemas.microsoft.com/office/drawing/2014/main" id="{80DDC97F-45B7-46DB-8A04-519561D7547C}"/>
              </a:ext>
            </a:extLst>
          </p:cNvPr>
          <p:cNvPicPr/>
          <p:nvPr/>
        </p:nvPicPr>
        <p:blipFill>
          <a:blip r:embed="rId4"/>
          <a:stretch>
            <a:fillRect/>
          </a:stretch>
        </p:blipFill>
        <p:spPr>
          <a:xfrm>
            <a:off x="9579768" y="11266974"/>
            <a:ext cx="12656079" cy="1962306"/>
          </a:xfrm>
          <a:prstGeom prst="rect">
            <a:avLst/>
          </a:prstGeom>
        </p:spPr>
      </p:pic>
    </p:spTree>
    <p:extLst>
      <p:ext uri="{BB962C8B-B14F-4D97-AF65-F5344CB8AC3E}">
        <p14:creationId xmlns:p14="http://schemas.microsoft.com/office/powerpoint/2010/main" val="16037668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Google Shape;85;p16"/>
          <p:cNvPicPr/>
          <p:nvPr/>
        </p:nvPicPr>
        <p:blipFill>
          <a:blip r:embed="rId2"/>
          <a:stretch/>
        </p:blipFill>
        <p:spPr>
          <a:xfrm>
            <a:off x="11066040" y="4920120"/>
            <a:ext cx="2251800" cy="2903040"/>
          </a:xfrm>
          <a:prstGeom prst="rect">
            <a:avLst/>
          </a:prstGeom>
          <a:ln>
            <a:noFill/>
          </a:ln>
        </p:spPr>
      </p:pic>
      <p:sp>
        <p:nvSpPr>
          <p:cNvPr id="140" name="CustomShape 1"/>
          <p:cNvSpPr/>
          <p:nvPr/>
        </p:nvSpPr>
        <p:spPr>
          <a:xfrm>
            <a:off x="8462880" y="9004680"/>
            <a:ext cx="7458120" cy="11887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6600" b="0" strike="noStrike" spc="-1">
                <a:solidFill>
                  <a:srgbClr val="FFFFFF"/>
                </a:solidFill>
                <a:latin typeface="Arial Narrow"/>
                <a:ea typeface="Arial Narrow"/>
              </a:rPr>
              <a:t>Thanks for the attention</a:t>
            </a:r>
            <a:endParaRPr lang="en-US" sz="6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C7B8A85B3F06EC4FA1DEBB4F2B32189D" ma:contentTypeVersion="8" ma:contentTypeDescription="Создание документа." ma:contentTypeScope="" ma:versionID="42720f16f6aa1842fa19c96c8eb093b5">
  <xsd:schema xmlns:xsd="http://www.w3.org/2001/XMLSchema" xmlns:xs="http://www.w3.org/2001/XMLSchema" xmlns:p="http://schemas.microsoft.com/office/2006/metadata/properties" xmlns:ns2="134d542f-d85e-479e-826a-0c1b05e80cb9" targetNamespace="http://schemas.microsoft.com/office/2006/metadata/properties" ma:root="true" ma:fieldsID="01274152c5878b769ba5c42ebead2799" ns2:_="">
    <xsd:import namespace="134d542f-d85e-479e-826a-0c1b05e80c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4d542f-d85e-479e-826a-0c1b05e8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88D544-E172-4D4A-8C99-7852E08DE6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4d542f-d85e-479e-826a-0c1b05e80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5DD112-5806-440B-8E9C-6004086039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046AA2-2FB8-4567-9FE7-B644B3205A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TotalTime>
  <Words>587</Words>
  <Application>Microsoft Office PowerPoint</Application>
  <PresentationFormat>Произвольный</PresentationFormat>
  <Paragraphs>34</Paragraphs>
  <Slides>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5</vt:i4>
      </vt:variant>
    </vt:vector>
  </HeadingPairs>
  <TitlesOfParts>
    <vt:vector size="15" baseType="lpstr">
      <vt:lpstr>Arial</vt:lpstr>
      <vt:lpstr>Arial Narrow</vt:lpstr>
      <vt:lpstr>DejaVu Sans</vt:lpstr>
      <vt:lpstr>Helvetica Neue Light</vt:lpstr>
      <vt:lpstr>Symbol</vt:lpstr>
      <vt:lpstr>Times New Roman</vt:lpstr>
      <vt:lpstr>Wingdings</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
  <dc:description/>
  <cp:lastModifiedBy>Dmitriy Rudenkov</cp:lastModifiedBy>
  <cp:revision>11</cp:revision>
  <dcterms:modified xsi:type="dcterms:W3CDTF">2022-12-13T06:07:52Z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0x010100C7B8A85B3F06EC4FA1DEBB4F2B32189D</vt:lpwstr>
  </property>
</Properties>
</file>