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0000500000000000000"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e35ddff0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e35ddff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cb9be67ec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cb9be67ec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e35ddff0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e35ddff0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cb9be67ec_0_7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cb9be67ec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2cb9be67ec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2cb9be67ec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cb9be67ec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cb9be67ec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cb9be67ec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cb9be67ec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cb9be67ec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cb9be67ec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cb9be67ec_0_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cb9be67ec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cb9be67ec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2cb9be67ec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86d30407e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86d30407e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e35ddff0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e35ddff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cb9be67ec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cb9be67ec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e35ddff0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e35ddff0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mehulnayak10/flight-fare-prediction-eda/inpu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kaggle.com/code/varunsaikanuri/flight-fare-prediction-10-ml-models/inpu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541275" y="728650"/>
            <a:ext cx="6400200" cy="156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b="1">
                <a:solidFill>
                  <a:srgbClr val="000000"/>
                </a:solidFill>
                <a:latin typeface="Times New Roman"/>
                <a:ea typeface="Times New Roman"/>
                <a:cs typeface="Times New Roman"/>
                <a:sym typeface="Times New Roman"/>
              </a:rPr>
              <a:t>Flight Price Prediction using Machine Learning Approaches</a:t>
            </a:r>
            <a:endParaRPr sz="3500" b="1">
              <a:solidFill>
                <a:srgbClr val="000000"/>
              </a:solidFill>
              <a:latin typeface="Times New Roman"/>
              <a:ea typeface="Times New Roman"/>
              <a:cs typeface="Times New Roman"/>
              <a:sym typeface="Times New Roman"/>
            </a:endParaRPr>
          </a:p>
        </p:txBody>
      </p:sp>
      <p:sp>
        <p:nvSpPr>
          <p:cNvPr id="60" name="Google Shape;60;p13"/>
          <p:cNvSpPr txBox="1">
            <a:spLocks noGrp="1"/>
          </p:cNvSpPr>
          <p:nvPr>
            <p:ph type="subTitle" idx="1"/>
          </p:nvPr>
        </p:nvSpPr>
        <p:spPr>
          <a:xfrm>
            <a:off x="1772952" y="3862975"/>
            <a:ext cx="5783400" cy="909000"/>
          </a:xfrm>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 sz="1500">
                <a:solidFill>
                  <a:srgbClr val="000000"/>
                </a:solidFill>
              </a:rPr>
              <a:t>Presenter: Ridima Verma </a:t>
            </a:r>
            <a:endParaRPr sz="1500">
              <a:solidFill>
                <a:srgbClr val="000000"/>
              </a:solidFill>
            </a:endParaRPr>
          </a:p>
          <a:p>
            <a:pPr marL="0" lvl="0" indent="0" algn="ctr" rtl="0">
              <a:lnSpc>
                <a:spcPct val="90000"/>
              </a:lnSpc>
              <a:spcBef>
                <a:spcPts val="0"/>
              </a:spcBef>
              <a:spcAft>
                <a:spcPts val="0"/>
              </a:spcAft>
              <a:buNone/>
            </a:pPr>
            <a:r>
              <a:rPr lang="en" sz="1500">
                <a:solidFill>
                  <a:srgbClr val="000000"/>
                </a:solidFill>
              </a:rPr>
              <a:t>[AU2149013]</a:t>
            </a:r>
            <a:endParaRPr sz="1500">
              <a:solidFill>
                <a:srgbClr val="000000"/>
              </a:solidFill>
            </a:endParaRPr>
          </a:p>
        </p:txBody>
      </p:sp>
      <p:pic>
        <p:nvPicPr>
          <p:cNvPr id="61" name="Google Shape;61;p13"/>
          <p:cNvPicPr preferRelativeResize="0"/>
          <p:nvPr/>
        </p:nvPicPr>
        <p:blipFill>
          <a:blip r:embed="rId3">
            <a:alphaModFix/>
          </a:blip>
          <a:stretch>
            <a:fillRect/>
          </a:stretch>
        </p:blipFill>
        <p:spPr>
          <a:xfrm>
            <a:off x="3374832" y="2571739"/>
            <a:ext cx="2733100" cy="121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Followed Approach </a:t>
            </a:r>
            <a:endParaRPr sz="3400">
              <a:solidFill>
                <a:srgbClr val="000000"/>
              </a:solidFill>
              <a:latin typeface="Times New Roman"/>
              <a:ea typeface="Times New Roman"/>
              <a:cs typeface="Times New Roman"/>
              <a:sym typeface="Times New Roman"/>
            </a:endParaRPr>
          </a:p>
        </p:txBody>
      </p:sp>
      <p:pic>
        <p:nvPicPr>
          <p:cNvPr id="121" name="Google Shape;121;p22"/>
          <p:cNvPicPr preferRelativeResize="0"/>
          <p:nvPr/>
        </p:nvPicPr>
        <p:blipFill>
          <a:blip r:embed="rId3">
            <a:alphaModFix/>
          </a:blip>
          <a:stretch>
            <a:fillRect/>
          </a:stretch>
        </p:blipFill>
        <p:spPr>
          <a:xfrm>
            <a:off x="563325" y="1092875"/>
            <a:ext cx="3556904" cy="2152750"/>
          </a:xfrm>
          <a:prstGeom prst="rect">
            <a:avLst/>
          </a:prstGeom>
          <a:noFill/>
          <a:ln>
            <a:noFill/>
          </a:ln>
        </p:spPr>
      </p:pic>
      <p:pic>
        <p:nvPicPr>
          <p:cNvPr id="122" name="Google Shape;122;p22"/>
          <p:cNvPicPr preferRelativeResize="0"/>
          <p:nvPr/>
        </p:nvPicPr>
        <p:blipFill>
          <a:blip r:embed="rId4">
            <a:alphaModFix/>
          </a:blip>
          <a:stretch>
            <a:fillRect/>
          </a:stretch>
        </p:blipFill>
        <p:spPr>
          <a:xfrm>
            <a:off x="4708950" y="1017725"/>
            <a:ext cx="3681078" cy="2227900"/>
          </a:xfrm>
          <a:prstGeom prst="rect">
            <a:avLst/>
          </a:prstGeom>
          <a:noFill/>
          <a:ln>
            <a:noFill/>
          </a:ln>
        </p:spPr>
      </p:pic>
      <p:pic>
        <p:nvPicPr>
          <p:cNvPr id="123" name="Google Shape;123;p22"/>
          <p:cNvPicPr preferRelativeResize="0"/>
          <p:nvPr/>
        </p:nvPicPr>
        <p:blipFill>
          <a:blip r:embed="rId5">
            <a:alphaModFix/>
          </a:blip>
          <a:stretch>
            <a:fillRect/>
          </a:stretch>
        </p:blipFill>
        <p:spPr>
          <a:xfrm>
            <a:off x="563325" y="3320775"/>
            <a:ext cx="3556900" cy="1756201"/>
          </a:xfrm>
          <a:prstGeom prst="rect">
            <a:avLst/>
          </a:prstGeom>
          <a:noFill/>
          <a:ln>
            <a:noFill/>
          </a:ln>
        </p:spPr>
      </p:pic>
      <p:pic>
        <p:nvPicPr>
          <p:cNvPr id="124" name="Google Shape;124;p22"/>
          <p:cNvPicPr preferRelativeResize="0"/>
          <p:nvPr/>
        </p:nvPicPr>
        <p:blipFill>
          <a:blip r:embed="rId6">
            <a:alphaModFix/>
          </a:blip>
          <a:stretch>
            <a:fillRect/>
          </a:stretch>
        </p:blipFill>
        <p:spPr>
          <a:xfrm>
            <a:off x="4808450" y="3261038"/>
            <a:ext cx="3696786" cy="187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Final Results </a:t>
            </a:r>
            <a:endParaRPr sz="3400">
              <a:solidFill>
                <a:srgbClr val="000000"/>
              </a:solidFill>
              <a:latin typeface="Times New Roman"/>
              <a:ea typeface="Times New Roman"/>
              <a:cs typeface="Times New Roman"/>
              <a:sym typeface="Times New Roman"/>
            </a:endParaRPr>
          </a:p>
        </p:txBody>
      </p:sp>
      <p:sp>
        <p:nvSpPr>
          <p:cNvPr id="130" name="Google Shape;130;p23"/>
          <p:cNvSpPr txBox="1">
            <a:spLocks noGrp="1"/>
          </p:cNvSpPr>
          <p:nvPr>
            <p:ph type="body" idx="1"/>
          </p:nvPr>
        </p:nvSpPr>
        <p:spPr>
          <a:xfrm>
            <a:off x="311700" y="1229725"/>
            <a:ext cx="3942000" cy="33702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The approach for improving machine learning models is to hyper-tune the models using GridSearchCV or RandomSearchCV.</a:t>
            </a:r>
            <a:endParaRPr sz="1600">
              <a:solidFill>
                <a:srgbClr val="000000"/>
              </a:solidFill>
              <a:highlight>
                <a:srgbClr val="F7F7F8"/>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The best features and settings are identified after hyper-tuning, and the model is trained and evaluated.</a:t>
            </a:r>
            <a:endParaRPr sz="1600">
              <a:solidFill>
                <a:srgbClr val="000000"/>
              </a:solidFill>
              <a:highlight>
                <a:srgbClr val="F7F7F8"/>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The accuracy of the models is compared using performance measures, and the prediction is implemented by taking input from the user. </a:t>
            </a:r>
            <a:endParaRPr sz="1600">
              <a:solidFill>
                <a:srgbClr val="000000"/>
              </a:solidFill>
              <a:highlight>
                <a:srgbClr val="F7F7F8"/>
              </a:highlight>
              <a:latin typeface="Times New Roman"/>
              <a:ea typeface="Times New Roman"/>
              <a:cs typeface="Times New Roman"/>
              <a:sym typeface="Times New Roman"/>
            </a:endParaRPr>
          </a:p>
        </p:txBody>
      </p:sp>
      <p:pic>
        <p:nvPicPr>
          <p:cNvPr id="131" name="Google Shape;131;p23"/>
          <p:cNvPicPr preferRelativeResize="0"/>
          <p:nvPr/>
        </p:nvPicPr>
        <p:blipFill>
          <a:blip r:embed="rId3">
            <a:alphaModFix/>
          </a:blip>
          <a:stretch>
            <a:fillRect/>
          </a:stretch>
        </p:blipFill>
        <p:spPr>
          <a:xfrm>
            <a:off x="4377250" y="1559678"/>
            <a:ext cx="4519658" cy="113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Final Results </a:t>
            </a:r>
            <a:endParaRPr sz="3400">
              <a:solidFill>
                <a:srgbClr val="000000"/>
              </a:solidFill>
              <a:latin typeface="Times New Roman"/>
              <a:ea typeface="Times New Roman"/>
              <a:cs typeface="Times New Roman"/>
              <a:sym typeface="Times New Roman"/>
            </a:endParaRPr>
          </a:p>
        </p:txBody>
      </p:sp>
      <p:sp>
        <p:nvSpPr>
          <p:cNvPr id="137" name="Google Shape;137;p24"/>
          <p:cNvSpPr txBox="1">
            <a:spLocks noGrp="1"/>
          </p:cNvSpPr>
          <p:nvPr>
            <p:ph type="body" idx="1"/>
          </p:nvPr>
        </p:nvSpPr>
        <p:spPr>
          <a:xfrm>
            <a:off x="119825" y="1278875"/>
            <a:ext cx="8251500" cy="1807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The input is taken from the user for the name of the airline, the class, the number of days left, the source, and the destination city. And the value of the ticket fare is predicted.</a:t>
            </a:r>
            <a:endParaRPr sz="1600">
              <a:solidFill>
                <a:srgbClr val="000000"/>
              </a:solidFill>
              <a:highlight>
                <a:srgbClr val="F7F7F8"/>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The given example takes the input of Vistara as the airline name, class as Business, number of days as 9, and Source and Destination as Delhi-Mumbai.</a:t>
            </a:r>
            <a:endParaRPr sz="1600">
              <a:solidFill>
                <a:srgbClr val="000000"/>
              </a:solidFill>
              <a:highlight>
                <a:srgbClr val="F7F7F8"/>
              </a:highlight>
              <a:latin typeface="Times New Roman"/>
              <a:ea typeface="Times New Roman"/>
              <a:cs typeface="Times New Roman"/>
              <a:sym typeface="Times New Roman"/>
            </a:endParaRPr>
          </a:p>
        </p:txBody>
      </p:sp>
      <p:pic>
        <p:nvPicPr>
          <p:cNvPr id="138" name="Google Shape;138;p24"/>
          <p:cNvPicPr preferRelativeResize="0"/>
          <p:nvPr/>
        </p:nvPicPr>
        <p:blipFill>
          <a:blip r:embed="rId3">
            <a:alphaModFix/>
          </a:blip>
          <a:stretch>
            <a:fillRect/>
          </a:stretch>
        </p:blipFill>
        <p:spPr>
          <a:xfrm>
            <a:off x="700625" y="2804675"/>
            <a:ext cx="8443376" cy="101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Conclusion</a:t>
            </a:r>
            <a:endParaRPr sz="3400">
              <a:solidFill>
                <a:srgbClr val="000000"/>
              </a:solidFill>
              <a:latin typeface="Times New Roman"/>
              <a:ea typeface="Times New Roman"/>
              <a:cs typeface="Times New Roman"/>
              <a:sym typeface="Times New Roman"/>
            </a:endParaRPr>
          </a:p>
        </p:txBody>
      </p:sp>
      <p:sp>
        <p:nvSpPr>
          <p:cNvPr id="144" name="Google Shape;14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a:bodyPr>
          <a:lstStyle/>
          <a:p>
            <a:pPr marL="457200" lvl="0" indent="-329882" algn="just" rtl="0">
              <a:spcBef>
                <a:spcPts val="0"/>
              </a:spcBef>
              <a:spcAft>
                <a:spcPts val="0"/>
              </a:spcAft>
              <a:buClr>
                <a:srgbClr val="000000"/>
              </a:buClr>
              <a:buSzPct val="100000"/>
              <a:buFont typeface="Times New Roman"/>
              <a:buChar char="●"/>
            </a:pPr>
            <a:r>
              <a:rPr lang="en" sz="2900">
                <a:solidFill>
                  <a:srgbClr val="000000"/>
                </a:solidFill>
                <a:latin typeface="Times New Roman"/>
                <a:ea typeface="Times New Roman"/>
                <a:cs typeface="Times New Roman"/>
                <a:sym typeface="Times New Roman"/>
              </a:rPr>
              <a:t>Various regression techniques to predict flight fares were explored such as linear regression, lasso regression, decision tree, and decision tree regressor.</a:t>
            </a:r>
            <a:endParaRPr sz="2900">
              <a:solidFill>
                <a:srgbClr val="000000"/>
              </a:solidFill>
              <a:latin typeface="Times New Roman"/>
              <a:ea typeface="Times New Roman"/>
              <a:cs typeface="Times New Roman"/>
              <a:sym typeface="Times New Roman"/>
            </a:endParaRPr>
          </a:p>
          <a:p>
            <a:pPr marL="457200" lvl="0" indent="-329882" algn="just" rtl="0">
              <a:spcBef>
                <a:spcPts val="0"/>
              </a:spcBef>
              <a:spcAft>
                <a:spcPts val="0"/>
              </a:spcAft>
              <a:buClr>
                <a:srgbClr val="000000"/>
              </a:buClr>
              <a:buSzPct val="100000"/>
              <a:buFont typeface="Times New Roman"/>
              <a:buChar char="●"/>
            </a:pPr>
            <a:r>
              <a:rPr lang="en" sz="2900">
                <a:solidFill>
                  <a:srgbClr val="000000"/>
                </a:solidFill>
                <a:latin typeface="Times New Roman"/>
                <a:ea typeface="Times New Roman"/>
                <a:cs typeface="Times New Roman"/>
                <a:sym typeface="Times New Roman"/>
              </a:rPr>
              <a:t>All four methods produced reasonable predictions of flight fares.</a:t>
            </a:r>
            <a:endParaRPr sz="2900">
              <a:solidFill>
                <a:srgbClr val="000000"/>
              </a:solidFill>
              <a:latin typeface="Times New Roman"/>
              <a:ea typeface="Times New Roman"/>
              <a:cs typeface="Times New Roman"/>
              <a:sym typeface="Times New Roman"/>
            </a:endParaRPr>
          </a:p>
          <a:p>
            <a:pPr marL="457200" lvl="0" indent="-329882" algn="just" rtl="0">
              <a:spcBef>
                <a:spcPts val="0"/>
              </a:spcBef>
              <a:spcAft>
                <a:spcPts val="0"/>
              </a:spcAft>
              <a:buClr>
                <a:srgbClr val="000000"/>
              </a:buClr>
              <a:buSzPct val="100000"/>
              <a:buFont typeface="Times New Roman"/>
              <a:buChar char="●"/>
            </a:pPr>
            <a:r>
              <a:rPr lang="en" sz="2900">
                <a:solidFill>
                  <a:srgbClr val="000000"/>
                </a:solidFill>
                <a:latin typeface="Times New Roman"/>
                <a:ea typeface="Times New Roman"/>
                <a:cs typeface="Times New Roman"/>
                <a:sym typeface="Times New Roman"/>
              </a:rPr>
              <a:t>The decision tree regressor model performed better than the other models by identifying the most important features in predicting flight fares and producing more accurate predictions.</a:t>
            </a:r>
            <a:endParaRPr sz="2900">
              <a:solidFill>
                <a:srgbClr val="000000"/>
              </a:solidFill>
              <a:latin typeface="Times New Roman"/>
              <a:ea typeface="Times New Roman"/>
              <a:cs typeface="Times New Roman"/>
              <a:sym typeface="Times New Roman"/>
            </a:endParaRPr>
          </a:p>
          <a:p>
            <a:pPr marL="457200" lvl="0" indent="-329882" algn="just" rtl="0">
              <a:spcBef>
                <a:spcPts val="0"/>
              </a:spcBef>
              <a:spcAft>
                <a:spcPts val="0"/>
              </a:spcAft>
              <a:buClr>
                <a:srgbClr val="000000"/>
              </a:buClr>
              <a:buSzPct val="100000"/>
              <a:buFont typeface="Times New Roman"/>
              <a:buChar char="●"/>
            </a:pPr>
            <a:r>
              <a:rPr lang="en" sz="2900">
                <a:solidFill>
                  <a:srgbClr val="000000"/>
                </a:solidFill>
                <a:latin typeface="Times New Roman"/>
                <a:ea typeface="Times New Roman"/>
                <a:cs typeface="Times New Roman"/>
                <a:sym typeface="Times New Roman"/>
              </a:rPr>
              <a:t>Regression techniques have potential for predicting flight fares and a combination of these techniques could be used to produce the most accurate predictions depending on the specific needs of the user.</a:t>
            </a:r>
            <a:endParaRPr sz="29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 </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References</a:t>
            </a:r>
            <a:endParaRPr sz="3400">
              <a:solidFill>
                <a:srgbClr val="000000"/>
              </a:solidFill>
              <a:latin typeface="Times New Roman"/>
              <a:ea typeface="Times New Roman"/>
              <a:cs typeface="Times New Roman"/>
              <a:sym typeface="Times New Roman"/>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900">
                <a:solidFill>
                  <a:srgbClr val="000000"/>
                </a:solidFill>
                <a:latin typeface="Times New Roman"/>
                <a:ea typeface="Times New Roman"/>
                <a:cs typeface="Times New Roman"/>
                <a:sym typeface="Times New Roman"/>
              </a:rPr>
              <a:t>[1] W. Groves and M. Gini, ”A regression model for predicting optimal purchase timing for airline tickets,” Technical Report 11-025, University of Minnesota, Minneapolis, 2011.</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[2] H.-C. Huang, ”A hybrid neural network prediction model of air ticket sales,” Telkomnika Indonesian Journal of Electrical Engineering, vol. 11, no. 11, pp. 6413–6419, 2013.</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[3] M. Papadakis, ”Predicting Airfare Prices,” 2014. Clerk Maxwell.</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[4] T. Janssen, ”A linear quantile mixed regression model for prediction of airline ticket prices,” in A Treatise on Electricity and Magnetism 3rd ed., vol. 2, 2014, pp. 68-73</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[5] R. Ren, Y. Yang and S. Yuan, ”Prediction of the airline ticket price,” Technical Report, Stanford University, 2014.</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[6] Lantseva, Anastasia, Mukhina, Ksenia, Nikishova, Anna, Ivanov, Sergey, Knyazkov and Konstantin, ”Data-driven Modeling of Airlines Pricing,” Procedia Computer Science, vol. 66, pp. 267-276, 2015.</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[7] Sha, Z., Moolchandani, K., Panchal, J., Delaurentis, D. (2015). Modeling airline’s decisions on route selection using discrete choice models - data and supplementary material.</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[8] Sha, Z., Moolchandani, K., Panchal, J., DeLaurentis, D. (2016). Modeling airlines’ decisions on city-pair route selection using discrete choice models. Journal of Air Transportation, 24, 1–11.</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[9] A. Boruah, K. Baruah, B. Das, M. Das, and N. Gohain, ”A Bayesian Approach for Flight Fare Prediction Based on Kalman Filter,” in Progress in Advanced Computing and Intelligent Engineering, Singapore, 2019, pp. 191- 203</a:t>
            </a:r>
            <a:endParaRPr sz="9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900">
                <a:solidFill>
                  <a:srgbClr val="000000"/>
                </a:solidFill>
                <a:latin typeface="Times New Roman"/>
                <a:ea typeface="Times New Roman"/>
                <a:cs typeface="Times New Roman"/>
                <a:sym typeface="Times New Roman"/>
              </a:rPr>
              <a:t>[10] William Groves and Maria Gini, ”A regression model for predicting optimal purchase timing for airline tickets.,” Technical report,The University of Minnesota, Minneapolis, USA, Report number 11-025, 2021.</a:t>
            </a:r>
            <a:endParaRPr sz="9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000">
              <a:solidFill>
                <a:srgbClr val="000000"/>
              </a:solidFill>
            </a:endParaRPr>
          </a:p>
          <a:p>
            <a:pPr marL="0" lvl="0" indent="0" algn="l" rtl="0">
              <a:spcBef>
                <a:spcPts val="1200"/>
              </a:spcBef>
              <a:spcAft>
                <a:spcPts val="1200"/>
              </a:spcAft>
              <a:buNone/>
            </a:pPr>
            <a:endParaRPr sz="1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rgbClr val="000000"/>
                </a:solidFill>
                <a:latin typeface="Times New Roman"/>
                <a:ea typeface="Times New Roman"/>
                <a:cs typeface="Times New Roman"/>
                <a:sym typeface="Times New Roman"/>
              </a:rPr>
              <a:t>Thank You!</a:t>
            </a:r>
            <a:endParaRPr sz="34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2000">
                <a:solidFill>
                  <a:srgbClr val="000000"/>
                </a:solidFill>
                <a:latin typeface="Times New Roman"/>
                <a:ea typeface="Times New Roman"/>
                <a:cs typeface="Times New Roman"/>
                <a:sym typeface="Times New Roman"/>
              </a:rPr>
              <a:t>(ridima.v@ahduni.edu.in)</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000000"/>
                </a:solidFill>
                <a:latin typeface="Times New Roman"/>
                <a:ea typeface="Times New Roman"/>
                <a:cs typeface="Times New Roman"/>
                <a:sym typeface="Times New Roman"/>
              </a:rPr>
              <a:t>Introduction</a:t>
            </a:r>
            <a:endParaRPr sz="3800">
              <a:solidFill>
                <a:srgbClr val="000000"/>
              </a:solidFill>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387900" y="1144125"/>
            <a:ext cx="8368200" cy="35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highlight>
                  <a:srgbClr val="F7F7F8"/>
                </a:highlight>
                <a:latin typeface="Times New Roman"/>
                <a:ea typeface="Times New Roman"/>
                <a:cs typeface="Times New Roman"/>
                <a:sym typeface="Times New Roman"/>
              </a:rPr>
              <a:t>There are several factors that can contribute to higher ticket fares for domestic flights in India. Such as: </a:t>
            </a:r>
            <a:endParaRPr sz="1600">
              <a:solidFill>
                <a:srgbClr val="000000"/>
              </a:solidFill>
              <a:highlight>
                <a:srgbClr val="F7F7F8"/>
              </a:highlight>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Fuel Prices</a:t>
            </a:r>
            <a:endParaRPr sz="1600">
              <a:solidFill>
                <a:srgbClr val="000000"/>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Capacity Constraints</a:t>
            </a:r>
            <a:endParaRPr sz="1600">
              <a:solidFill>
                <a:srgbClr val="000000"/>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Competition</a:t>
            </a:r>
            <a:endParaRPr sz="1600">
              <a:solidFill>
                <a:srgbClr val="000000"/>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Seasonal Demand</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Currency Fluctuations</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600" b="1">
                <a:solidFill>
                  <a:srgbClr val="000000"/>
                </a:solidFill>
                <a:highlight>
                  <a:srgbClr val="F7F7F8"/>
                </a:highlight>
                <a:latin typeface="Times New Roman"/>
                <a:ea typeface="Times New Roman"/>
                <a:cs typeface="Times New Roman"/>
                <a:sym typeface="Times New Roman"/>
              </a:rPr>
              <a:t>Flight fare prediction before booking a flight ticket can be very helpful in several ways: </a:t>
            </a:r>
            <a:endParaRPr sz="1600" b="1">
              <a:solidFill>
                <a:srgbClr val="000000"/>
              </a:solidFill>
              <a:highlight>
                <a:srgbClr val="F7F7F8"/>
              </a:highlight>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Cost Savings</a:t>
            </a:r>
            <a:endParaRPr sz="1600">
              <a:solidFill>
                <a:srgbClr val="000000"/>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7F7F8"/>
                </a:highlight>
                <a:latin typeface="Times New Roman"/>
                <a:ea typeface="Times New Roman"/>
                <a:cs typeface="Times New Roman"/>
                <a:sym typeface="Times New Roman"/>
              </a:rPr>
              <a:t>Comparison Shopping</a:t>
            </a:r>
            <a:endParaRPr sz="1600">
              <a:solidFill>
                <a:srgbClr val="000000"/>
              </a:solidFill>
              <a:highlight>
                <a:srgbClr val="F7F7F8"/>
              </a:highlight>
              <a:latin typeface="Times New Roman"/>
              <a:ea typeface="Times New Roman"/>
              <a:cs typeface="Times New Roman"/>
              <a:sym typeface="Times New Roman"/>
            </a:endParaRPr>
          </a:p>
        </p:txBody>
      </p:sp>
      <p:pic>
        <p:nvPicPr>
          <p:cNvPr id="68" name="Google Shape;68;p14"/>
          <p:cNvPicPr preferRelativeResize="0"/>
          <p:nvPr/>
        </p:nvPicPr>
        <p:blipFill>
          <a:blip r:embed="rId3">
            <a:alphaModFix/>
          </a:blip>
          <a:stretch>
            <a:fillRect/>
          </a:stretch>
        </p:blipFill>
        <p:spPr>
          <a:xfrm>
            <a:off x="5087851" y="1541475"/>
            <a:ext cx="3987650" cy="2392026"/>
          </a:xfrm>
          <a:prstGeom prst="rect">
            <a:avLst/>
          </a:prstGeom>
          <a:noFill/>
          <a:ln>
            <a:noFill/>
          </a:ln>
        </p:spPr>
      </p:pic>
      <p:sp>
        <p:nvSpPr>
          <p:cNvPr id="69" name="Google Shape;69;p14"/>
          <p:cNvSpPr txBox="1"/>
          <p:nvPr/>
        </p:nvSpPr>
        <p:spPr>
          <a:xfrm>
            <a:off x="77225" y="4788025"/>
            <a:ext cx="7420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Image source: https://www.aionlinecourse.com/blog/airline-tickets-price-prediction</a:t>
            </a:r>
            <a:endParaRPr sz="800"/>
          </a:p>
          <a:p>
            <a:pPr marL="0" lvl="0" indent="0" algn="l" rtl="0">
              <a:spcBef>
                <a:spcPts val="0"/>
              </a:spcBef>
              <a:spcAft>
                <a:spcPts val="0"/>
              </a:spcAft>
              <a:buNone/>
            </a:pP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000000"/>
                </a:solidFill>
                <a:latin typeface="Times New Roman"/>
                <a:ea typeface="Times New Roman"/>
                <a:cs typeface="Times New Roman"/>
                <a:sym typeface="Times New Roman"/>
              </a:rPr>
              <a:t>Problem Statement</a:t>
            </a:r>
            <a:endParaRPr sz="3800">
              <a:solidFill>
                <a:srgbClr val="000000"/>
              </a:solidFill>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600">
                <a:solidFill>
                  <a:srgbClr val="000000"/>
                </a:solidFill>
                <a:highlight>
                  <a:srgbClr val="F7F7F8"/>
                </a:highlight>
                <a:latin typeface="Times New Roman"/>
                <a:ea typeface="Times New Roman"/>
                <a:cs typeface="Times New Roman"/>
                <a:sym typeface="Times New Roman"/>
              </a:rPr>
              <a:t>Flight ticket pricing is important for airlines and passengers. Accurate prediction is necessary to optimize pricing strategies and inform purchasing decisions. However, traditional approaches to prediction are ineffective. This study aims to review various Machine learning techniques and develop a precise prediction model to provide valuable insights for airlines and passengers.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000000"/>
                </a:solidFill>
                <a:latin typeface="Times New Roman"/>
                <a:ea typeface="Times New Roman"/>
                <a:cs typeface="Times New Roman"/>
                <a:sym typeface="Times New Roman"/>
              </a:rPr>
              <a:t>GANTT Chart</a:t>
            </a:r>
            <a:endParaRPr sz="3800">
              <a:solidFill>
                <a:srgbClr val="000000"/>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152400" y="1170125"/>
            <a:ext cx="8767306"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000000"/>
                </a:solidFill>
                <a:latin typeface="Times New Roman"/>
                <a:ea typeface="Times New Roman"/>
                <a:cs typeface="Times New Roman"/>
                <a:sym typeface="Times New Roman"/>
              </a:rPr>
              <a:t>Background</a:t>
            </a:r>
            <a:endParaRPr sz="3800">
              <a:solidFill>
                <a:srgbClr val="000000"/>
              </a:solidFill>
              <a:latin typeface="Times New Roman"/>
              <a:ea typeface="Times New Roman"/>
              <a:cs typeface="Times New Roman"/>
              <a:sym typeface="Times New Roman"/>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Regression-based models such as </a:t>
            </a:r>
            <a:r>
              <a:rPr lang="en" sz="1600" b="1">
                <a:solidFill>
                  <a:srgbClr val="374151"/>
                </a:solidFill>
                <a:highlight>
                  <a:srgbClr val="F7F7F8"/>
                </a:highlight>
                <a:latin typeface="Times New Roman"/>
                <a:ea typeface="Times New Roman"/>
                <a:cs typeface="Times New Roman"/>
                <a:sym typeface="Times New Roman"/>
              </a:rPr>
              <a:t>linear regression, lasso regression, logistic regression, ridge regression</a:t>
            </a:r>
            <a:r>
              <a:rPr lang="en" sz="1600">
                <a:solidFill>
                  <a:srgbClr val="374151"/>
                </a:solidFill>
                <a:highlight>
                  <a:srgbClr val="F7F7F8"/>
                </a:highlight>
                <a:latin typeface="Times New Roman"/>
                <a:ea typeface="Times New Roman"/>
                <a:cs typeface="Times New Roman"/>
                <a:sym typeface="Times New Roman"/>
              </a:rPr>
              <a:t>, and </a:t>
            </a:r>
            <a:r>
              <a:rPr lang="en" sz="1600" b="1">
                <a:solidFill>
                  <a:srgbClr val="374151"/>
                </a:solidFill>
                <a:highlight>
                  <a:srgbClr val="F7F7F8"/>
                </a:highlight>
                <a:latin typeface="Times New Roman"/>
                <a:ea typeface="Times New Roman"/>
                <a:cs typeface="Times New Roman"/>
                <a:sym typeface="Times New Roman"/>
              </a:rPr>
              <a:t>Elastic net</a:t>
            </a:r>
            <a:r>
              <a:rPr lang="en" sz="1600">
                <a:solidFill>
                  <a:srgbClr val="374151"/>
                </a:solidFill>
                <a:highlight>
                  <a:srgbClr val="F7F7F8"/>
                </a:highlight>
                <a:latin typeface="Times New Roman"/>
                <a:ea typeface="Times New Roman"/>
                <a:cs typeface="Times New Roman"/>
                <a:sym typeface="Times New Roman"/>
              </a:rPr>
              <a:t>.  </a:t>
            </a:r>
            <a:endParaRPr sz="1600">
              <a:solidFill>
                <a:srgbClr val="374151"/>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Classification-based models such as </a:t>
            </a:r>
            <a:r>
              <a:rPr lang="en" sz="1600" b="1">
                <a:solidFill>
                  <a:srgbClr val="374151"/>
                </a:solidFill>
                <a:highlight>
                  <a:srgbClr val="F7F7F8"/>
                </a:highlight>
                <a:latin typeface="Times New Roman"/>
                <a:ea typeface="Times New Roman"/>
                <a:cs typeface="Times New Roman"/>
                <a:sym typeface="Times New Roman"/>
              </a:rPr>
              <a:t>decision trees, random forest, naive bayes</a:t>
            </a:r>
            <a:r>
              <a:rPr lang="en" sz="1600">
                <a:solidFill>
                  <a:srgbClr val="374151"/>
                </a:solidFill>
                <a:highlight>
                  <a:srgbClr val="F7F7F8"/>
                </a:highlight>
                <a:latin typeface="Times New Roman"/>
                <a:ea typeface="Times New Roman"/>
                <a:cs typeface="Times New Roman"/>
                <a:sym typeface="Times New Roman"/>
              </a:rPr>
              <a:t> and </a:t>
            </a:r>
            <a:r>
              <a:rPr lang="en" sz="1600" b="1">
                <a:solidFill>
                  <a:srgbClr val="374151"/>
                </a:solidFill>
                <a:highlight>
                  <a:srgbClr val="F7F7F8"/>
                </a:highlight>
                <a:latin typeface="Times New Roman"/>
                <a:ea typeface="Times New Roman"/>
                <a:cs typeface="Times New Roman"/>
                <a:sym typeface="Times New Roman"/>
              </a:rPr>
              <a:t>SVM</a:t>
            </a:r>
            <a:endParaRPr sz="1600" b="1">
              <a:solidFill>
                <a:srgbClr val="374151"/>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Time series analysis such as </a:t>
            </a:r>
            <a:r>
              <a:rPr lang="en" sz="1600" b="1">
                <a:solidFill>
                  <a:srgbClr val="374151"/>
                </a:solidFill>
                <a:highlight>
                  <a:srgbClr val="F7F7F8"/>
                </a:highlight>
                <a:latin typeface="Times New Roman"/>
                <a:ea typeface="Times New Roman"/>
                <a:cs typeface="Times New Roman"/>
                <a:sym typeface="Times New Roman"/>
              </a:rPr>
              <a:t>ARIMA, SARIMA</a:t>
            </a:r>
            <a:r>
              <a:rPr lang="en" sz="1600">
                <a:solidFill>
                  <a:srgbClr val="374151"/>
                </a:solidFill>
                <a:highlight>
                  <a:srgbClr val="F7F7F8"/>
                </a:highlight>
                <a:latin typeface="Times New Roman"/>
                <a:ea typeface="Times New Roman"/>
                <a:cs typeface="Times New Roman"/>
                <a:sym typeface="Times New Roman"/>
              </a:rPr>
              <a:t>, and </a:t>
            </a:r>
            <a:r>
              <a:rPr lang="en" sz="1600" b="1">
                <a:solidFill>
                  <a:srgbClr val="374151"/>
                </a:solidFill>
                <a:highlight>
                  <a:srgbClr val="F7F7F8"/>
                </a:highlight>
                <a:latin typeface="Times New Roman"/>
                <a:ea typeface="Times New Roman"/>
                <a:cs typeface="Times New Roman"/>
                <a:sym typeface="Times New Roman"/>
              </a:rPr>
              <a:t>Prophet. </a:t>
            </a:r>
            <a:endParaRPr sz="1600" b="1">
              <a:solidFill>
                <a:srgbClr val="374151"/>
              </a:solidFill>
              <a:highlight>
                <a:srgbClr val="F7F7F8"/>
              </a:highlight>
              <a:latin typeface="Times New Roman"/>
              <a:ea typeface="Times New Roman"/>
              <a:cs typeface="Times New Roman"/>
              <a:sym typeface="Times New Roman"/>
            </a:endParaRPr>
          </a:p>
          <a:p>
            <a:pPr marL="457200" lvl="0"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Neural network models such as </a:t>
            </a:r>
            <a:r>
              <a:rPr lang="en" sz="1600" b="1">
                <a:solidFill>
                  <a:srgbClr val="374151"/>
                </a:solidFill>
                <a:highlight>
                  <a:srgbClr val="F7F7F8"/>
                </a:highlight>
                <a:latin typeface="Times New Roman"/>
                <a:ea typeface="Times New Roman"/>
                <a:cs typeface="Times New Roman"/>
                <a:sym typeface="Times New Roman"/>
              </a:rPr>
              <a:t>feedforward neural networks, recurrent neural networks</a:t>
            </a:r>
            <a:r>
              <a:rPr lang="en" sz="1600">
                <a:solidFill>
                  <a:srgbClr val="374151"/>
                </a:solidFill>
                <a:highlight>
                  <a:srgbClr val="F7F7F8"/>
                </a:highlight>
                <a:latin typeface="Times New Roman"/>
                <a:ea typeface="Times New Roman"/>
                <a:cs typeface="Times New Roman"/>
                <a:sym typeface="Times New Roman"/>
              </a:rPr>
              <a:t>, and </a:t>
            </a:r>
            <a:r>
              <a:rPr lang="en" sz="1600" b="1">
                <a:solidFill>
                  <a:srgbClr val="374151"/>
                </a:solidFill>
                <a:highlight>
                  <a:srgbClr val="F7F7F8"/>
                </a:highlight>
                <a:latin typeface="Times New Roman"/>
                <a:ea typeface="Times New Roman"/>
                <a:cs typeface="Times New Roman"/>
                <a:sym typeface="Times New Roman"/>
              </a:rPr>
              <a:t>convolutional neural networks.</a:t>
            </a:r>
            <a:endParaRPr sz="1600" b="1">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000000"/>
                </a:solidFill>
                <a:latin typeface="Times New Roman"/>
                <a:ea typeface="Times New Roman"/>
                <a:cs typeface="Times New Roman"/>
                <a:sym typeface="Times New Roman"/>
              </a:rPr>
              <a:t>Limitations</a:t>
            </a:r>
            <a:endParaRPr sz="3800">
              <a:solidFill>
                <a:srgbClr val="000000"/>
              </a:solidFill>
              <a:latin typeface="Times New Roman"/>
              <a:ea typeface="Times New Roman"/>
              <a:cs typeface="Times New Roman"/>
              <a:sym typeface="Times New Roman"/>
            </a:endParaRPr>
          </a:p>
        </p:txBody>
      </p:sp>
      <p:sp>
        <p:nvSpPr>
          <p:cNvPr id="93" name="Google Shape;93;p18"/>
          <p:cNvSpPr txBox="1">
            <a:spLocks noGrp="1"/>
          </p:cNvSpPr>
          <p:nvPr>
            <p:ph type="body" idx="1"/>
          </p:nvPr>
        </p:nvSpPr>
        <p:spPr>
          <a:xfrm>
            <a:off x="311700" y="1152475"/>
            <a:ext cx="8520600" cy="4466400"/>
          </a:xfrm>
          <a:prstGeom prst="rect">
            <a:avLst/>
          </a:prstGeom>
        </p:spPr>
        <p:txBody>
          <a:bodyPr spcFirstLastPara="1" wrap="square" lIns="91425" tIns="91425" rIns="91425" bIns="91425" anchor="t" anchorCtr="0">
            <a:noAutofit/>
          </a:bodyPr>
          <a:lstStyle/>
          <a:p>
            <a:pPr marL="457200" lvl="0" indent="-330200" algn="l" rtl="0">
              <a:spcBef>
                <a:spcPts val="150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Limitations for Regression-based models:</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Assumes linear relationship between variables.</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Limited in handling non-linear interactions between variables.</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Sensitive to outliers.</a:t>
            </a:r>
            <a:endParaRPr sz="1600">
              <a:solidFill>
                <a:srgbClr val="374151"/>
              </a:solidFill>
              <a:highlight>
                <a:srgbClr val="F7F7F8"/>
              </a:highlight>
              <a:latin typeface="Times New Roman"/>
              <a:ea typeface="Times New Roman"/>
              <a:cs typeface="Times New Roman"/>
              <a:sym typeface="Times New Roman"/>
            </a:endParaRPr>
          </a:p>
          <a:p>
            <a:pPr marL="914400" lvl="0" indent="0" algn="l" rtl="0">
              <a:spcBef>
                <a:spcPts val="1500"/>
              </a:spcBef>
              <a:spcAft>
                <a:spcPts val="0"/>
              </a:spcAft>
              <a:buNone/>
            </a:pPr>
            <a:endParaRPr sz="1600">
              <a:solidFill>
                <a:srgbClr val="374151"/>
              </a:solidFill>
              <a:highlight>
                <a:srgbClr val="F7F7F8"/>
              </a:highlight>
              <a:latin typeface="Times New Roman"/>
              <a:ea typeface="Times New Roman"/>
              <a:cs typeface="Times New Roman"/>
              <a:sym typeface="Times New Roman"/>
            </a:endParaRPr>
          </a:p>
          <a:p>
            <a:pPr marL="457200" lvl="0" indent="-330200" algn="l" rtl="0">
              <a:spcBef>
                <a:spcPts val="150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Limitations for Classification-based models:</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May suffer from overfitting when the model is too complex and the dataset is too small.</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Decision trees are prone to high variance.</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Naive Bayes assumes that features are independent.</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SVMs may not perform well when the data is not linearly separable.</a:t>
            </a:r>
            <a:endParaRPr sz="1600">
              <a:solidFill>
                <a:srgbClr val="374151"/>
              </a:solidFill>
              <a:highlight>
                <a:srgbClr val="F7F7F8"/>
              </a:highlight>
              <a:latin typeface="Times New Roman"/>
              <a:ea typeface="Times New Roman"/>
              <a:cs typeface="Times New Roman"/>
              <a:sym typeface="Times New Roman"/>
            </a:endParaRPr>
          </a:p>
          <a:p>
            <a:pPr marL="0" lvl="0" indent="0" algn="l" rtl="0">
              <a:spcBef>
                <a:spcPts val="1500"/>
              </a:spcBef>
              <a:spcAft>
                <a:spcPts val="1200"/>
              </a:spcAft>
              <a:buNone/>
            </a:pPr>
            <a:endParaRPr sz="1600" b="1">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rgbClr val="000000"/>
                </a:solidFill>
                <a:latin typeface="Times New Roman"/>
                <a:ea typeface="Times New Roman"/>
                <a:cs typeface="Times New Roman"/>
                <a:sym typeface="Times New Roman"/>
              </a:rPr>
              <a:t>Limitations</a:t>
            </a:r>
            <a:endParaRPr sz="3800">
              <a:solidFill>
                <a:srgbClr val="000000"/>
              </a:solidFill>
              <a:latin typeface="Times New Roman"/>
              <a:ea typeface="Times New Roman"/>
              <a:cs typeface="Times New Roman"/>
              <a:sym typeface="Times New Roman"/>
            </a:endParaRPr>
          </a:p>
        </p:txBody>
      </p:sp>
      <p:sp>
        <p:nvSpPr>
          <p:cNvPr id="99" name="Google Shape;99;p19"/>
          <p:cNvSpPr txBox="1">
            <a:spLocks noGrp="1"/>
          </p:cNvSpPr>
          <p:nvPr>
            <p:ph type="body" idx="1"/>
          </p:nvPr>
        </p:nvSpPr>
        <p:spPr>
          <a:xfrm>
            <a:off x="311700" y="1152475"/>
            <a:ext cx="8520600" cy="4466400"/>
          </a:xfrm>
          <a:prstGeom prst="rect">
            <a:avLst/>
          </a:prstGeom>
        </p:spPr>
        <p:txBody>
          <a:bodyPr spcFirstLastPara="1" wrap="square" lIns="91425" tIns="91425" rIns="91425" bIns="91425" anchor="t" anchorCtr="0">
            <a:noAutofit/>
          </a:bodyPr>
          <a:lstStyle/>
          <a:p>
            <a:pPr marL="457200" lvl="0" indent="-330200" algn="l" rtl="0">
              <a:spcBef>
                <a:spcPts val="150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Limitations for Time series analysis:</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Assumes that the data is stationary</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May not work well when there are abrupt changes in the data </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May not perform well when the underlying patterns in the data are not well-defined.</a:t>
            </a:r>
            <a:endParaRPr sz="1600">
              <a:solidFill>
                <a:srgbClr val="374151"/>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endParaRPr sz="1600">
              <a:solidFill>
                <a:srgbClr val="374151"/>
              </a:solidFill>
              <a:highlight>
                <a:srgbClr val="F7F7F8"/>
              </a:highlight>
              <a:latin typeface="Times New Roman"/>
              <a:ea typeface="Times New Roman"/>
              <a:cs typeface="Times New Roman"/>
              <a:sym typeface="Times New Roman"/>
            </a:endParaRPr>
          </a:p>
          <a:p>
            <a:pPr marL="457200" lvl="0" indent="-330200" algn="l" rtl="0">
              <a:spcBef>
                <a:spcPts val="150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Limitations for Neural network models:</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Require a large amount of data to train properly.</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Prone to overfitting when the model is too complex and the dataset is too small.</a:t>
            </a:r>
            <a:endParaRPr sz="1600">
              <a:solidFill>
                <a:srgbClr val="374151"/>
              </a:solidFill>
              <a:highlight>
                <a:srgbClr val="F7F7F8"/>
              </a:highlight>
              <a:latin typeface="Times New Roman"/>
              <a:ea typeface="Times New Roman"/>
              <a:cs typeface="Times New Roman"/>
              <a:sym typeface="Times New Roman"/>
            </a:endParaRPr>
          </a:p>
          <a:p>
            <a:pPr marL="914400" lvl="1" indent="-330200" algn="l" rtl="0">
              <a:spcBef>
                <a:spcPts val="0"/>
              </a:spcBef>
              <a:spcAft>
                <a:spcPts val="0"/>
              </a:spcAft>
              <a:buClr>
                <a:srgbClr val="374151"/>
              </a:buClr>
              <a:buSzPts val="1600"/>
              <a:buFont typeface="Times New Roman"/>
              <a:buChar char="●"/>
            </a:pPr>
            <a:r>
              <a:rPr lang="en" sz="1600">
                <a:solidFill>
                  <a:srgbClr val="374151"/>
                </a:solidFill>
                <a:highlight>
                  <a:srgbClr val="F7F7F8"/>
                </a:highlight>
                <a:latin typeface="Times New Roman"/>
                <a:ea typeface="Times New Roman"/>
                <a:cs typeface="Times New Roman"/>
                <a:sym typeface="Times New Roman"/>
              </a:rPr>
              <a:t>Black box nature of neural networks makes it difficult to interpret how the model is making its predictions.</a:t>
            </a:r>
            <a:endParaRPr sz="1600">
              <a:solidFill>
                <a:srgbClr val="374151"/>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endParaRPr sz="1600">
              <a:solidFill>
                <a:srgbClr val="374151"/>
              </a:solidFill>
              <a:highlight>
                <a:srgbClr val="F7F7F8"/>
              </a:highlight>
              <a:latin typeface="Times New Roman"/>
              <a:ea typeface="Times New Roman"/>
              <a:cs typeface="Times New Roman"/>
              <a:sym typeface="Times New Roman"/>
            </a:endParaRPr>
          </a:p>
          <a:p>
            <a:pPr marL="0" lvl="0" indent="0" algn="l" rtl="0">
              <a:spcBef>
                <a:spcPts val="1500"/>
              </a:spcBef>
              <a:spcAft>
                <a:spcPts val="1200"/>
              </a:spcAft>
              <a:buNone/>
            </a:pPr>
            <a:endParaRPr sz="1600" b="1">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Followed Approach </a:t>
            </a:r>
            <a:endParaRPr sz="3400">
              <a:solidFill>
                <a:srgbClr val="000000"/>
              </a:solidFill>
              <a:latin typeface="Times New Roman"/>
              <a:ea typeface="Times New Roman"/>
              <a:cs typeface="Times New Roman"/>
              <a:sym typeface="Times New Roman"/>
            </a:endParaRPr>
          </a:p>
        </p:txBody>
      </p:sp>
      <p:sp>
        <p:nvSpPr>
          <p:cNvPr id="105" name="Google Shape;105;p20"/>
          <p:cNvSpPr txBox="1">
            <a:spLocks noGrp="1"/>
          </p:cNvSpPr>
          <p:nvPr>
            <p:ph type="body" idx="1"/>
          </p:nvPr>
        </p:nvSpPr>
        <p:spPr>
          <a:xfrm>
            <a:off x="311700" y="1152475"/>
            <a:ext cx="4930500" cy="3308400"/>
          </a:xfrm>
          <a:prstGeom prst="rect">
            <a:avLst/>
          </a:prstGeom>
        </p:spPr>
        <p:txBody>
          <a:bodyPr spcFirstLastPara="1" wrap="square" lIns="91425" tIns="91425" rIns="91425" bIns="91425" anchor="t" anchorCtr="0">
            <a:noAutofit/>
          </a:bodyPr>
          <a:lstStyle/>
          <a:p>
            <a:pPr marL="457200" lvl="0" indent="-323850" algn="just" rtl="0">
              <a:spcBef>
                <a:spcPts val="1500"/>
              </a:spcBef>
              <a:spcAft>
                <a:spcPts val="0"/>
              </a:spcAft>
              <a:buClr>
                <a:srgbClr val="000000"/>
              </a:buClr>
              <a:buSzPts val="1500"/>
              <a:buFont typeface="Times New Roman"/>
              <a:buAutoNum type="arabicPeriod"/>
            </a:pPr>
            <a:r>
              <a:rPr lang="en" sz="1500" b="1">
                <a:solidFill>
                  <a:srgbClr val="000000"/>
                </a:solidFill>
                <a:highlight>
                  <a:srgbClr val="F7F7F8"/>
                </a:highlight>
                <a:latin typeface="Times New Roman"/>
                <a:ea typeface="Times New Roman"/>
                <a:cs typeface="Times New Roman"/>
                <a:sym typeface="Times New Roman"/>
              </a:rPr>
              <a:t>Data Collection</a:t>
            </a:r>
            <a:r>
              <a:rPr lang="en" sz="1500">
                <a:solidFill>
                  <a:srgbClr val="000000"/>
                </a:solidFill>
                <a:highlight>
                  <a:srgbClr val="F7F7F8"/>
                </a:highlight>
                <a:latin typeface="Times New Roman"/>
                <a:ea typeface="Times New Roman"/>
                <a:cs typeface="Times New Roman"/>
                <a:sym typeface="Times New Roman"/>
              </a:rPr>
              <a:t>: Extensive data collection is necessary, including airline names, flight sources and destinations, and routes. Two datasets with different attributes are used to build the model.</a:t>
            </a:r>
            <a:endParaRPr sz="1500">
              <a:solidFill>
                <a:srgbClr val="000000"/>
              </a:solidFill>
              <a:highlight>
                <a:srgbClr val="F7F7F8"/>
              </a:highlight>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AutoNum type="arabicPeriod"/>
            </a:pPr>
            <a:r>
              <a:rPr lang="en" sz="1500" b="1">
                <a:solidFill>
                  <a:srgbClr val="000000"/>
                </a:solidFill>
                <a:highlight>
                  <a:srgbClr val="F7F7F8"/>
                </a:highlight>
                <a:latin typeface="Times New Roman"/>
                <a:ea typeface="Times New Roman"/>
                <a:cs typeface="Times New Roman"/>
                <a:sym typeface="Times New Roman"/>
              </a:rPr>
              <a:t>Feature Selection</a:t>
            </a:r>
            <a:r>
              <a:rPr lang="en" sz="1500">
                <a:solidFill>
                  <a:srgbClr val="000000"/>
                </a:solidFill>
                <a:highlight>
                  <a:srgbClr val="F7F7F8"/>
                </a:highlight>
                <a:latin typeface="Times New Roman"/>
                <a:ea typeface="Times New Roman"/>
                <a:cs typeface="Times New Roman"/>
                <a:sym typeface="Times New Roman"/>
              </a:rPr>
              <a:t>: The most crucial step is selecting the features that will impact the flight pricing model.</a:t>
            </a:r>
            <a:endParaRPr sz="1500">
              <a:solidFill>
                <a:srgbClr val="000000"/>
              </a:solidFill>
              <a:highlight>
                <a:srgbClr val="F7F7F8"/>
              </a:highlight>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AutoNum type="arabicPeriod"/>
            </a:pPr>
            <a:r>
              <a:rPr lang="en" sz="1500" b="1">
                <a:solidFill>
                  <a:srgbClr val="000000"/>
                </a:solidFill>
                <a:highlight>
                  <a:srgbClr val="F7F7F8"/>
                </a:highlight>
                <a:latin typeface="Times New Roman"/>
                <a:ea typeface="Times New Roman"/>
                <a:cs typeface="Times New Roman"/>
                <a:sym typeface="Times New Roman"/>
              </a:rPr>
              <a:t>Data Preparation</a:t>
            </a:r>
            <a:r>
              <a:rPr lang="en" sz="1500">
                <a:solidFill>
                  <a:srgbClr val="000000"/>
                </a:solidFill>
                <a:highlight>
                  <a:srgbClr val="F7F7F8"/>
                </a:highlight>
                <a:latin typeface="Times New Roman"/>
                <a:ea typeface="Times New Roman"/>
                <a:cs typeface="Times New Roman"/>
                <a:sym typeface="Times New Roman"/>
              </a:rPr>
              <a:t>: The data set includes 30,000 data points. </a:t>
            </a:r>
            <a:endParaRPr sz="1500">
              <a:solidFill>
                <a:srgbClr val="000000"/>
              </a:solidFill>
              <a:highlight>
                <a:srgbClr val="F7F7F8"/>
              </a:highlight>
              <a:latin typeface="Times New Roman"/>
              <a:ea typeface="Times New Roman"/>
              <a:cs typeface="Times New Roman"/>
              <a:sym typeface="Times New Roman"/>
            </a:endParaRPr>
          </a:p>
          <a:p>
            <a:pPr marL="914400" lvl="0" indent="-323850" algn="just" rtl="0">
              <a:spcBef>
                <a:spcPts val="0"/>
              </a:spcBef>
              <a:spcAft>
                <a:spcPts val="0"/>
              </a:spcAft>
              <a:buClr>
                <a:srgbClr val="000000"/>
              </a:buClr>
              <a:buSzPts val="1500"/>
              <a:buFont typeface="Times New Roman"/>
              <a:buChar char="-"/>
            </a:pPr>
            <a:r>
              <a:rPr lang="en" sz="1500">
                <a:solidFill>
                  <a:srgbClr val="000000"/>
                </a:solidFill>
                <a:highlight>
                  <a:srgbClr val="F7F7F8"/>
                </a:highlight>
                <a:latin typeface="Times New Roman"/>
                <a:ea typeface="Times New Roman"/>
                <a:cs typeface="Times New Roman"/>
                <a:sym typeface="Times New Roman"/>
              </a:rPr>
              <a:t>Categorical data were encoded using one hot encoding and label encoding. </a:t>
            </a:r>
            <a:endParaRPr sz="1500">
              <a:solidFill>
                <a:srgbClr val="000000"/>
              </a:solidFill>
              <a:highlight>
                <a:srgbClr val="F7F7F8"/>
              </a:highlight>
              <a:latin typeface="Times New Roman"/>
              <a:ea typeface="Times New Roman"/>
              <a:cs typeface="Times New Roman"/>
              <a:sym typeface="Times New Roman"/>
            </a:endParaRPr>
          </a:p>
          <a:p>
            <a:pPr marL="914400" lvl="0" indent="-323850" algn="just" rtl="0">
              <a:spcBef>
                <a:spcPts val="0"/>
              </a:spcBef>
              <a:spcAft>
                <a:spcPts val="0"/>
              </a:spcAft>
              <a:buClr>
                <a:srgbClr val="000000"/>
              </a:buClr>
              <a:buSzPts val="1500"/>
              <a:buFont typeface="Times New Roman"/>
              <a:buChar char="-"/>
            </a:pPr>
            <a:r>
              <a:rPr lang="en" sz="1500">
                <a:solidFill>
                  <a:srgbClr val="000000"/>
                </a:solidFill>
                <a:highlight>
                  <a:srgbClr val="F7F7F8"/>
                </a:highlight>
                <a:latin typeface="Times New Roman"/>
                <a:ea typeface="Times New Roman"/>
                <a:cs typeface="Times New Roman"/>
                <a:sym typeface="Times New Roman"/>
              </a:rPr>
              <a:t>The splitting of some attributes was done to make them more useful.</a:t>
            </a: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500">
              <a:solidFill>
                <a:srgbClr val="000000"/>
              </a:solidFill>
              <a:latin typeface="Times New Roman"/>
              <a:ea typeface="Times New Roman"/>
              <a:cs typeface="Times New Roman"/>
              <a:sym typeface="Times New Roman"/>
            </a:endParaRPr>
          </a:p>
        </p:txBody>
      </p:sp>
      <p:sp>
        <p:nvSpPr>
          <p:cNvPr id="106" name="Google Shape;106;p20"/>
          <p:cNvSpPr txBox="1"/>
          <p:nvPr/>
        </p:nvSpPr>
        <p:spPr>
          <a:xfrm>
            <a:off x="0" y="4595625"/>
            <a:ext cx="8520600" cy="60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u="sng">
                <a:solidFill>
                  <a:srgbClr val="4A86E8"/>
                </a:solidFill>
                <a:latin typeface="Average"/>
                <a:ea typeface="Average"/>
                <a:cs typeface="Average"/>
                <a:sym typeface="Average"/>
                <a:hlinkClick r:id="rId3">
                  <a:extLst>
                    <a:ext uri="{A12FA001-AC4F-418D-AE19-62706E023703}">
                      <ahyp:hlinkClr xmlns:ahyp="http://schemas.microsoft.com/office/drawing/2018/hyperlinkcolor" val="tx"/>
                    </a:ext>
                  </a:extLst>
                </a:hlinkClick>
              </a:rPr>
              <a:t>https://www.kaggle.com/code/mehulnayak10/flight-fare-prediction-eda/input</a:t>
            </a:r>
            <a:endParaRPr sz="800">
              <a:solidFill>
                <a:srgbClr val="4A86E8"/>
              </a:solidFill>
              <a:latin typeface="Average"/>
              <a:ea typeface="Average"/>
              <a:cs typeface="Average"/>
              <a:sym typeface="Average"/>
            </a:endParaRPr>
          </a:p>
          <a:p>
            <a:pPr marL="0" lvl="0" indent="0" algn="l" rtl="0">
              <a:lnSpc>
                <a:spcPct val="115000"/>
              </a:lnSpc>
              <a:spcBef>
                <a:spcPts val="1200"/>
              </a:spcBef>
              <a:spcAft>
                <a:spcPts val="1200"/>
              </a:spcAft>
              <a:buNone/>
            </a:pPr>
            <a:r>
              <a:rPr lang="en" sz="800" u="sng">
                <a:solidFill>
                  <a:srgbClr val="4A86E8"/>
                </a:solidFill>
                <a:latin typeface="Average"/>
                <a:ea typeface="Average"/>
                <a:cs typeface="Average"/>
                <a:sym typeface="Average"/>
                <a:hlinkClick r:id="rId4">
                  <a:extLst>
                    <a:ext uri="{A12FA001-AC4F-418D-AE19-62706E023703}">
                      <ahyp:hlinkClr xmlns:ahyp="http://schemas.microsoft.com/office/drawing/2018/hyperlinkcolor" val="tx"/>
                    </a:ext>
                  </a:extLst>
                </a:hlinkClick>
              </a:rPr>
              <a:t>https://www.kaggle.com/code/varunsaikanuri/flight-fare-prediction-10-ml-models/input</a:t>
            </a:r>
            <a:endParaRPr sz="400">
              <a:solidFill>
                <a:srgbClr val="4A86E8"/>
              </a:solidFill>
            </a:endParaRPr>
          </a:p>
        </p:txBody>
      </p:sp>
      <p:pic>
        <p:nvPicPr>
          <p:cNvPr id="107" name="Google Shape;107;p20"/>
          <p:cNvPicPr preferRelativeResize="0"/>
          <p:nvPr/>
        </p:nvPicPr>
        <p:blipFill>
          <a:blip r:embed="rId5">
            <a:alphaModFix/>
          </a:blip>
          <a:stretch>
            <a:fillRect/>
          </a:stretch>
        </p:blipFill>
        <p:spPr>
          <a:xfrm>
            <a:off x="5242200" y="1655550"/>
            <a:ext cx="3860775" cy="183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rgbClr val="000000"/>
                </a:solidFill>
                <a:latin typeface="Times New Roman"/>
                <a:ea typeface="Times New Roman"/>
                <a:cs typeface="Times New Roman"/>
                <a:sym typeface="Times New Roman"/>
              </a:rPr>
              <a:t>Followed Approach </a:t>
            </a:r>
            <a:endParaRPr sz="3400">
              <a:solidFill>
                <a:srgbClr val="000000"/>
              </a:solidFill>
              <a:latin typeface="Times New Roman"/>
              <a:ea typeface="Times New Roman"/>
              <a:cs typeface="Times New Roman"/>
              <a:sym typeface="Times New Roman"/>
            </a:endParaRPr>
          </a:p>
        </p:txBody>
      </p:sp>
      <p:sp>
        <p:nvSpPr>
          <p:cNvPr id="113" name="Google Shape;113;p21"/>
          <p:cNvSpPr txBox="1">
            <a:spLocks noGrp="1"/>
          </p:cNvSpPr>
          <p:nvPr>
            <p:ph type="body" idx="1"/>
          </p:nvPr>
        </p:nvSpPr>
        <p:spPr>
          <a:xfrm>
            <a:off x="311700" y="1152475"/>
            <a:ext cx="4961400" cy="3308400"/>
          </a:xfrm>
          <a:prstGeom prst="rect">
            <a:avLst/>
          </a:prstGeom>
        </p:spPr>
        <p:txBody>
          <a:bodyPr spcFirstLastPara="1" wrap="square" lIns="91425" tIns="91425" rIns="91425" bIns="91425" anchor="t" anchorCtr="0">
            <a:noAutofit/>
          </a:bodyPr>
          <a:lstStyle/>
          <a:p>
            <a:pPr marL="476250" lvl="0" algn="just" rtl="0">
              <a:spcBef>
                <a:spcPts val="1500"/>
              </a:spcBef>
              <a:spcAft>
                <a:spcPts val="0"/>
              </a:spcAft>
              <a:buClr>
                <a:srgbClr val="374151"/>
              </a:buClr>
              <a:buSzPts val="1500"/>
              <a:buFont typeface="+mj-lt"/>
              <a:buAutoNum type="arabicPeriod" startAt="4"/>
            </a:pPr>
            <a:r>
              <a:rPr lang="en" sz="1500" b="1" dirty="0">
                <a:solidFill>
                  <a:srgbClr val="374151"/>
                </a:solidFill>
                <a:highlight>
                  <a:srgbClr val="F7F7F8"/>
                </a:highlight>
                <a:latin typeface="Times New Roman"/>
                <a:ea typeface="Times New Roman"/>
                <a:cs typeface="Times New Roman"/>
                <a:sym typeface="Times New Roman"/>
              </a:rPr>
              <a:t>Model Selection</a:t>
            </a:r>
            <a:r>
              <a:rPr lang="en" sz="1500" dirty="0">
                <a:solidFill>
                  <a:srgbClr val="374151"/>
                </a:solidFill>
                <a:highlight>
                  <a:srgbClr val="F7F7F8"/>
                </a:highlight>
                <a:latin typeface="Times New Roman"/>
                <a:ea typeface="Times New Roman"/>
                <a:cs typeface="Times New Roman"/>
                <a:sym typeface="Times New Roman"/>
              </a:rPr>
              <a:t>: Choosing the most appropriate model to use.</a:t>
            </a:r>
            <a:endParaRPr sz="1500" dirty="0">
              <a:solidFill>
                <a:srgbClr val="374151"/>
              </a:solidFill>
              <a:highlight>
                <a:srgbClr val="F7F7F8"/>
              </a:highlight>
              <a:latin typeface="Times New Roman"/>
              <a:ea typeface="Times New Roman"/>
              <a:cs typeface="Times New Roman"/>
              <a:sym typeface="Times New Roman"/>
            </a:endParaRPr>
          </a:p>
          <a:p>
            <a:pPr marL="476250" lvl="0" algn="just" rtl="0">
              <a:spcBef>
                <a:spcPts val="0"/>
              </a:spcBef>
              <a:spcAft>
                <a:spcPts val="0"/>
              </a:spcAft>
              <a:buClr>
                <a:srgbClr val="374151"/>
              </a:buClr>
              <a:buSzPts val="1500"/>
              <a:buFont typeface="+mj-lt"/>
              <a:buAutoNum type="arabicPeriod" startAt="4"/>
            </a:pPr>
            <a:r>
              <a:rPr lang="en" sz="1500" b="1" dirty="0">
                <a:solidFill>
                  <a:srgbClr val="374151"/>
                </a:solidFill>
                <a:highlight>
                  <a:srgbClr val="F7F7F8"/>
                </a:highlight>
                <a:latin typeface="Times New Roman"/>
                <a:ea typeface="Times New Roman"/>
                <a:cs typeface="Times New Roman"/>
                <a:sym typeface="Times New Roman"/>
              </a:rPr>
              <a:t>Training and Testing</a:t>
            </a:r>
            <a:r>
              <a:rPr lang="en" sz="1500" dirty="0">
                <a:solidFill>
                  <a:srgbClr val="374151"/>
                </a:solidFill>
                <a:highlight>
                  <a:srgbClr val="F7F7F8"/>
                </a:highlight>
                <a:latin typeface="Times New Roman"/>
                <a:ea typeface="Times New Roman"/>
                <a:cs typeface="Times New Roman"/>
                <a:sym typeface="Times New Roman"/>
              </a:rPr>
              <a:t>: The collected data is split into two subgroups, the training set, which is used to develop the model, and the test set, which is used to evaluate the model’s performance.</a:t>
            </a:r>
            <a:endParaRPr sz="1500" dirty="0">
              <a:solidFill>
                <a:srgbClr val="374151"/>
              </a:solidFill>
              <a:highlight>
                <a:srgbClr val="F7F7F8"/>
              </a:highlight>
              <a:latin typeface="Times New Roman"/>
              <a:ea typeface="Times New Roman"/>
              <a:cs typeface="Times New Roman"/>
              <a:sym typeface="Times New Roman"/>
            </a:endParaRPr>
          </a:p>
          <a:p>
            <a:pPr marL="476250" lvl="0" algn="just" rtl="0">
              <a:spcBef>
                <a:spcPts val="0"/>
              </a:spcBef>
              <a:spcAft>
                <a:spcPts val="0"/>
              </a:spcAft>
              <a:buClr>
                <a:srgbClr val="374151"/>
              </a:buClr>
              <a:buSzPts val="1500"/>
              <a:buFont typeface="+mj-lt"/>
              <a:buAutoNum type="arabicPeriod" startAt="4"/>
            </a:pPr>
            <a:r>
              <a:rPr lang="en" sz="1500" b="1" dirty="0">
                <a:solidFill>
                  <a:srgbClr val="374151"/>
                </a:solidFill>
                <a:highlight>
                  <a:srgbClr val="F7F7F8"/>
                </a:highlight>
                <a:latin typeface="Times New Roman"/>
                <a:ea typeface="Times New Roman"/>
                <a:cs typeface="Times New Roman"/>
                <a:sym typeface="Times New Roman"/>
              </a:rPr>
              <a:t>Data Visualization</a:t>
            </a:r>
            <a:r>
              <a:rPr lang="en" sz="1500" dirty="0">
                <a:solidFill>
                  <a:srgbClr val="374151"/>
                </a:solidFill>
                <a:highlight>
                  <a:srgbClr val="F7F7F8"/>
                </a:highlight>
                <a:latin typeface="Times New Roman"/>
                <a:ea typeface="Times New Roman"/>
                <a:cs typeface="Times New Roman"/>
                <a:sym typeface="Times New Roman"/>
              </a:rPr>
              <a:t>: Any data collection may be made meaningful by translating it into visuals, a process called data visualization. </a:t>
            </a:r>
            <a:endParaRPr sz="1500" dirty="0">
              <a:solidFill>
                <a:srgbClr val="374151"/>
              </a:solidFill>
              <a:highlight>
                <a:srgbClr val="F7F7F8"/>
              </a:highlight>
              <a:latin typeface="Times New Roman"/>
              <a:ea typeface="Times New Roman"/>
              <a:cs typeface="Times New Roman"/>
              <a:sym typeface="Times New Roman"/>
            </a:endParaRPr>
          </a:p>
          <a:p>
            <a:pPr marL="914400" lvl="0" indent="-323850" algn="just" rtl="0">
              <a:spcBef>
                <a:spcPts val="0"/>
              </a:spcBef>
              <a:spcAft>
                <a:spcPts val="0"/>
              </a:spcAft>
              <a:buClr>
                <a:srgbClr val="374151"/>
              </a:buClr>
              <a:buSzPts val="1500"/>
              <a:buFont typeface="Times New Roman"/>
              <a:buChar char="-"/>
            </a:pPr>
            <a:r>
              <a:rPr lang="en" sz="1500" dirty="0">
                <a:solidFill>
                  <a:srgbClr val="374151"/>
                </a:solidFill>
                <a:highlight>
                  <a:srgbClr val="F7F7F8"/>
                </a:highlight>
                <a:latin typeface="Times New Roman"/>
                <a:ea typeface="Times New Roman"/>
                <a:cs typeface="Times New Roman"/>
                <a:sym typeface="Times New Roman"/>
              </a:rPr>
              <a:t>Several graphs were presented to analyze different aspects of the data set, including an analysis of various travel destinations, heavily trafficked flight routes, and market shares among different airlines.</a:t>
            </a:r>
            <a:endParaRPr sz="1500" dirty="0">
              <a:solidFill>
                <a:srgbClr val="374151"/>
              </a:solidFill>
              <a:highlight>
                <a:srgbClr val="F7F7F8"/>
              </a:highlight>
              <a:latin typeface="Times New Roman"/>
              <a:ea typeface="Times New Roman"/>
              <a:cs typeface="Times New Roman"/>
              <a:sym typeface="Times New Roman"/>
            </a:endParaRPr>
          </a:p>
          <a:p>
            <a:pPr marL="0" lvl="0" indent="0" algn="just" rtl="0">
              <a:spcBef>
                <a:spcPts val="1500"/>
              </a:spcBef>
              <a:spcAft>
                <a:spcPts val="0"/>
              </a:spcAft>
              <a:buNone/>
            </a:pPr>
            <a:endParaRPr sz="1500" b="1" dirty="0">
              <a:solidFill>
                <a:srgbClr val="000000"/>
              </a:solidFill>
              <a:highlight>
                <a:srgbClr val="F7F7F8"/>
              </a:highlight>
              <a:latin typeface="Times New Roman"/>
              <a:ea typeface="Times New Roman"/>
              <a:cs typeface="Times New Roman"/>
              <a:sym typeface="Times New Roman"/>
            </a:endParaRPr>
          </a:p>
          <a:p>
            <a:pPr marL="0" lvl="0" indent="0" algn="just" rtl="0">
              <a:spcBef>
                <a:spcPts val="0"/>
              </a:spcBef>
              <a:spcAft>
                <a:spcPts val="0"/>
              </a:spcAft>
              <a:buNone/>
            </a:pPr>
            <a:endParaRPr sz="1500" dirty="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500" dirty="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500" dirty="0">
              <a:solidFill>
                <a:srgbClr val="000000"/>
              </a:solidFill>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5579950" y="445025"/>
            <a:ext cx="2628000" cy="2556550"/>
          </a:xfrm>
          <a:prstGeom prst="rect">
            <a:avLst/>
          </a:prstGeom>
          <a:noFill/>
          <a:ln>
            <a:noFill/>
          </a:ln>
        </p:spPr>
      </p:pic>
      <p:pic>
        <p:nvPicPr>
          <p:cNvPr id="115" name="Google Shape;115;p21"/>
          <p:cNvPicPr preferRelativeResize="0"/>
          <p:nvPr/>
        </p:nvPicPr>
        <p:blipFill>
          <a:blip r:embed="rId4">
            <a:alphaModFix/>
          </a:blip>
          <a:stretch>
            <a:fillRect/>
          </a:stretch>
        </p:blipFill>
        <p:spPr>
          <a:xfrm>
            <a:off x="5427954" y="3070125"/>
            <a:ext cx="3289726" cy="20733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1228</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Oswald</vt:lpstr>
      <vt:lpstr>Average</vt:lpstr>
      <vt:lpstr>Arial</vt:lpstr>
      <vt:lpstr>Slate</vt:lpstr>
      <vt:lpstr>Flight Price Prediction using Machine Learning Approaches</vt:lpstr>
      <vt:lpstr>Introduction</vt:lpstr>
      <vt:lpstr>Problem Statement</vt:lpstr>
      <vt:lpstr>GANTT Chart</vt:lpstr>
      <vt:lpstr>Background</vt:lpstr>
      <vt:lpstr>Limitations</vt:lpstr>
      <vt:lpstr>Limitations</vt:lpstr>
      <vt:lpstr>Followed Approach </vt:lpstr>
      <vt:lpstr>Followed Approach </vt:lpstr>
      <vt:lpstr>Followed Approach </vt:lpstr>
      <vt:lpstr>Final Results </vt:lpstr>
      <vt:lpstr>Final Results </vt:lpstr>
      <vt:lpstr>Conclusion</vt:lpstr>
      <vt:lpstr>References</vt:lpstr>
      <vt:lpstr>Thank You! (ridima.v@ahduni.edu.in)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using Machine Learning Approaches</dc:title>
  <dc:creator>ridima verma</dc:creator>
  <cp:lastModifiedBy>Ridima Verma</cp:lastModifiedBy>
  <cp:revision>1</cp:revision>
  <dcterms:modified xsi:type="dcterms:W3CDTF">2023-04-15T06:24:59Z</dcterms:modified>
</cp:coreProperties>
</file>