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4"/>
    <a:srgbClr val="EAEAEA"/>
    <a:srgbClr val="C0C0C0"/>
    <a:srgbClr val="0046D2"/>
    <a:srgbClr val="FF0000"/>
    <a:srgbClr val="698ED9"/>
    <a:srgbClr val="A7C4FF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6877" autoAdjust="0"/>
    <p:restoredTop sz="94660"/>
  </p:normalViewPr>
  <p:slideViewPr>
    <p:cSldViewPr snapToGrid="0">
      <p:cViewPr>
        <p:scale>
          <a:sx n="27" d="100"/>
          <a:sy n="27" d="100"/>
        </p:scale>
        <p:origin x="20" y="-2784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3338" y="3276600"/>
            <a:ext cx="218805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828446" y="3239563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926520" y="32308800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9A897-3608-4B3C-B0EF-8356550C6F0C}"/>
              </a:ext>
            </a:extLst>
          </p:cNvPr>
          <p:cNvSpPr txBox="1"/>
          <p:nvPr userDrawn="1"/>
        </p:nvSpPr>
        <p:spPr>
          <a:xfrm>
            <a:off x="-45027" y="32816720"/>
            <a:ext cx="48282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28422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13538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22024975" y="6185411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6158266"/>
            <a:ext cx="10363200" cy="1106957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91961" y="7278765"/>
            <a:ext cx="9626601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airline industry, predicting flight fares is a crucial matter that affects both consumers and providers. To tackle this challenge, different machine learning techniques, such as linear regression, decision trees, random forests, and neural networks, have been implemented. A thorough assessment was carried out to examine the benefits and drawbacks of various machine learning methods, and their efficiency was tested on a real-world dataset. The findings indicate that machine learning approaches have greatly enhanced the accuracy of flight fare prediction, providing valuable insights for airlines and customers to make informed decisions.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1849100" y="6210590"/>
            <a:ext cx="9829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400" b="1" dirty="0"/>
              <a:t>Model 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2842200" y="6181236"/>
            <a:ext cx="9829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400" b="1" dirty="0"/>
              <a:t>Conclusion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85800" y="381000"/>
            <a:ext cx="42519600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219200" y="990600"/>
            <a:ext cx="40919400" cy="423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12500" b="1" dirty="0"/>
              <a:t>Flight Price Prediction using Machine Learning</a:t>
            </a:r>
            <a:endParaRPr lang="en-US" b="1" dirty="0"/>
          </a:p>
          <a:p>
            <a:pPr defTabSz="4389438"/>
            <a:r>
              <a:rPr lang="en-US" sz="4800" b="1" i="1" dirty="0"/>
              <a:t>Ridima Verma, (PhD Research Scholar)</a:t>
            </a:r>
          </a:p>
          <a:p>
            <a:pPr defTabSz="4389438"/>
            <a:r>
              <a:rPr lang="en-US" sz="4800" b="1" i="1" dirty="0"/>
              <a:t>[AU2149013]</a:t>
            </a:r>
          </a:p>
          <a:p>
            <a:pPr defTabSz="4389438"/>
            <a:r>
              <a:rPr lang="en-US" sz="4800" b="1" i="1" dirty="0"/>
              <a:t>Ahmedabad University</a:t>
            </a:r>
            <a:endParaRPr lang="en-US" dirty="0"/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33049369" y="24756807"/>
            <a:ext cx="9948862" cy="523241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W. Groves and M. Gini, ”A regression model for predicting</a:t>
            </a:r>
          </a:p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purchase timing for airline tickets,” Technical</a:t>
            </a:r>
          </a:p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11-025, University of Minnesota, Minneapolis,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</a:p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H.-C. Huang, ”A hybrid neural network prediction model</a:t>
            </a:r>
          </a:p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air ticket sales,” </a:t>
            </a:r>
            <a:r>
              <a:rPr lang="en-US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Telkomnika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Indonesian Journal of Electrical Engineering, vol. 11, no. 11, pp. 6413–6419,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2013.</a:t>
            </a:r>
          </a:p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M. Papadakis, ”Predicting Airfare Prices,” 2014. Clerk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Maxwell.</a:t>
            </a:r>
          </a:p>
          <a:p>
            <a:pPr algn="just"/>
            <a:r>
              <a:rPr lang="it-IT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T. Janssen, ”A linear quantile mixed regression model</a:t>
            </a:r>
          </a:p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 of airline ticket prices,” in A Treatise on</a:t>
            </a:r>
          </a:p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and Magnetism 3rd ed., vol. 2, 2014, pp. 68-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</a:p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R. Ren, Y. Yang and S. Yuan, ”Prediction of the airline</a:t>
            </a:r>
          </a:p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price,” Technical Report, Stanford University, 2014.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685800" y="6245802"/>
            <a:ext cx="9829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400" b="1" dirty="0"/>
              <a:t>Abstract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2352000" y="6258248"/>
            <a:ext cx="9829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400" b="1" dirty="0"/>
              <a:t>Results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1DA492D-AB35-6DFE-76A7-5D89A7558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12" y="17524021"/>
            <a:ext cx="10363200" cy="1440377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42">
            <a:extLst>
              <a:ext uri="{FF2B5EF4-FFF2-40B4-BE49-F238E27FC236}">
                <a16:creationId xmlns:a16="http://schemas.microsoft.com/office/drawing/2014/main" id="{AE8D0A1F-D79D-C81E-9E93-E73ACEB23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7726978"/>
            <a:ext cx="9829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400" b="1" dirty="0"/>
              <a:t>Problem Formulation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489D2F2B-5601-C45D-C2B8-45EF6840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73" y="18930597"/>
            <a:ext cx="9577590" cy="7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 fares impact airlines and passengers.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Accurate prediction can help optimize pricing strategies and inform purchasing decisions.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approaches to prediction are ineffective.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to evaluate and compare effectiveness in real-world scenarios.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 aims to provide comprehensive review of techniques and their advantages. 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 is to develop a precise prediction model and provide insights.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32E35893-86F6-80A1-0389-26F675662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4142" y="7433176"/>
            <a:ext cx="9810757" cy="1121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prediction model for flight fare prediction uses machine learning techniques to forecast flight fares and inform pricing decisions.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employs various machine learning techniques, including linear regression, </a:t>
            </a:r>
            <a:r>
              <a:rPr lang="en-IN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lqsso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regression, decision tree and decision tree regressor trained on historical flight data.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Pre-processing techniques are applied to the training data to handle missing values and outliers, and feature selection techniques are used to identify the most relevant variables.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performance is evaluated using metrics such as mean absolute error, mean squared error, and root mean squared error.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compares the performance of different machine learning algorithms on a real-world data set.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developed prediction model provides valuable insights for airlines and customers to make informed decisions about ticket pricing and purchasing.</a:t>
            </a:r>
          </a:p>
          <a:p>
            <a:pPr marL="457200" lvl="0" indent="-457200" algn="just">
              <a:lnSpc>
                <a:spcPct val="107000"/>
              </a:lnSpc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IN" sz="3200" kern="1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ACC49E-EBE5-544E-662D-F80870978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82" y="18681208"/>
            <a:ext cx="10109200" cy="5953089"/>
          </a:xfrm>
          <a:prstGeom prst="rect">
            <a:avLst/>
          </a:prstGeom>
        </p:spPr>
      </p:pic>
      <p:sp>
        <p:nvSpPr>
          <p:cNvPr id="11" name="Text Box 25">
            <a:extLst>
              <a:ext uri="{FF2B5EF4-FFF2-40B4-BE49-F238E27FC236}">
                <a16:creationId xmlns:a16="http://schemas.microsoft.com/office/drawing/2014/main" id="{2FAEC479-93AA-50EB-67CA-B4E96294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4143" y="24448911"/>
            <a:ext cx="69701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Fare machine learning model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1724B1D4-33E2-DF31-234E-B685A3DFD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0" y="7433175"/>
            <a:ext cx="9829800" cy="910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machine learning models, hyper-tuning should be performed using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RandomSearchCV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hyper-tuning, machine learning model is trained and evaluated using performance measures such as accuracy.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 is the proportion of correctly expected data points among all data points.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input for the flight fare prediction model includes airline name, class, number of days, and source and destination cities.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given example takes input for Vistara airline, business class, 9 days, and Delhi-Mumbai as source and destination cities to predict ticket fare.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3200" kern="1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757DF-806B-4819-C2B3-46F6181E0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13" y="12797408"/>
            <a:ext cx="2520000" cy="25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DB6114-7926-D80B-E222-C1FAC5AC9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325" y="13281121"/>
            <a:ext cx="2952750" cy="1552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D079F6-B89B-09EA-B287-4A8223E01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075" y="13213756"/>
            <a:ext cx="2952750" cy="1552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ECE88D-6600-FA10-CE2B-084876A99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801" y="15537914"/>
            <a:ext cx="1477963" cy="14779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A7644B-41DA-2252-070E-96A7790F9B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9732" y="15604561"/>
            <a:ext cx="3810000" cy="1200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69ABE2-30B1-8068-F16D-9404B88D7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732" y="25707000"/>
            <a:ext cx="8425959" cy="5055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1603A7-90A3-2E0B-3EFA-B1DBE840A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044" y="25318313"/>
            <a:ext cx="6119441" cy="5953088"/>
          </a:xfrm>
          <a:prstGeom prst="rect">
            <a:avLst/>
          </a:prstGeom>
        </p:spPr>
      </p:pic>
      <p:sp>
        <p:nvSpPr>
          <p:cNvPr id="19" name="Text Box 25">
            <a:extLst>
              <a:ext uri="{FF2B5EF4-FFF2-40B4-BE49-F238E27FC236}">
                <a16:creationId xmlns:a16="http://schemas.microsoft.com/office/drawing/2014/main" id="{2FAEC479-93AA-50EB-67CA-B4E96294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31058027"/>
            <a:ext cx="8603747" cy="42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fontAlgn="base">
              <a:lnSpc>
                <a:spcPct val="107000"/>
              </a:lnSpc>
              <a:spcBef>
                <a:spcPts val="1800"/>
              </a:spcBef>
              <a:spcAft>
                <a:spcPts val="800"/>
              </a:spcAft>
            </a:pPr>
            <a:r>
              <a:rPr lang="en-US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share of airlines in domestic travel</a:t>
            </a:r>
            <a:endParaRPr lang="en-IN" sz="3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44836B77-D4C4-6011-22E4-71914FE51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7721" y="7539078"/>
            <a:ext cx="9829800" cy="1078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report explored various regression techniques to predict flight fares.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techniques investigated were linear regression, lasso regression, decision tree, and decision tree regressor.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used in this study consisted of factors such as departure time, arrival time, airline, route, and number of stops.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four methods produced reasonable predictions of flight fares.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lasso regression model performed better than the other models by identifying the most important features in predicting flight fares and producing more accurate predictions.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techniques have potential for predicting flight fares and a combination of these techniques could be used to produce the most accurate predictions depending on the specific needs of the user.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3200" kern="1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A15BC4-9E0B-CB78-8958-E5E42C27CC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025" y="15963568"/>
            <a:ext cx="9829499" cy="2694379"/>
          </a:xfrm>
          <a:prstGeom prst="rect">
            <a:avLst/>
          </a:prstGeom>
        </p:spPr>
      </p:pic>
      <p:sp>
        <p:nvSpPr>
          <p:cNvPr id="26" name="Text Box 25">
            <a:extLst>
              <a:ext uri="{FF2B5EF4-FFF2-40B4-BE49-F238E27FC236}">
                <a16:creationId xmlns:a16="http://schemas.microsoft.com/office/drawing/2014/main" id="{684739C4-5D9D-6C4E-605B-D54F86C8D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7748" y="18243782"/>
            <a:ext cx="69701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FA406F-9252-387B-68DA-043D42CDA3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52000" y="19312990"/>
            <a:ext cx="9720000" cy="1411897"/>
          </a:xfrm>
          <a:prstGeom prst="rect">
            <a:avLst/>
          </a:prstGeom>
        </p:spPr>
      </p:pic>
      <p:sp>
        <p:nvSpPr>
          <p:cNvPr id="31" name="Text Box 25">
            <a:extLst>
              <a:ext uri="{FF2B5EF4-FFF2-40B4-BE49-F238E27FC236}">
                <a16:creationId xmlns:a16="http://schemas.microsoft.com/office/drawing/2014/main" id="{AC4EE4AC-C389-85E7-352A-7335BDBA7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3300" y="20789355"/>
            <a:ext cx="69701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Price Prediction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3D0EF06-9527-F160-F979-7557194FD8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171025" y="21999438"/>
            <a:ext cx="9719999" cy="44123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F22BE85-F8ED-BDD4-2E76-AE4C81078B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71025" y="26830692"/>
            <a:ext cx="9433343" cy="4282219"/>
          </a:xfrm>
          <a:prstGeom prst="rect">
            <a:avLst/>
          </a:prstGeom>
        </p:spPr>
      </p:pic>
      <p:sp>
        <p:nvSpPr>
          <p:cNvPr id="36" name="Text Box 11">
            <a:extLst>
              <a:ext uri="{FF2B5EF4-FFF2-40B4-BE49-F238E27FC236}">
                <a16:creationId xmlns:a16="http://schemas.microsoft.com/office/drawing/2014/main" id="{C66ADBA7-1ED1-8B86-2106-7B5B183C1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3200" y="23604877"/>
            <a:ext cx="9829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400" b="1" dirty="0"/>
              <a:t>Bibliography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743F29C-90A5-46ED-AD1F-4A64396027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607" y="17089333"/>
            <a:ext cx="6355543" cy="4800596"/>
          </a:xfrm>
          <a:prstGeom prst="rect">
            <a:avLst/>
          </a:prstGeom>
        </p:spPr>
      </p:pic>
      <p:sp>
        <p:nvSpPr>
          <p:cNvPr id="6" name="Text Box 25">
            <a:extLst>
              <a:ext uri="{FF2B5EF4-FFF2-40B4-BE49-F238E27FC236}">
                <a16:creationId xmlns:a16="http://schemas.microsoft.com/office/drawing/2014/main" id="{538A019B-FC71-7DCB-BF81-A1ADDFB9C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9369" y="22328258"/>
            <a:ext cx="8603747" cy="42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fontAlgn="base">
              <a:lnSpc>
                <a:spcPct val="107000"/>
              </a:lnSpc>
              <a:spcBef>
                <a:spcPts val="1800"/>
              </a:spcBef>
              <a:spcAft>
                <a:spcPts val="800"/>
              </a:spcAft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Share of economy vs business</a:t>
            </a:r>
            <a:r>
              <a:rPr lang="en-US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for domestic travel</a:t>
            </a:r>
            <a:endParaRPr lang="en-IN" sz="3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FF7BAB63-C7CA-DF88-04EC-28F18F2D0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30918440"/>
            <a:ext cx="8603747" cy="42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https://www.aionlinecourse.com/blog/airline-tickets-price-prediction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755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Shulda;www.postersession.com</dc:creator>
  <cp:keywords>www.postersession.com</cp:keywords>
  <dc:description>©MegaPrint Inc. 2009-2015</dc:description>
  <cp:lastModifiedBy>Ridima Verma</cp:lastModifiedBy>
  <cp:revision>76</cp:revision>
  <cp:lastPrinted>2011-03-08T18:07:35Z</cp:lastPrinted>
  <dcterms:created xsi:type="dcterms:W3CDTF">2008-12-04T00:20:37Z</dcterms:created>
  <dcterms:modified xsi:type="dcterms:W3CDTF">2023-04-14T09:37:45Z</dcterms:modified>
  <cp:category>Research Poster</cp:category>
</cp:coreProperties>
</file>