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67" r:id="rId7"/>
    <p:sldId id="269" r:id="rId8"/>
    <p:sldId id="270" r:id="rId9"/>
    <p:sldId id="259" r:id="rId10"/>
    <p:sldId id="277" r:id="rId11"/>
    <p:sldId id="278" r:id="rId12"/>
    <p:sldId id="279" r:id="rId13"/>
    <p:sldId id="265" r:id="rId14"/>
    <p:sldId id="272" r:id="rId15"/>
    <p:sldId id="273" r:id="rId16"/>
    <p:sldId id="275"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5" autoAdjust="0"/>
    <p:restoredTop sz="94660"/>
  </p:normalViewPr>
  <p:slideViewPr>
    <p:cSldViewPr>
      <p:cViewPr varScale="1">
        <p:scale>
          <a:sx n="107" d="100"/>
          <a:sy n="107" d="100"/>
        </p:scale>
        <p:origin x="168" y="2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4/18/24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4/18/24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4/18/24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4/18/24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4/18/24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4/18/24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4/18/24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4/18/24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4/18/24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s://scapy.net/" TargetMode="External"/><Relationship Id="rId1" Type="http://schemas.openxmlformats.org/officeDocument/2006/relationships/slideLayout" Target="../slideLayouts/slideLayout9.xml"/><Relationship Id="rId5" Type="http://schemas.openxmlformats.org/officeDocument/2006/relationships/hyperlink" Target="https://wiki.wireshark.org/SampleCaptures" TargetMode="External"/><Relationship Id="rId4" Type="http://schemas.openxmlformats.org/officeDocument/2006/relationships/hyperlink" Target="https://www.bookey.app/book/computer-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8212" y="685800"/>
            <a:ext cx="8735325" cy="2000251"/>
          </a:xfrm>
        </p:spPr>
        <p:txBody>
          <a:bodyPr/>
          <a:lstStyle/>
          <a:p>
            <a:r>
              <a:rPr lang="en-US" dirty="0"/>
              <a:t>Network Traffic Analyzer</a:t>
            </a:r>
          </a:p>
        </p:txBody>
      </p:sp>
      <p:sp>
        <p:nvSpPr>
          <p:cNvPr id="5" name="Subtitle 4"/>
          <p:cNvSpPr>
            <a:spLocks noGrp="1"/>
          </p:cNvSpPr>
          <p:nvPr>
            <p:ph type="subTitle" idx="1"/>
          </p:nvPr>
        </p:nvSpPr>
        <p:spPr>
          <a:xfrm>
            <a:off x="3503612" y="2686051"/>
            <a:ext cx="4481364" cy="1752600"/>
          </a:xfrm>
        </p:spPr>
        <p:txBody>
          <a:bodyPr/>
          <a:lstStyle/>
          <a:p>
            <a:r>
              <a:rPr lang="en-US" dirty="0"/>
              <a:t>   Network Gurus</a:t>
            </a:r>
          </a:p>
          <a:p>
            <a:endParaRPr lang="en-US" dirty="0"/>
          </a:p>
          <a:p>
            <a:r>
              <a:rPr lang="en-US" dirty="0"/>
              <a:t>  </a:t>
            </a:r>
            <a:r>
              <a:rPr lang="en-US" dirty="0" err="1"/>
              <a:t>Anvar</a:t>
            </a:r>
            <a:r>
              <a:rPr lang="en-US" dirty="0"/>
              <a:t> Suleyman</a:t>
            </a:r>
          </a:p>
          <a:p>
            <a:r>
              <a:rPr lang="en-US" dirty="0" err="1"/>
              <a:t>Ridvan</a:t>
            </a:r>
            <a:r>
              <a:rPr lang="en-US" dirty="0"/>
              <a:t> Suleymanov</a:t>
            </a:r>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417502-C337-0D32-2ECA-ED85D2BDCEDE}"/>
              </a:ext>
            </a:extLst>
          </p:cNvPr>
          <p:cNvSpPr txBox="1"/>
          <p:nvPr/>
        </p:nvSpPr>
        <p:spPr>
          <a:xfrm>
            <a:off x="912812" y="57408"/>
            <a:ext cx="10058400" cy="523220"/>
          </a:xfrm>
          <a:prstGeom prst="rect">
            <a:avLst/>
          </a:prstGeom>
          <a:noFill/>
        </p:spPr>
        <p:txBody>
          <a:bodyPr wrap="square" rtlCol="0">
            <a:spAutoFit/>
          </a:bodyPr>
          <a:lstStyle/>
          <a:p>
            <a:r>
              <a:rPr lang="en-US" sz="2800" dirty="0"/>
              <a:t>Result – Visual Representation </a:t>
            </a:r>
          </a:p>
        </p:txBody>
      </p:sp>
      <p:pic>
        <p:nvPicPr>
          <p:cNvPr id="3" name="Picture 2">
            <a:extLst>
              <a:ext uri="{FF2B5EF4-FFF2-40B4-BE49-F238E27FC236}">
                <a16:creationId xmlns:a16="http://schemas.microsoft.com/office/drawing/2014/main" id="{351714E7-4B09-CB57-A140-9FF93F5D67AE}"/>
              </a:ext>
            </a:extLst>
          </p:cNvPr>
          <p:cNvPicPr>
            <a:picLocks noChangeAspect="1"/>
          </p:cNvPicPr>
          <p:nvPr/>
        </p:nvPicPr>
        <p:blipFill>
          <a:blip r:embed="rId2"/>
          <a:stretch>
            <a:fillRect/>
          </a:stretch>
        </p:blipFill>
        <p:spPr>
          <a:xfrm>
            <a:off x="920317" y="524887"/>
            <a:ext cx="4800600" cy="2873633"/>
          </a:xfrm>
          <a:prstGeom prst="rect">
            <a:avLst/>
          </a:prstGeom>
        </p:spPr>
      </p:pic>
      <p:sp>
        <p:nvSpPr>
          <p:cNvPr id="8" name="TextBox 7">
            <a:extLst>
              <a:ext uri="{FF2B5EF4-FFF2-40B4-BE49-F238E27FC236}">
                <a16:creationId xmlns:a16="http://schemas.microsoft.com/office/drawing/2014/main" id="{CE1A4741-A174-0A4A-EFAA-565FB6FA4864}"/>
              </a:ext>
            </a:extLst>
          </p:cNvPr>
          <p:cNvSpPr txBox="1"/>
          <p:nvPr/>
        </p:nvSpPr>
        <p:spPr>
          <a:xfrm>
            <a:off x="6094412" y="424175"/>
            <a:ext cx="5859894" cy="3416320"/>
          </a:xfrm>
          <a:prstGeom prst="rect">
            <a:avLst/>
          </a:prstGeom>
          <a:noFill/>
        </p:spPr>
        <p:txBody>
          <a:bodyPr wrap="square" rtlCol="0">
            <a:spAutoFit/>
          </a:bodyPr>
          <a:lstStyle/>
          <a:p>
            <a:r>
              <a:rPr lang="en-US" b="1" dirty="0"/>
              <a:t>Packet Size Distribution Graph</a:t>
            </a:r>
          </a:p>
          <a:p>
            <a:r>
              <a:rPr lang="en-US" sz="1600" dirty="0"/>
              <a:t>An overview of the range and frequency of packet sizes throughout the network is given by the packet size distribution graph, which also highlights any common or outlier sizes that can indicate odd usage trends. Normally packet sizes have mixed-frequency distribution among different packet sizes.</a:t>
            </a:r>
          </a:p>
          <a:p>
            <a:endParaRPr lang="en-US" sz="1600" dirty="0"/>
          </a:p>
          <a:p>
            <a:r>
              <a:rPr lang="en-US" sz="1200" dirty="0"/>
              <a:t>This sample capture consisted of IPv6 traffic, with a focus on UDP protocol, with the addition of a unique call server IP for traffic decoding.</a:t>
            </a:r>
          </a:p>
          <a:p>
            <a:endParaRPr lang="en-US" dirty="0"/>
          </a:p>
          <a:p>
            <a:endParaRPr lang="en-US" dirty="0"/>
          </a:p>
          <a:p>
            <a:endParaRPr lang="en-US" dirty="0"/>
          </a:p>
        </p:txBody>
      </p:sp>
      <p:sp>
        <p:nvSpPr>
          <p:cNvPr id="4" name="TextBox 3">
            <a:extLst>
              <a:ext uri="{FF2B5EF4-FFF2-40B4-BE49-F238E27FC236}">
                <a16:creationId xmlns:a16="http://schemas.microsoft.com/office/drawing/2014/main" id="{6D00843C-6DA1-632A-357B-6FD6258A9E23}"/>
              </a:ext>
            </a:extLst>
          </p:cNvPr>
          <p:cNvSpPr txBox="1"/>
          <p:nvPr/>
        </p:nvSpPr>
        <p:spPr>
          <a:xfrm>
            <a:off x="6640270" y="3408381"/>
            <a:ext cx="5181599" cy="193899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alibri"/>
                <a:ea typeface="+mn-ea"/>
                <a:cs typeface="+mn-cs"/>
              </a:rPr>
              <a:t>Protocol Distribution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The graph shows that UDP(User Datagram Protocol) packets are way more than TCP and ICMP packets. This can lead to a UDP flood assault, a kind of Denial-of-Service (DoS) attack. Usually, a UDP flood attack uses up all the memory and CPU resources in addition to the network bandwidth, blocking the flow of actual traffic. </a:t>
            </a:r>
          </a:p>
        </p:txBody>
      </p:sp>
      <p:pic>
        <p:nvPicPr>
          <p:cNvPr id="9" name="Picture 8">
            <a:extLst>
              <a:ext uri="{FF2B5EF4-FFF2-40B4-BE49-F238E27FC236}">
                <a16:creationId xmlns:a16="http://schemas.microsoft.com/office/drawing/2014/main" id="{3BDA89E4-E82E-2B36-DC3F-84306D58B7F7}"/>
              </a:ext>
            </a:extLst>
          </p:cNvPr>
          <p:cNvPicPr>
            <a:picLocks noChangeAspect="1"/>
          </p:cNvPicPr>
          <p:nvPr/>
        </p:nvPicPr>
        <p:blipFill>
          <a:blip r:embed="rId3"/>
          <a:stretch>
            <a:fillRect/>
          </a:stretch>
        </p:blipFill>
        <p:spPr>
          <a:xfrm>
            <a:off x="920317" y="3484171"/>
            <a:ext cx="5424374" cy="3258654"/>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B788BF-AEF4-1701-0C82-A6060663611C}"/>
              </a:ext>
            </a:extLst>
          </p:cNvPr>
          <p:cNvSpPr txBox="1"/>
          <p:nvPr/>
        </p:nvSpPr>
        <p:spPr>
          <a:xfrm>
            <a:off x="1065212" y="152400"/>
            <a:ext cx="9829800" cy="523220"/>
          </a:xfrm>
          <a:prstGeom prst="rect">
            <a:avLst/>
          </a:prstGeom>
          <a:noFill/>
        </p:spPr>
        <p:txBody>
          <a:bodyPr wrap="square" rtlCol="0">
            <a:spAutoFit/>
          </a:bodyPr>
          <a:lstStyle/>
          <a:p>
            <a:r>
              <a:rPr lang="en-US" sz="2800" dirty="0"/>
              <a:t>Results – Visual Representation</a:t>
            </a:r>
          </a:p>
        </p:txBody>
      </p:sp>
      <p:pic>
        <p:nvPicPr>
          <p:cNvPr id="4" name="Picture 3" descr="A graph with a line going up&#10;&#10;Description automatically generated">
            <a:extLst>
              <a:ext uri="{FF2B5EF4-FFF2-40B4-BE49-F238E27FC236}">
                <a16:creationId xmlns:a16="http://schemas.microsoft.com/office/drawing/2014/main" id="{38CADBF6-9A7A-639C-E0B1-1A46F7373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581400"/>
            <a:ext cx="5562600" cy="3124200"/>
          </a:xfrm>
          <a:prstGeom prst="rect">
            <a:avLst/>
          </a:prstGeom>
        </p:spPr>
      </p:pic>
      <p:sp>
        <p:nvSpPr>
          <p:cNvPr id="8" name="TextBox 7">
            <a:extLst>
              <a:ext uri="{FF2B5EF4-FFF2-40B4-BE49-F238E27FC236}">
                <a16:creationId xmlns:a16="http://schemas.microsoft.com/office/drawing/2014/main" id="{7DC115F1-B586-F5BE-A239-2B342865AA6F}"/>
              </a:ext>
            </a:extLst>
          </p:cNvPr>
          <p:cNvSpPr txBox="1"/>
          <p:nvPr/>
        </p:nvSpPr>
        <p:spPr>
          <a:xfrm>
            <a:off x="6780211" y="3641919"/>
            <a:ext cx="5053304" cy="2431435"/>
          </a:xfrm>
          <a:prstGeom prst="rect">
            <a:avLst/>
          </a:prstGeom>
          <a:noFill/>
        </p:spPr>
        <p:txBody>
          <a:bodyPr wrap="square">
            <a:spAutoFit/>
          </a:bodyPr>
          <a:lstStyle/>
          <a:p>
            <a:r>
              <a:rPr lang="en-US" b="1" kern="100" dirty="0">
                <a:effectLst/>
                <a:latin typeface="Aptos" panose="020B0004020202020204" pitchFamily="34" charset="0"/>
                <a:ea typeface="Aptos" panose="020B0004020202020204" pitchFamily="34" charset="0"/>
                <a:cs typeface="Times New Roman" panose="02020603050405020304" pitchFamily="18" charset="0"/>
              </a:rPr>
              <a:t>Traffic Flow Rate Over Time Chart</a:t>
            </a:r>
          </a:p>
          <a:p>
            <a:r>
              <a:rPr lang="en-US" sz="1600" kern="100" dirty="0">
                <a:effectLst/>
                <a:latin typeface="Aptos" panose="020B0004020202020204" pitchFamily="34" charset="0"/>
                <a:ea typeface="Aptos" panose="020B0004020202020204" pitchFamily="34" charset="0"/>
                <a:cs typeface="Times New Roman" panose="02020603050405020304" pitchFamily="18" charset="0"/>
              </a:rPr>
              <a:t>The graph shows network traffic consistently going up over a short period, measured by the minute. It shows a network that’s constantly at work, with no big downtime or unexpected traffic jumps that might mean bursts of activity. This pattern could reflect ongoing data processes or sustained user activity. The linear progression shows a stable network environment with predictable bandwidth requirements.</a:t>
            </a:r>
          </a:p>
        </p:txBody>
      </p:sp>
      <p:sp>
        <p:nvSpPr>
          <p:cNvPr id="10" name="TextBox 9">
            <a:extLst>
              <a:ext uri="{FF2B5EF4-FFF2-40B4-BE49-F238E27FC236}">
                <a16:creationId xmlns:a16="http://schemas.microsoft.com/office/drawing/2014/main" id="{C740DA9B-033A-205B-04F3-4AAE306E2447}"/>
              </a:ext>
            </a:extLst>
          </p:cNvPr>
          <p:cNvSpPr txBox="1"/>
          <p:nvPr/>
        </p:nvSpPr>
        <p:spPr>
          <a:xfrm>
            <a:off x="6751729" y="527845"/>
            <a:ext cx="4876801" cy="2688236"/>
          </a:xfrm>
          <a:prstGeom prst="rect">
            <a:avLst/>
          </a:prstGeom>
          <a:noFill/>
        </p:spPr>
        <p:txBody>
          <a:bodyPr wrap="square">
            <a:spAutoFit/>
          </a:bodyPr>
          <a:lstStyle/>
          <a:p>
            <a:pPr marL="0" marR="0" lvl="0" indent="0" algn="l" defTabSz="1218987" rtl="0" eaLnBrk="1" fontAlgn="auto" latinLnBrk="0" hangingPunct="1">
              <a:lnSpc>
                <a:spcPct val="107000"/>
              </a:lnSpc>
              <a:spcBef>
                <a:spcPts val="0"/>
              </a:spcBef>
              <a:spcAft>
                <a:spcPts val="800"/>
              </a:spcAft>
              <a:buClrTx/>
              <a:buSzTx/>
              <a:buFontTx/>
              <a:buNone/>
              <a:tabLst/>
              <a:defRPr/>
            </a:pPr>
            <a:r>
              <a:rPr kumimoji="0" lang="en-US" sz="2400" b="1"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rPr>
              <a:t>Protocol Usage Breakdown</a:t>
            </a:r>
          </a:p>
          <a:p>
            <a:pPr marL="0" marR="0" lvl="0" indent="0" algn="l" defTabSz="1218987" rtl="0" eaLnBrk="1" fontAlgn="auto" latinLnBrk="0" hangingPunct="1">
              <a:lnSpc>
                <a:spcPct val="107000"/>
              </a:lnSpc>
              <a:spcBef>
                <a:spcPts val="0"/>
              </a:spcBef>
              <a:spcAft>
                <a:spcPts val="800"/>
              </a:spcAft>
              <a:buClrTx/>
              <a:buSzTx/>
              <a:buFontTx/>
              <a:buNone/>
              <a:tabLst/>
              <a:defRPr/>
            </a:pPr>
            <a:r>
              <a:rPr kumimoji="0" lang="en-US" sz="16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rPr>
              <a:t>The TCP traffic leads indicate it’s used for key applications where consistent data delivery is a must. UDP’s present as well, pointing to some applications that need quick data exchange, like live streams or online games. The low ICMP traffic is a good sign, likely meaning the network's stable or they are actively stopping certain cyber threats, such as ping floods.</a:t>
            </a: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294F1FAB-2D96-AE7A-6FBC-F21F3F0672B7}"/>
              </a:ext>
            </a:extLst>
          </p:cNvPr>
          <p:cNvPicPr>
            <a:picLocks noChangeAspect="1"/>
          </p:cNvPicPr>
          <p:nvPr/>
        </p:nvPicPr>
        <p:blipFill>
          <a:blip r:embed="rId3"/>
          <a:stretch>
            <a:fillRect/>
          </a:stretch>
        </p:blipFill>
        <p:spPr>
          <a:xfrm>
            <a:off x="912813" y="605770"/>
            <a:ext cx="3962400" cy="2883809"/>
          </a:xfrm>
          <a:prstGeom prst="rect">
            <a:avLst/>
          </a:prstGeom>
        </p:spPr>
      </p:pic>
    </p:spTree>
    <p:extLst>
      <p:ext uri="{BB962C8B-B14F-4D97-AF65-F5344CB8AC3E}">
        <p14:creationId xmlns:p14="http://schemas.microsoft.com/office/powerpoint/2010/main" val="75959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8648B-EDB9-F81C-D182-3A5F819DAAC8}"/>
              </a:ext>
            </a:extLst>
          </p:cNvPr>
          <p:cNvSpPr txBox="1"/>
          <p:nvPr/>
        </p:nvSpPr>
        <p:spPr>
          <a:xfrm>
            <a:off x="3960812" y="8965"/>
            <a:ext cx="8001000" cy="523220"/>
          </a:xfrm>
          <a:prstGeom prst="rect">
            <a:avLst/>
          </a:prstGeom>
          <a:noFill/>
        </p:spPr>
        <p:txBody>
          <a:bodyPr wrap="square" rtlCol="0">
            <a:spAutoFit/>
          </a:bodyPr>
          <a:lstStyle/>
          <a:p>
            <a:r>
              <a:rPr lang="en-US" sz="2800" dirty="0"/>
              <a:t>Results - Visual Representation</a:t>
            </a:r>
          </a:p>
        </p:txBody>
      </p:sp>
      <p:pic>
        <p:nvPicPr>
          <p:cNvPr id="3" name="Picture 2" descr="A close-up of a graph&#10;&#10;Description automatically generated">
            <a:extLst>
              <a:ext uri="{FF2B5EF4-FFF2-40B4-BE49-F238E27FC236}">
                <a16:creationId xmlns:a16="http://schemas.microsoft.com/office/drawing/2014/main" id="{932C2381-0415-F305-C6CB-04618F767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609600"/>
            <a:ext cx="8458200" cy="3512249"/>
          </a:xfrm>
          <a:prstGeom prst="rect">
            <a:avLst/>
          </a:prstGeom>
        </p:spPr>
      </p:pic>
      <p:sp>
        <p:nvSpPr>
          <p:cNvPr id="6" name="TextBox 5">
            <a:extLst>
              <a:ext uri="{FF2B5EF4-FFF2-40B4-BE49-F238E27FC236}">
                <a16:creationId xmlns:a16="http://schemas.microsoft.com/office/drawing/2014/main" id="{73F72EA9-FF14-3656-D3A5-BDA743D80588}"/>
              </a:ext>
            </a:extLst>
          </p:cNvPr>
          <p:cNvSpPr txBox="1"/>
          <p:nvPr/>
        </p:nvSpPr>
        <p:spPr>
          <a:xfrm>
            <a:off x="2436812" y="4199264"/>
            <a:ext cx="7315200" cy="2067938"/>
          </a:xfrm>
          <a:prstGeom prst="rect">
            <a:avLst/>
          </a:prstGeom>
          <a:noFill/>
        </p:spPr>
        <p:txBody>
          <a:bodyPr wrap="square">
            <a:spAutoFit/>
          </a:bodyPr>
          <a:lstStyle/>
          <a:p>
            <a:pPr marL="0" marR="0">
              <a:lnSpc>
                <a:spcPct val="107000"/>
              </a:lnSpc>
              <a:spcBef>
                <a:spcPts val="0"/>
              </a:spcBef>
              <a:spcAft>
                <a:spcPts val="80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Top Talkers and Listeners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'Top Talkers' chart identifies 192.168.0.100 as the key source IP, which is probably a main server or hub because it sends out the most packets. Also</a:t>
            </a:r>
            <a:r>
              <a:rPr lang="en-US" sz="1400" kern="100" dirty="0">
                <a:latin typeface="Aptos" panose="020B0004020202020204" pitchFamily="34" charset="0"/>
                <a:ea typeface="Aptos" panose="020B0004020202020204" pitchFamily="34" charset="0"/>
                <a:cs typeface="Times New Roman" panose="02020603050405020304" pitchFamily="18" charset="0"/>
              </a:rPr>
              <a:t>. IP addresses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192.168.0.101 and 192.168.0.10 are quite active, showing that they might be clients or secondary servers.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'Top Listeners' chart shows 192.168.0.10 receiving the most packets, indicating it plays a major part in the network. The spread of other destination IPs with fewer packets points to a mix of direct client-server and peer-to-peer communications.</a:t>
            </a:r>
          </a:p>
        </p:txBody>
      </p:sp>
    </p:spTree>
    <p:extLst>
      <p:ext uri="{BB962C8B-B14F-4D97-AF65-F5344CB8AC3E}">
        <p14:creationId xmlns:p14="http://schemas.microsoft.com/office/powerpoint/2010/main" val="68870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50D0B-E17F-853C-3978-583710C67AA4}"/>
              </a:ext>
            </a:extLst>
          </p:cNvPr>
          <p:cNvSpPr txBox="1"/>
          <p:nvPr/>
        </p:nvSpPr>
        <p:spPr>
          <a:xfrm>
            <a:off x="1370012" y="685800"/>
            <a:ext cx="9753600" cy="923330"/>
          </a:xfrm>
          <a:prstGeom prst="rect">
            <a:avLst/>
          </a:prstGeom>
          <a:noFill/>
        </p:spPr>
        <p:txBody>
          <a:bodyPr wrap="square" rtlCol="0">
            <a:spAutoFit/>
          </a:bodyPr>
          <a:lstStyle/>
          <a:p>
            <a:pPr algn="ctr"/>
            <a:r>
              <a:rPr lang="en-US" sz="5400" dirty="0"/>
              <a:t>References</a:t>
            </a:r>
          </a:p>
        </p:txBody>
      </p:sp>
      <p:sp>
        <p:nvSpPr>
          <p:cNvPr id="6" name="TextBox 5">
            <a:extLst>
              <a:ext uri="{FF2B5EF4-FFF2-40B4-BE49-F238E27FC236}">
                <a16:creationId xmlns:a16="http://schemas.microsoft.com/office/drawing/2014/main" id="{F07213D8-FBC7-FB6D-0BD9-359B802ABD44}"/>
              </a:ext>
            </a:extLst>
          </p:cNvPr>
          <p:cNvSpPr txBox="1"/>
          <p:nvPr/>
        </p:nvSpPr>
        <p:spPr>
          <a:xfrm>
            <a:off x="1446212" y="2613585"/>
            <a:ext cx="9753600" cy="2677656"/>
          </a:xfrm>
          <a:prstGeom prst="rect">
            <a:avLst/>
          </a:prstGeom>
          <a:noFill/>
        </p:spPr>
        <p:txBody>
          <a:bodyPr wrap="square" rtlCol="0">
            <a:spAutoFit/>
          </a:bodyPr>
          <a:lstStyle/>
          <a:p>
            <a:pPr algn="ctr"/>
            <a:r>
              <a:rPr lang="en-US" sz="2800" dirty="0">
                <a:hlinkClick r:id="rId2"/>
              </a:rPr>
              <a:t>https://scapy.net/</a:t>
            </a:r>
            <a:endParaRPr lang="en-US" sz="2800" dirty="0"/>
          </a:p>
          <a:p>
            <a:pPr algn="ctr"/>
            <a:r>
              <a:rPr lang="en-US" sz="2800" dirty="0">
                <a:hlinkClick r:id="rId3"/>
              </a:rPr>
              <a:t>https://matplotlib.org/</a:t>
            </a:r>
            <a:endParaRPr lang="en-US" sz="2800" dirty="0"/>
          </a:p>
          <a:p>
            <a:pPr algn="ctr"/>
            <a:r>
              <a:rPr lang="en-US" sz="2800" dirty="0">
                <a:hlinkClick r:id="rId4"/>
              </a:rPr>
              <a:t>https://www.bookey.app/book/computer-networks</a:t>
            </a:r>
            <a:endParaRPr lang="en-US" sz="2800" dirty="0"/>
          </a:p>
          <a:p>
            <a:pPr algn="ctr"/>
            <a:r>
              <a:rPr lang="en-US" sz="2800" dirty="0">
                <a:hlinkClick r:id="rId5"/>
              </a:rPr>
              <a:t>https://wiki.wireshark.org/SampleCaptures</a:t>
            </a:r>
            <a:endParaRPr lang="en-US" sz="2800" dirty="0"/>
          </a:p>
          <a:p>
            <a:pPr algn="ctr"/>
            <a:endParaRPr lang="en-US" sz="2800" dirty="0"/>
          </a:p>
          <a:p>
            <a:endParaRPr lang="en-US" sz="2800" dirty="0"/>
          </a:p>
        </p:txBody>
      </p:sp>
    </p:spTree>
    <p:extLst>
      <p:ext uri="{BB962C8B-B14F-4D97-AF65-F5344CB8AC3E}">
        <p14:creationId xmlns:p14="http://schemas.microsoft.com/office/powerpoint/2010/main" val="367564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Team and Responsibility</a:t>
            </a:r>
          </a:p>
        </p:txBody>
      </p:sp>
      <p:sp>
        <p:nvSpPr>
          <p:cNvPr id="14" name="Content Placeholder 13"/>
          <p:cNvSpPr>
            <a:spLocks noGrp="1"/>
          </p:cNvSpPr>
          <p:nvPr>
            <p:ph idx="1"/>
          </p:nvPr>
        </p:nvSpPr>
        <p:spPr/>
        <p:txBody>
          <a:bodyPr/>
          <a:lstStyle/>
          <a:p>
            <a:r>
              <a:rPr lang="en-US" dirty="0"/>
              <a:t>Anvar Suleyman – design, implementation, as well as testing.</a:t>
            </a:r>
          </a:p>
          <a:p>
            <a:r>
              <a:rPr lang="en-US" dirty="0"/>
              <a:t>Ridvan Suleymanov -  design, </a:t>
            </a:r>
            <a:r>
              <a:rPr lang="en-US" dirty="0" err="1"/>
              <a:t>implemention</a:t>
            </a:r>
            <a:r>
              <a:rPr lang="en-US" dirty="0"/>
              <a:t> and contributed to testing.</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34A36-4BA2-7BED-184B-9736106660AB}"/>
              </a:ext>
            </a:extLst>
          </p:cNvPr>
          <p:cNvSpPr>
            <a:spLocks noGrp="1"/>
          </p:cNvSpPr>
          <p:nvPr>
            <p:ph idx="1"/>
          </p:nvPr>
        </p:nvSpPr>
        <p:spPr>
          <a:xfrm>
            <a:off x="1141412" y="1197864"/>
            <a:ext cx="10360501" cy="4462272"/>
          </a:xfrm>
        </p:spPr>
        <p:txBody>
          <a:bodyPr/>
          <a:lstStyle/>
          <a:p>
            <a:pPr marL="0" indent="0">
              <a:buNone/>
            </a:pPr>
            <a:r>
              <a:rPr lang="en-US" sz="3600" dirty="0"/>
              <a:t>Overview</a:t>
            </a:r>
          </a:p>
          <a:p>
            <a:r>
              <a:rPr lang="en-US" dirty="0"/>
              <a:t>This program is designed to process PCAP (Packet Capture) files, which are used to store network traffic data, to carefully examine network traffic. The program makes use of Scapy, a Python library for packet manipulation.  It reads PCAP files, then extracts relevant data like IP addresses, protocols, and timestamps, and can analyze or visualize that data.</a:t>
            </a:r>
          </a:p>
        </p:txBody>
      </p:sp>
      <p:sp>
        <p:nvSpPr>
          <p:cNvPr id="6" name="TextBox 5">
            <a:extLst>
              <a:ext uri="{FF2B5EF4-FFF2-40B4-BE49-F238E27FC236}">
                <a16:creationId xmlns:a16="http://schemas.microsoft.com/office/drawing/2014/main" id="{DAE9ADBA-C746-DBF4-941A-D216BF0C5F30}"/>
              </a:ext>
            </a:extLst>
          </p:cNvPr>
          <p:cNvSpPr txBox="1"/>
          <p:nvPr/>
        </p:nvSpPr>
        <p:spPr>
          <a:xfrm>
            <a:off x="1217612" y="152400"/>
            <a:ext cx="8991600" cy="923330"/>
          </a:xfrm>
          <a:prstGeom prst="rect">
            <a:avLst/>
          </a:prstGeom>
          <a:noFill/>
        </p:spPr>
        <p:txBody>
          <a:bodyPr wrap="square" rtlCol="0">
            <a:spAutoFit/>
          </a:bodyPr>
          <a:lstStyle/>
          <a:p>
            <a:r>
              <a:rPr lang="en-US" sz="5400" dirty="0"/>
              <a:t>Introduction</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10360501" cy="901700"/>
          </a:xfrm>
        </p:spPr>
        <p:txBody>
          <a:bodyPr>
            <a:noAutofit/>
          </a:bodyPr>
          <a:lstStyle/>
          <a:p>
            <a:r>
              <a:rPr lang="en-US" sz="5400" dirty="0"/>
              <a:t>Introduction</a:t>
            </a:r>
          </a:p>
        </p:txBody>
      </p:sp>
      <p:sp>
        <p:nvSpPr>
          <p:cNvPr id="3" name="Content Placeholder 2"/>
          <p:cNvSpPr>
            <a:spLocks noGrp="1"/>
          </p:cNvSpPr>
          <p:nvPr>
            <p:ph sz="half" idx="1"/>
          </p:nvPr>
        </p:nvSpPr>
        <p:spPr>
          <a:xfrm>
            <a:off x="1218883" y="1196340"/>
            <a:ext cx="10590529" cy="4465320"/>
          </a:xfrm>
        </p:spPr>
        <p:txBody>
          <a:bodyPr>
            <a:normAutofit/>
          </a:bodyPr>
          <a:lstStyle/>
          <a:p>
            <a:pPr marL="0" indent="0">
              <a:buNone/>
            </a:pPr>
            <a:r>
              <a:rPr lang="en-US" sz="3600" dirty="0"/>
              <a:t>Objectives</a:t>
            </a:r>
          </a:p>
          <a:p>
            <a:r>
              <a:rPr lang="en-US" sz="2400" dirty="0"/>
              <a:t>The Network Traffic Analyzer decodes and inspects every packet to get important data, including protocol specifics, port numbers, source and destination IP addresses, etc. </a:t>
            </a:r>
          </a:p>
          <a:p>
            <a:r>
              <a:rPr lang="en-US" sz="2400" dirty="0"/>
              <a:t>By analyzing the traffic patterns and detecting suspicious activities or irregularities (such as massive data transfers), the program assists in detecting possible network security breaches or attacks. The program analyzes traffic volume and flow patterns to identify defects or slowdowns in network traffic processing. </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360501" cy="1016000"/>
          </a:xfrm>
        </p:spPr>
        <p:txBody>
          <a:bodyPr>
            <a:normAutofit/>
          </a:bodyPr>
          <a:lstStyle/>
          <a:p>
            <a:r>
              <a:rPr lang="en-US" sz="5400" dirty="0"/>
              <a:t>Introduction</a:t>
            </a:r>
          </a:p>
        </p:txBody>
      </p:sp>
      <p:sp>
        <p:nvSpPr>
          <p:cNvPr id="3" name="Content Placeholder 2"/>
          <p:cNvSpPr>
            <a:spLocks noGrp="1"/>
          </p:cNvSpPr>
          <p:nvPr>
            <p:ph sz="half" idx="1"/>
          </p:nvPr>
        </p:nvSpPr>
        <p:spPr>
          <a:xfrm>
            <a:off x="1117309" y="1196340"/>
            <a:ext cx="10539703" cy="5356860"/>
          </a:xfrm>
        </p:spPr>
        <p:txBody>
          <a:bodyPr>
            <a:normAutofit/>
          </a:bodyPr>
          <a:lstStyle/>
          <a:p>
            <a:pPr marL="0" indent="0">
              <a:buNone/>
            </a:pPr>
            <a:r>
              <a:rPr lang="en-US" sz="3600" dirty="0"/>
              <a:t>Scope</a:t>
            </a:r>
          </a:p>
          <a:p>
            <a:r>
              <a:rPr lang="en-US" sz="2400" dirty="0"/>
              <a:t>The program is usable with a variety of network monitoring and analysis software packages since it uses Scapy's rdpcap(read pcap files) function to read PCAP files.</a:t>
            </a:r>
          </a:p>
          <a:p>
            <a:r>
              <a:rPr lang="en-US" sz="2400" dirty="0"/>
              <a:t>With a focus on key metrics like IP addresses, protocol kinds, and packet sizes, it collects and arranges data from packets. </a:t>
            </a:r>
          </a:p>
          <a:p>
            <a:r>
              <a:rPr lang="en-US" sz="2400" dirty="0"/>
              <a:t>The program visualizes the data in a variety of ways using libraries such as Matplotlib (visualization for Python). It shows time-series plots, histograms that classify protocols, and more. The examined data is made more understandable and useful by using these visuals.</a:t>
            </a:r>
          </a:p>
          <a:p>
            <a:endParaRPr lang="en-US" sz="2400" dirty="0"/>
          </a:p>
          <a:p>
            <a:endParaRPr lang="en-US" sz="24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2" y="95603"/>
            <a:ext cx="10515600" cy="935536"/>
          </a:xfrm>
        </p:spPr>
        <p:txBody>
          <a:bodyPr>
            <a:normAutofit fontScale="90000"/>
          </a:bodyPr>
          <a:lstStyle/>
          <a:p>
            <a:r>
              <a:rPr lang="en-US" dirty="0"/>
              <a:t>Motivation, and problem formulation</a:t>
            </a:r>
          </a:p>
        </p:txBody>
      </p:sp>
      <p:sp>
        <p:nvSpPr>
          <p:cNvPr id="5" name="Text Placeholder 4"/>
          <p:cNvSpPr>
            <a:spLocks noGrp="1"/>
          </p:cNvSpPr>
          <p:nvPr>
            <p:ph type="body" idx="1"/>
          </p:nvPr>
        </p:nvSpPr>
        <p:spPr>
          <a:xfrm>
            <a:off x="1217612" y="1447800"/>
            <a:ext cx="10287000" cy="4953000"/>
          </a:xfrm>
        </p:spPr>
        <p:txBody>
          <a:bodyPr>
            <a:normAutofit fontScale="92500" lnSpcReduction="10000"/>
          </a:bodyPr>
          <a:lstStyle/>
          <a:p>
            <a:r>
              <a:rPr lang="en-US" dirty="0"/>
              <a:t>Motivation</a:t>
            </a:r>
          </a:p>
          <a:p>
            <a:pPr marL="457200" indent="-457200">
              <a:buFont typeface="Arial" panose="020B0604020202020204" pitchFamily="34" charset="0"/>
              <a:buChar char="•"/>
            </a:pPr>
            <a:r>
              <a:rPr lang="en-US" dirty="0"/>
              <a:t>Real-time, effective network traffic monitoring is becoming more and more necessary in response to complex computer networks and an increase in cyberattacks. To keep optimal levels of service, it is important to rapidly identify performance concerns in more complex network systems.</a:t>
            </a:r>
          </a:p>
          <a:p>
            <a:r>
              <a:rPr lang="en-US" dirty="0"/>
              <a:t>Problem</a:t>
            </a:r>
          </a:p>
          <a:p>
            <a:pPr marL="457200" indent="-457200">
              <a:buFont typeface="Arial" panose="020B0604020202020204" pitchFamily="34" charset="0"/>
              <a:buChar char="•"/>
            </a:pPr>
            <a:r>
              <a:rPr lang="en-US" dirty="0"/>
              <a:t>It is becoming difficult to set up efficient network monitoring solutions since many of the current technologies are either too complicated or too costly. Efficiently examining a lot of network data from PCAP files requires a simple and affordable solution, especially in emergencies where quick action is essential.</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800690-84E3-7CF8-0798-046F2F686E07}"/>
              </a:ext>
            </a:extLst>
          </p:cNvPr>
          <p:cNvSpPr txBox="1"/>
          <p:nvPr/>
        </p:nvSpPr>
        <p:spPr>
          <a:xfrm>
            <a:off x="2894012" y="304800"/>
            <a:ext cx="10972800" cy="646331"/>
          </a:xfrm>
          <a:prstGeom prst="rect">
            <a:avLst/>
          </a:prstGeom>
          <a:noFill/>
        </p:spPr>
        <p:txBody>
          <a:bodyPr wrap="square" rtlCol="0">
            <a:spAutoFit/>
          </a:bodyPr>
          <a:lstStyle/>
          <a:p>
            <a:r>
              <a:rPr lang="en-US" sz="3600" dirty="0"/>
              <a:t>Method – Function </a:t>
            </a:r>
            <a:r>
              <a:rPr lang="en-US" sz="3600" dirty="0" err="1"/>
              <a:t>read_pcap</a:t>
            </a:r>
            <a:endParaRPr lang="en-US" sz="3600" dirty="0"/>
          </a:p>
        </p:txBody>
      </p:sp>
      <p:sp>
        <p:nvSpPr>
          <p:cNvPr id="8" name="TextBox 7">
            <a:extLst>
              <a:ext uri="{FF2B5EF4-FFF2-40B4-BE49-F238E27FC236}">
                <a16:creationId xmlns:a16="http://schemas.microsoft.com/office/drawing/2014/main" id="{FF269B1D-75BE-46E6-8470-C555BCE98BEA}"/>
              </a:ext>
            </a:extLst>
          </p:cNvPr>
          <p:cNvSpPr txBox="1"/>
          <p:nvPr/>
        </p:nvSpPr>
        <p:spPr>
          <a:xfrm>
            <a:off x="1446212" y="1041715"/>
            <a:ext cx="9296400" cy="1938992"/>
          </a:xfrm>
          <a:prstGeom prst="rect">
            <a:avLst/>
          </a:prstGeom>
          <a:noFill/>
        </p:spPr>
        <p:txBody>
          <a:bodyPr wrap="square" rtlCol="0">
            <a:spAutoFit/>
          </a:bodyPr>
          <a:lstStyle/>
          <a:p>
            <a:pPr marL="342900" indent="-342900">
              <a:buFont typeface="Arial" panose="020B0604020202020204" pitchFamily="34" charset="0"/>
              <a:buChar char="•"/>
            </a:pPr>
            <a:r>
              <a:rPr lang="en-US" dirty="0" err="1"/>
              <a:t>Scapy</a:t>
            </a:r>
            <a:r>
              <a:rPr lang="en-US" dirty="0"/>
              <a:t> is used by the Python </a:t>
            </a:r>
            <a:r>
              <a:rPr lang="en-US" dirty="0" err="1"/>
              <a:t>read_pcap</a:t>
            </a:r>
            <a:r>
              <a:rPr lang="en-US" dirty="0"/>
              <a:t> function to read network packets from a PCAP file, faults are handled by way of special exceptions. Error management and clear logging for troubleshooting are ensured by the fact that it logs errors related to file non-existence or other reading problems and stops the program if such errors occur.</a:t>
            </a:r>
          </a:p>
        </p:txBody>
      </p:sp>
      <p:pic>
        <p:nvPicPr>
          <p:cNvPr id="6" name="Picture 5">
            <a:extLst>
              <a:ext uri="{FF2B5EF4-FFF2-40B4-BE49-F238E27FC236}">
                <a16:creationId xmlns:a16="http://schemas.microsoft.com/office/drawing/2014/main" id="{44B8CED9-D299-AE6D-AC0C-A4CFB1CC56E7}"/>
              </a:ext>
            </a:extLst>
          </p:cNvPr>
          <p:cNvPicPr>
            <a:picLocks noChangeAspect="1"/>
          </p:cNvPicPr>
          <p:nvPr/>
        </p:nvPicPr>
        <p:blipFill>
          <a:blip r:embed="rId2"/>
          <a:stretch>
            <a:fillRect/>
          </a:stretch>
        </p:blipFill>
        <p:spPr>
          <a:xfrm>
            <a:off x="2132012" y="3276600"/>
            <a:ext cx="8082127" cy="2829876"/>
          </a:xfrm>
          <a:prstGeom prst="rect">
            <a:avLst/>
          </a:prstGeom>
        </p:spPr>
      </p:pic>
    </p:spTree>
    <p:extLst>
      <p:ext uri="{BB962C8B-B14F-4D97-AF65-F5344CB8AC3E}">
        <p14:creationId xmlns:p14="http://schemas.microsoft.com/office/powerpoint/2010/main" val="265324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76597-8585-1184-7E48-837374E6B23C}"/>
              </a:ext>
            </a:extLst>
          </p:cNvPr>
          <p:cNvSpPr txBox="1"/>
          <p:nvPr/>
        </p:nvSpPr>
        <p:spPr>
          <a:xfrm>
            <a:off x="2045183" y="0"/>
            <a:ext cx="11353800" cy="646331"/>
          </a:xfrm>
          <a:prstGeom prst="rect">
            <a:avLst/>
          </a:prstGeom>
          <a:noFill/>
        </p:spPr>
        <p:txBody>
          <a:bodyPr wrap="square" rtlCol="0">
            <a:spAutoFit/>
          </a:bodyPr>
          <a:lstStyle/>
          <a:p>
            <a:r>
              <a:rPr lang="en-US" sz="3600" dirty="0"/>
              <a:t>Method – Function </a:t>
            </a:r>
            <a:r>
              <a:rPr lang="en-US" sz="3600" dirty="0" err="1"/>
              <a:t>extract_packet_data</a:t>
            </a:r>
            <a:endParaRPr lang="en-US" sz="3600" dirty="0"/>
          </a:p>
        </p:txBody>
      </p:sp>
      <p:sp>
        <p:nvSpPr>
          <p:cNvPr id="5" name="TextBox 4">
            <a:extLst>
              <a:ext uri="{FF2B5EF4-FFF2-40B4-BE49-F238E27FC236}">
                <a16:creationId xmlns:a16="http://schemas.microsoft.com/office/drawing/2014/main" id="{719A6561-6938-5FF2-0D71-A245BBACC69E}"/>
              </a:ext>
            </a:extLst>
          </p:cNvPr>
          <p:cNvSpPr txBox="1"/>
          <p:nvPr/>
        </p:nvSpPr>
        <p:spPr>
          <a:xfrm>
            <a:off x="1598612" y="990600"/>
            <a:ext cx="89916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 pandas </a:t>
            </a:r>
            <a:r>
              <a:rPr lang="en-US" sz="2000" dirty="0" err="1"/>
              <a:t>DataFrame</a:t>
            </a:r>
            <a:r>
              <a:rPr lang="en-US" sz="2000" dirty="0"/>
              <a:t> is created by repeatedly going over a list of network packets and extracting important information such as IP addresses, protocols, and sizes. </a:t>
            </a:r>
            <a:r>
              <a:rPr lang="en-US" sz="2000" dirty="0" err="1"/>
              <a:t>Tqdm</a:t>
            </a:r>
            <a:r>
              <a:rPr lang="en-US" sz="2000" dirty="0"/>
              <a:t>(progress bar) for progress tracking in organized data collecting. Making the function effective for handling massive amounts of network data.</a:t>
            </a:r>
          </a:p>
        </p:txBody>
      </p:sp>
      <p:pic>
        <p:nvPicPr>
          <p:cNvPr id="7" name="Picture 6">
            <a:extLst>
              <a:ext uri="{FF2B5EF4-FFF2-40B4-BE49-F238E27FC236}">
                <a16:creationId xmlns:a16="http://schemas.microsoft.com/office/drawing/2014/main" id="{F7BEF094-7D56-9D1B-2985-3B9EF9621FA5}"/>
              </a:ext>
            </a:extLst>
          </p:cNvPr>
          <p:cNvPicPr>
            <a:picLocks noChangeAspect="1"/>
          </p:cNvPicPr>
          <p:nvPr/>
        </p:nvPicPr>
        <p:blipFill>
          <a:blip r:embed="rId2"/>
          <a:stretch>
            <a:fillRect/>
          </a:stretch>
        </p:blipFill>
        <p:spPr>
          <a:xfrm>
            <a:off x="2045183" y="2514600"/>
            <a:ext cx="8135485" cy="3820058"/>
          </a:xfrm>
          <a:prstGeom prst="rect">
            <a:avLst/>
          </a:prstGeom>
        </p:spPr>
      </p:pic>
    </p:spTree>
    <p:extLst>
      <p:ext uri="{BB962C8B-B14F-4D97-AF65-F5344CB8AC3E}">
        <p14:creationId xmlns:p14="http://schemas.microsoft.com/office/powerpoint/2010/main" val="72591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13B1-460D-BEA0-6BF2-45E77D9AACD2}"/>
              </a:ext>
            </a:extLst>
          </p:cNvPr>
          <p:cNvSpPr>
            <a:spLocks noGrp="1"/>
          </p:cNvSpPr>
          <p:nvPr>
            <p:ph type="title"/>
          </p:nvPr>
        </p:nvSpPr>
        <p:spPr>
          <a:xfrm>
            <a:off x="2284412" y="228600"/>
            <a:ext cx="8836501" cy="705292"/>
          </a:xfrm>
        </p:spPr>
        <p:txBody>
          <a:bodyPr>
            <a:normAutofit/>
          </a:bodyPr>
          <a:lstStyle/>
          <a:p>
            <a:r>
              <a:rPr lang="en-US" dirty="0"/>
              <a:t>Method – Function </a:t>
            </a:r>
            <a:r>
              <a:rPr lang="en-US" dirty="0" err="1"/>
              <a:t>anaylze_packet_data</a:t>
            </a:r>
            <a:endParaRPr lang="en-US" dirty="0"/>
          </a:p>
        </p:txBody>
      </p:sp>
      <p:sp>
        <p:nvSpPr>
          <p:cNvPr id="7" name="TextBox 6">
            <a:extLst>
              <a:ext uri="{FF2B5EF4-FFF2-40B4-BE49-F238E27FC236}">
                <a16:creationId xmlns:a16="http://schemas.microsoft.com/office/drawing/2014/main" id="{7B9D9053-4D53-D9B0-AE84-4591D5482DBA}"/>
              </a:ext>
            </a:extLst>
          </p:cNvPr>
          <p:cNvSpPr txBox="1"/>
          <p:nvPr/>
        </p:nvSpPr>
        <p:spPr>
          <a:xfrm>
            <a:off x="1217612" y="945516"/>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t>Detailed statistical analysis of network packet data that is carried out by the </a:t>
            </a:r>
            <a:r>
              <a:rPr lang="en-US" dirty="0" err="1"/>
              <a:t>analyze_packet_data</a:t>
            </a:r>
            <a:r>
              <a:rPr lang="en-US" dirty="0"/>
              <a:t> function, which also determines the most popular communication pairings, protocol usage, and significant network talkers and listeners. It detects and measures data to offer understanding of network traffic patterns.</a:t>
            </a:r>
          </a:p>
        </p:txBody>
      </p:sp>
      <p:pic>
        <p:nvPicPr>
          <p:cNvPr id="4" name="Picture 3">
            <a:extLst>
              <a:ext uri="{FF2B5EF4-FFF2-40B4-BE49-F238E27FC236}">
                <a16:creationId xmlns:a16="http://schemas.microsoft.com/office/drawing/2014/main" id="{3C85EFEA-34F1-652F-0179-36FE3CD0F089}"/>
              </a:ext>
            </a:extLst>
          </p:cNvPr>
          <p:cNvPicPr>
            <a:picLocks noChangeAspect="1"/>
          </p:cNvPicPr>
          <p:nvPr/>
        </p:nvPicPr>
        <p:blipFill>
          <a:blip r:embed="rId2"/>
          <a:stretch>
            <a:fillRect/>
          </a:stretch>
        </p:blipFill>
        <p:spPr>
          <a:xfrm>
            <a:off x="2874491" y="3048000"/>
            <a:ext cx="6744641" cy="2896004"/>
          </a:xfrm>
          <a:prstGeom prst="rect">
            <a:avLst/>
          </a:prstGeom>
        </p:spPr>
      </p:pic>
    </p:spTree>
    <p:extLst>
      <p:ext uri="{BB962C8B-B14F-4D97-AF65-F5344CB8AC3E}">
        <p14:creationId xmlns:p14="http://schemas.microsoft.com/office/powerpoint/2010/main" val="1820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667</TotalTime>
  <Words>1015</Words>
  <Application>Microsoft Macintosh PowerPoint</Application>
  <PresentationFormat>Custom</PresentationFormat>
  <Paragraphs>54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Calibri</vt:lpstr>
      <vt:lpstr>Tech 16x9</vt:lpstr>
      <vt:lpstr>Network Traffic Analyzer</vt:lpstr>
      <vt:lpstr>Team and Responsibility</vt:lpstr>
      <vt:lpstr>PowerPoint Presentation</vt:lpstr>
      <vt:lpstr>Introduction</vt:lpstr>
      <vt:lpstr>Introduction</vt:lpstr>
      <vt:lpstr>Motivation, and problem formulation</vt:lpstr>
      <vt:lpstr>PowerPoint Presentation</vt:lpstr>
      <vt:lpstr>PowerPoint Presentation</vt:lpstr>
      <vt:lpstr>Method – Function anaylze_packet_data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Traffic Analyzer</dc:title>
  <dc:creator>Anvar Suleyman</dc:creator>
  <cp:lastModifiedBy>Anvar Suleyman</cp:lastModifiedBy>
  <cp:revision>17</cp:revision>
  <dcterms:created xsi:type="dcterms:W3CDTF">2024-04-15T19:13:03Z</dcterms:created>
  <dcterms:modified xsi:type="dcterms:W3CDTF">2024-04-18T16:56:36Z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