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94" r:id="rId3"/>
    <p:sldId id="265" r:id="rId4"/>
    <p:sldId id="275" r:id="rId5"/>
    <p:sldId id="298" r:id="rId6"/>
    <p:sldId id="296" r:id="rId7"/>
    <p:sldId id="297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13" r:id="rId20"/>
    <p:sldId id="316" r:id="rId21"/>
    <p:sldId id="317" r:id="rId22"/>
    <p:sldId id="310" r:id="rId23"/>
    <p:sldId id="295" r:id="rId24"/>
    <p:sldId id="314" r:id="rId25"/>
    <p:sldId id="315" r:id="rId26"/>
    <p:sldId id="31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uzhan Kaya" initials="OK" lastIdx="1" clrIdx="0">
    <p:extLst>
      <p:ext uri="{19B8F6BF-5375-455C-9EA6-DF929625EA0E}">
        <p15:presenceInfo xmlns:p15="http://schemas.microsoft.com/office/powerpoint/2012/main" userId="ea8dcbc3ba814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A991C-EA8C-4585-AD7C-2CEE8556AA40}" v="117" dt="2019-10-25T00:53:10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4110" autoAdjust="0"/>
  </p:normalViewPr>
  <p:slideViewPr>
    <p:cSldViewPr snapToGrid="0" snapToObjects="1">
      <p:cViewPr varScale="1">
        <p:scale>
          <a:sx n="142" d="100"/>
          <a:sy n="142" d="100"/>
        </p:scale>
        <p:origin x="1116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25-Oct-19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EF3C-7D8D-4089-BBD1-B34FFF622550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2EB6-54A3-4516-977E-3B09E80995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15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07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22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47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24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95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72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56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58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88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789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3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8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343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41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16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32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55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20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40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39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62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6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5979"/>
            <a:ext cx="7090513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00150"/>
            <a:ext cx="7090513" cy="3615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25-Oct-19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kitchenware, photo, black, strainer&#10;&#10;Description automatically generated">
            <a:extLst>
              <a:ext uri="{FF2B5EF4-FFF2-40B4-BE49-F238E27FC236}">
                <a16:creationId xmlns:a16="http://schemas.microsoft.com/office/drawing/2014/main" id="{21A4344B-7BF3-4305-8EFC-22299D49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40" y="76152"/>
            <a:ext cx="4884355" cy="489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0A7CA-67A8-4BF6-AC99-A33A3E8C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04" y="901153"/>
            <a:ext cx="757069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/>
              <a:t>B-Splines curve fitting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3B00EFD-68D9-4B7D-8D1F-1B9C3A76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53" y="863601"/>
            <a:ext cx="5418425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/>
              <a:t>B-Splines regularization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B25A5-B95C-4701-B158-88BB7A7E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65" y="1346200"/>
            <a:ext cx="2739138" cy="547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2CDBE1-F8DA-4EC0-9281-AA4F7511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17" y="1289050"/>
            <a:ext cx="3654733" cy="60497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A1FCCE7-4F09-41CD-84DF-C5ACFC1DA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484" y="1987674"/>
            <a:ext cx="4203366" cy="3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Multivariate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5C490-518C-40B4-BE43-7FE7BFBE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44" y="1061866"/>
            <a:ext cx="4992488" cy="960094"/>
          </a:xfrm>
          <a:prstGeom prst="rect">
            <a:avLst/>
          </a:prstGeom>
        </p:spPr>
      </p:pic>
      <p:pic>
        <p:nvPicPr>
          <p:cNvPr id="11" name="Picture 10" descr="A picture containing hat, light&#10;&#10;Description automatically generated">
            <a:extLst>
              <a:ext uri="{FF2B5EF4-FFF2-40B4-BE49-F238E27FC236}">
                <a16:creationId xmlns:a16="http://schemas.microsoft.com/office/drawing/2014/main" id="{4F0AC77C-58D8-4788-AB73-A37EE3E0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70" y="2283264"/>
            <a:ext cx="4194605" cy="2516764"/>
          </a:xfrm>
          <a:prstGeom prst="rect">
            <a:avLst/>
          </a:prstGeom>
        </p:spPr>
      </p:pic>
      <p:pic>
        <p:nvPicPr>
          <p:cNvPr id="13" name="Picture 12" descr="A close up of a fence&#10;&#10;Description automatically generated">
            <a:extLst>
              <a:ext uri="{FF2B5EF4-FFF2-40B4-BE49-F238E27FC236}">
                <a16:creationId xmlns:a16="http://schemas.microsoft.com/office/drawing/2014/main" id="{3D0F0BB8-44DC-4209-A79D-D8EEC1AC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52" y="1779180"/>
            <a:ext cx="3784268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Bivariate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0978-B0C1-4FE1-8AC2-DDA99CC1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56" y="2334387"/>
            <a:ext cx="7289800" cy="1429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B310F-CE03-40B8-AC25-F5A7C1B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031" y="1184897"/>
            <a:ext cx="4138613" cy="1134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8412A3-E46C-4784-8434-6110370BA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156" y="4068317"/>
            <a:ext cx="2463800" cy="5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Multivariate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0689-400F-4EF1-9796-57CA56E2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04" y="1433951"/>
            <a:ext cx="6777246" cy="74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37D92-E726-4A7F-9560-A94E09E9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04" y="2416753"/>
            <a:ext cx="2433846" cy="46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9A80A-B515-4535-AA81-911358F35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095" y="3620193"/>
            <a:ext cx="6005305" cy="5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Curse of Dimensionality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37D92-E726-4A7F-9560-A94E09E9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5" y="1779180"/>
            <a:ext cx="2433846" cy="4626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B</a:t>
            </a:r>
            <a:r>
              <a:rPr lang="en-US" sz="1600" i="1" baseline="-25000" dirty="0"/>
              <a:t>n </a:t>
            </a:r>
            <a:r>
              <a:rPr lang="en-US" sz="1600" dirty="0"/>
              <a:t>is defined by a tensor product of univariate B-spline vectors </a:t>
            </a:r>
            <a:r>
              <a:rPr lang="en-US" sz="1600" b="1" dirty="0"/>
              <a:t>b</a:t>
            </a:r>
            <a:r>
              <a:rPr lang="en-US" sz="1600" b="1" i="1" baseline="-25000" dirty="0"/>
              <a:t>n</a:t>
            </a:r>
          </a:p>
          <a:p>
            <a:endParaRPr lang="en-US" sz="1600" b="1" i="1" baseline="-25000" dirty="0"/>
          </a:p>
          <a:p>
            <a:endParaRPr lang="en-US" sz="1600" b="1" i="1" baseline="-25000" dirty="0"/>
          </a:p>
          <a:p>
            <a:endParaRPr lang="en-US" sz="1600" b="1" i="1" baseline="-25000" dirty="0"/>
          </a:p>
          <a:p>
            <a:r>
              <a:rPr lang="en-US" sz="1600" dirty="0"/>
              <a:t>Exponential increase in basis functions and weights</a:t>
            </a:r>
          </a:p>
          <a:p>
            <a:endParaRPr lang="en-US" sz="1600" dirty="0"/>
          </a:p>
          <a:p>
            <a:r>
              <a:rPr lang="en-US" sz="1600" dirty="0"/>
              <a:t>e.g., Spline with 10 inputs and 6 basis functions per dimension has a total of 6^10 = 60,466,176  weights and basis functions. </a:t>
            </a:r>
            <a:endParaRPr lang="en-US" sz="1200" dirty="0"/>
          </a:p>
          <a:p>
            <a:endParaRPr lang="en-US" sz="1600" dirty="0"/>
          </a:p>
          <a:p>
            <a:r>
              <a:rPr lang="en-US" sz="1600" dirty="0"/>
              <a:t>Data becomes sparse</a:t>
            </a:r>
          </a:p>
          <a:p>
            <a:endParaRPr lang="en-US" sz="1600" dirty="0"/>
          </a:p>
          <a:p>
            <a:r>
              <a:rPr lang="en-US" sz="1600" dirty="0"/>
              <a:t>Solving the least square solution becomes computationally infeasible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631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Networks - preliminaries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0A2F35-A04C-4D56-9110-7B20EAF6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09"/>
          <a:stretch/>
        </p:blipFill>
        <p:spPr>
          <a:xfrm>
            <a:off x="2870946" y="3583642"/>
            <a:ext cx="4094629" cy="110211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8BD29-70C5-4104-AA1F-953ABBFEE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05"/>
          <a:stretch/>
        </p:blipFill>
        <p:spPr>
          <a:xfrm>
            <a:off x="3443392" y="939333"/>
            <a:ext cx="3745891" cy="25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operations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Tensor contraction: generalization of matrix product and trace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468F32D7-8054-410C-870C-D2DA51FF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7" t="2896" b="52950"/>
          <a:stretch/>
        </p:blipFill>
        <p:spPr>
          <a:xfrm>
            <a:off x="2287704" y="3460057"/>
            <a:ext cx="3667637" cy="1089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8F39C-F9AF-4CEA-8518-15222230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70" y="1954274"/>
            <a:ext cx="6010835" cy="380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21F0B-E211-42DF-8578-1DD57C13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885" y="2591422"/>
            <a:ext cx="2430092" cy="657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B9FD91-4815-4DD1-8C43-B97DCDCB7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823" y="2544895"/>
            <a:ext cx="1229261" cy="5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operations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Tensor product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468F32D7-8054-410C-870C-D2DA51FF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2" t="49236" r="-2291" b="-5117"/>
          <a:stretch/>
        </p:blipFill>
        <p:spPr>
          <a:xfrm>
            <a:off x="3058428" y="2200115"/>
            <a:ext cx="4021945" cy="14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3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decompositions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Truncated SVD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82AA84-C02A-48B6-853A-8052919D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2" y="1028277"/>
            <a:ext cx="4642338" cy="15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B-splines</a:t>
            </a:r>
          </a:p>
          <a:p>
            <a:r>
              <a:rPr lang="en-US" dirty="0"/>
              <a:t>Tensor Networks</a:t>
            </a:r>
          </a:p>
          <a:p>
            <a:r>
              <a:rPr lang="en-US" dirty="0"/>
              <a:t>TNBS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decompositions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CP decomposition</a:t>
            </a:r>
          </a:p>
          <a:p>
            <a:r>
              <a:rPr lang="en-US" sz="1600" dirty="0"/>
              <a:t>Tucker Decomposition</a:t>
            </a:r>
          </a:p>
          <a:p>
            <a:endParaRPr lang="en-US" sz="1600" b="1" dirty="0"/>
          </a:p>
          <a:p>
            <a:r>
              <a:rPr lang="en-US" sz="1600" dirty="0"/>
              <a:t>Ranks r</a:t>
            </a:r>
          </a:p>
        </p:txBody>
      </p:sp>
      <p:pic>
        <p:nvPicPr>
          <p:cNvPr id="11" name="Picture 10" descr="A picture containing doll&#10;&#10;Description automatically generated">
            <a:extLst>
              <a:ext uri="{FF2B5EF4-FFF2-40B4-BE49-F238E27FC236}">
                <a16:creationId xmlns:a16="http://schemas.microsoft.com/office/drawing/2014/main" id="{A7924874-BFA4-43B2-8CB4-8EB6C42C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32" y="2540492"/>
            <a:ext cx="4613576" cy="21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Network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4" name="Picture 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8B1F670E-CD42-4A2F-988C-F397560E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38" y="1200150"/>
            <a:ext cx="3265746" cy="339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36476-6EF6-4406-A510-8BDB9B70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71" y="1622051"/>
            <a:ext cx="2853298" cy="433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BFA42-06E0-4B31-98B3-BA66C4EC6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71" y="2340408"/>
            <a:ext cx="2433846" cy="4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8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F11-1021-47B3-A70D-E94A5624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B-splines Matrix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C497-915B-4AC3-AA18-2EBBA4F2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26" y="1333500"/>
            <a:ext cx="5161144" cy="3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Applications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474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Future Work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565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Applause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9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 – Function approximation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domains</a:t>
            </a:r>
            <a:endParaRPr lang="nl-NL" sz="2000" dirty="0"/>
          </a:p>
          <a:p>
            <a:pPr lvl="1"/>
            <a:r>
              <a:rPr lang="nl-NL" sz="1600" dirty="0"/>
              <a:t>Machine </a:t>
            </a:r>
            <a:r>
              <a:rPr lang="nl-NL" sz="1600" dirty="0" err="1"/>
              <a:t>learning</a:t>
            </a:r>
            <a:endParaRPr lang="nl-NL" sz="1600" dirty="0"/>
          </a:p>
          <a:p>
            <a:pPr lvl="1"/>
            <a:r>
              <a:rPr lang="nl-NL" sz="1600" dirty="0" err="1"/>
              <a:t>Nonlinear</a:t>
            </a:r>
            <a:r>
              <a:rPr lang="nl-NL" sz="1600" dirty="0"/>
              <a:t> System </a:t>
            </a:r>
            <a:r>
              <a:rPr lang="nl-NL" sz="1600" dirty="0" err="1"/>
              <a:t>Identification</a:t>
            </a:r>
            <a:endParaRPr lang="nl-NL" sz="1600" dirty="0"/>
          </a:p>
          <a:p>
            <a:pPr lvl="1"/>
            <a:r>
              <a:rPr lang="nl-NL" sz="1600" dirty="0"/>
              <a:t>Control</a:t>
            </a:r>
          </a:p>
          <a:p>
            <a:pPr lvl="1"/>
            <a:endParaRPr lang="nl-NL" dirty="0"/>
          </a:p>
          <a:p>
            <a:r>
              <a:rPr lang="nl-NL" sz="2000" dirty="0" err="1"/>
              <a:t>Alternatives</a:t>
            </a:r>
            <a:endParaRPr lang="nl-NL" sz="2000" dirty="0"/>
          </a:p>
          <a:p>
            <a:pPr lvl="1"/>
            <a:r>
              <a:rPr lang="nl-NL" sz="1600" dirty="0" err="1"/>
              <a:t>Neural</a:t>
            </a:r>
            <a:r>
              <a:rPr lang="nl-NL" sz="1600" dirty="0"/>
              <a:t> Networks</a:t>
            </a:r>
          </a:p>
          <a:p>
            <a:pPr lvl="1"/>
            <a:r>
              <a:rPr lang="nl-NL" sz="1600" dirty="0" err="1"/>
              <a:t>Radial</a:t>
            </a:r>
            <a:r>
              <a:rPr lang="nl-NL" sz="1600" dirty="0"/>
              <a:t> Basis </a:t>
            </a:r>
            <a:r>
              <a:rPr lang="nl-NL" sz="1600" dirty="0" err="1"/>
              <a:t>Function</a:t>
            </a:r>
            <a:r>
              <a:rPr lang="nl-NL" sz="1600" dirty="0"/>
              <a:t> </a:t>
            </a:r>
            <a:r>
              <a:rPr lang="nl-NL" sz="1600" dirty="0" err="1"/>
              <a:t>networks</a:t>
            </a:r>
            <a:endParaRPr lang="nl-NL" sz="1600" dirty="0"/>
          </a:p>
          <a:p>
            <a:pPr lvl="1"/>
            <a:r>
              <a:rPr lang="nl-NL" sz="1600" dirty="0"/>
              <a:t>SVM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1026" name="Picture 2" descr="2D Function Approximation Example">
            <a:extLst>
              <a:ext uri="{FF2B5EF4-FFF2-40B4-BE49-F238E27FC236}">
                <a16:creationId xmlns:a16="http://schemas.microsoft.com/office/drawing/2014/main" id="{75744004-0E7C-4756-93E8-09D3F119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8" y="1338894"/>
            <a:ext cx="3020099" cy="28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6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 - Polynomials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en-US" sz="1800" dirty="0"/>
              <a:t>Stone-</a:t>
            </a:r>
            <a:r>
              <a:rPr lang="en-US" sz="1800" dirty="0" err="1"/>
              <a:t>Weierstrass</a:t>
            </a:r>
            <a:r>
              <a:rPr lang="en-US" sz="1800" dirty="0"/>
              <a:t> theorem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i="1" dirty="0"/>
              <a:t>	Any continuous function on the closed interval [a, b] may be arbitrarily 	closely approximated by polynomials. </a:t>
            </a:r>
          </a:p>
          <a:p>
            <a:endParaRPr lang="en-US" sz="1600" dirty="0"/>
          </a:p>
          <a:p>
            <a:r>
              <a:rPr lang="en-US" sz="1800" dirty="0"/>
              <a:t>Building block of many numerical techniques</a:t>
            </a:r>
          </a:p>
          <a:p>
            <a:pPr marL="0" indent="0">
              <a:buNone/>
            </a:pPr>
            <a:endParaRPr lang="nl-NL" sz="1200" i="1" dirty="0"/>
          </a:p>
          <a:p>
            <a:r>
              <a:rPr lang="en-US" sz="1800" dirty="0"/>
              <a:t>The good:</a:t>
            </a:r>
          </a:p>
          <a:p>
            <a:pPr lvl="1"/>
            <a:r>
              <a:rPr lang="en-US" sz="1600" dirty="0"/>
              <a:t>Simple form</a:t>
            </a:r>
          </a:p>
          <a:p>
            <a:pPr lvl="1"/>
            <a:r>
              <a:rPr lang="en-US" sz="1600" dirty="0"/>
              <a:t>Arbitrary flexibility</a:t>
            </a:r>
          </a:p>
          <a:p>
            <a:pPr lvl="1"/>
            <a:r>
              <a:rPr lang="en-US" sz="1600" dirty="0"/>
              <a:t>Linear in parameters</a:t>
            </a:r>
          </a:p>
          <a:p>
            <a:pPr lvl="1"/>
            <a:r>
              <a:rPr lang="en-US" sz="1600" dirty="0"/>
              <a:t>Easy generalization to multiple dimensions</a:t>
            </a:r>
          </a:p>
          <a:p>
            <a:endParaRPr lang="nl-NL" sz="2000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A520B-14F6-44C3-A7C2-889D0429E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8" t="39306" r="1"/>
          <a:stretch/>
        </p:blipFill>
        <p:spPr>
          <a:xfrm>
            <a:off x="5465482" y="2943211"/>
            <a:ext cx="3207238" cy="786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E77EB-656D-4429-8730-6CA756F6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57" y="4491009"/>
            <a:ext cx="4591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C72B2A-5E7E-43E5-8D75-4F6F9E4E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368" y="2046264"/>
            <a:ext cx="4430038" cy="280812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594" y="409575"/>
            <a:ext cx="7271262" cy="3533215"/>
          </a:xfrm>
        </p:spPr>
        <p:txBody>
          <a:bodyPr/>
          <a:lstStyle/>
          <a:p>
            <a:r>
              <a:rPr lang="en-US" sz="2000" dirty="0"/>
              <a:t>The ugly:</a:t>
            </a:r>
          </a:p>
          <a:p>
            <a:pPr lvl="1"/>
            <a:r>
              <a:rPr lang="en-US" sz="1600" dirty="0"/>
              <a:t>Poor interpolators/extrapolators</a:t>
            </a:r>
            <a:r>
              <a:rPr lang="en-US" sz="1100" dirty="0"/>
              <a:t> </a:t>
            </a:r>
          </a:p>
          <a:p>
            <a:pPr lvl="1"/>
            <a:r>
              <a:rPr lang="en-US" sz="1600" dirty="0"/>
              <a:t>Large exponents cause numerical issues</a:t>
            </a:r>
          </a:p>
          <a:p>
            <a:pPr lvl="1"/>
            <a:r>
              <a:rPr lang="en-US" sz="1600" dirty="0"/>
              <a:t>Curse of dimensionality, O(</a:t>
            </a:r>
            <a:r>
              <a:rPr lang="en-US" sz="1600" i="1" dirty="0"/>
              <a:t>(1+n)</a:t>
            </a:r>
            <a:r>
              <a:rPr lang="en-US" sz="1600" i="1" baseline="30000" dirty="0"/>
              <a:t>d</a:t>
            </a:r>
            <a:r>
              <a:rPr lang="en-US" sz="1600" dirty="0"/>
              <a:t>): </a:t>
            </a:r>
          </a:p>
          <a:p>
            <a:pPr lvl="2"/>
            <a:r>
              <a:rPr lang="en-US" sz="1600" dirty="0"/>
              <a:t>Storing, fitting and analyzing becomes impractical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71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8453BDB-5276-48E6-942D-DB8C30AF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35" y="2394305"/>
            <a:ext cx="3326927" cy="24951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Splines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en-US" sz="1600" dirty="0"/>
              <a:t>Defined piece-wise by polynomials</a:t>
            </a:r>
          </a:p>
          <a:p>
            <a:r>
              <a:rPr lang="en-US" sz="1600" dirty="0"/>
              <a:t>Polynomials meet at knots</a:t>
            </a:r>
          </a:p>
          <a:p>
            <a:r>
              <a:rPr lang="en-US" sz="1600" dirty="0"/>
              <a:t>Much better control of flexibility</a:t>
            </a:r>
          </a:p>
          <a:p>
            <a:r>
              <a:rPr lang="en-US" sz="1600" dirty="0"/>
              <a:t>Better at interpolation and smoothing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Many representations</a:t>
            </a:r>
          </a:p>
          <a:p>
            <a:pPr lvl="1"/>
            <a:r>
              <a:rPr lang="en-US" sz="1600" dirty="0" err="1"/>
              <a:t>Bézier</a:t>
            </a:r>
            <a:r>
              <a:rPr lang="en-US" sz="1600" dirty="0"/>
              <a:t> curves</a:t>
            </a:r>
          </a:p>
          <a:p>
            <a:pPr lvl="1"/>
            <a:r>
              <a:rPr lang="en-US" sz="1600" dirty="0"/>
              <a:t>Hermite splines</a:t>
            </a:r>
          </a:p>
          <a:p>
            <a:pPr lvl="1"/>
            <a:r>
              <a:rPr lang="en-US" sz="1600" dirty="0"/>
              <a:t>Box splines</a:t>
            </a:r>
          </a:p>
          <a:p>
            <a:pPr lvl="1"/>
            <a:r>
              <a:rPr lang="en-US" sz="1600" b="1" dirty="0"/>
              <a:t>B-splines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0831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B-splines 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808B3-9387-4A3C-8E8B-74B13FC7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88" y="1512327"/>
            <a:ext cx="6286500" cy="13338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ED77D-2E54-4012-9A7A-D3F381337514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Represent splines as a linear combination of basis functions</a:t>
            </a:r>
            <a:endParaRPr lang="en-US" sz="1600" b="1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87FCBA-053A-4D60-9A91-5CFEFF62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8894" y="2537221"/>
            <a:ext cx="45720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9A7DD-5CA0-4E6D-862F-6CD07B2E29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4606" b="12309"/>
          <a:stretch/>
        </p:blipFill>
        <p:spPr>
          <a:xfrm>
            <a:off x="3450139" y="3155136"/>
            <a:ext cx="564650" cy="225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37673-7DDD-41A9-B4D5-AC39303EA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175" y="3112916"/>
            <a:ext cx="647140" cy="2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B-splines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ED77D-2E54-4012-9A7A-D3F381337514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Basis functions are constructed recursively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4644-2F7C-48A9-B8A5-79690373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63" y="1621346"/>
            <a:ext cx="4718249" cy="132821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777D5F4-D1A6-4B75-9BD1-3B7C9FDA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77" y="2949561"/>
            <a:ext cx="5714921" cy="20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B-splines curve fitting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1FA63-82CC-40C7-A7E2-DAADE526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1684969"/>
            <a:ext cx="828675" cy="1119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4A957-F1DE-4295-A6B6-55BDD522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62" y="1219200"/>
            <a:ext cx="1122361" cy="32788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BA00D0-32E3-499D-87BA-CB26C74FA31C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Fitting a spline to a set of data points 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C6E6F-2B29-4A1A-ADE0-181E8161E5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4"/>
          <a:stretch/>
        </p:blipFill>
        <p:spPr>
          <a:xfrm>
            <a:off x="1928817" y="2957265"/>
            <a:ext cx="6775041" cy="1119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EEE84-81CB-4DD7-B72F-BE22FBC2C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817" y="1912822"/>
            <a:ext cx="4565650" cy="662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36027-445C-4655-B374-4D5AA5769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506" y="4332513"/>
            <a:ext cx="2163763" cy="4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</TotalTime>
  <Words>281</Words>
  <Application>Microsoft Office PowerPoint</Application>
  <PresentationFormat>On-screen Show (16:9)</PresentationFormat>
  <Paragraphs>253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LMSans10-Bold</vt:lpstr>
      <vt:lpstr>Tahoma</vt:lpstr>
      <vt:lpstr>Office Theme</vt:lpstr>
      <vt:lpstr>Custom Design</vt:lpstr>
      <vt:lpstr>PowerPoint Presentation</vt:lpstr>
      <vt:lpstr>Contents</vt:lpstr>
      <vt:lpstr>Background – Function approximation</vt:lpstr>
      <vt:lpstr>Background - Polynomials</vt:lpstr>
      <vt:lpstr>PowerPoint Presentation</vt:lpstr>
      <vt:lpstr>Splines</vt:lpstr>
      <vt:lpstr>Univariate B-splines </vt:lpstr>
      <vt:lpstr>Constructing B-splines</vt:lpstr>
      <vt:lpstr>B-splines curve fitting</vt:lpstr>
      <vt:lpstr>B-Splines curve fitting</vt:lpstr>
      <vt:lpstr>B-Splines regularization</vt:lpstr>
      <vt:lpstr>Multivariate B-splines</vt:lpstr>
      <vt:lpstr>Bivariate B-splines</vt:lpstr>
      <vt:lpstr>Multivariate B-splines</vt:lpstr>
      <vt:lpstr>Curse of Dimensionality</vt:lpstr>
      <vt:lpstr>Tensor Networks - preliminaries</vt:lpstr>
      <vt:lpstr>Tensor operations</vt:lpstr>
      <vt:lpstr>Tensor operations</vt:lpstr>
      <vt:lpstr>Tensor decompositions</vt:lpstr>
      <vt:lpstr>Tensor decompositions</vt:lpstr>
      <vt:lpstr>Tensor Network B-splines</vt:lpstr>
      <vt:lpstr>Uniform B-splines Matrix Form</vt:lpstr>
      <vt:lpstr>Applications</vt:lpstr>
      <vt:lpstr>Future Work</vt:lpstr>
      <vt:lpstr>Applause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Ridvan Karagoz</cp:lastModifiedBy>
  <cp:revision>108</cp:revision>
  <dcterms:created xsi:type="dcterms:W3CDTF">2015-07-09T11:57:30Z</dcterms:created>
  <dcterms:modified xsi:type="dcterms:W3CDTF">2019-10-25T00:56:42Z</dcterms:modified>
</cp:coreProperties>
</file>