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gREQ+xB55083zFQ068B1u1p6Ue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867ECF-2F22-44F3-B333-86B3D5C6368B}">
  <a:tblStyle styleId="{37867ECF-2F22-44F3-B333-86B3D5C6368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3"/>
          <p:cNvGrpSpPr/>
          <p:nvPr/>
        </p:nvGrpSpPr>
        <p:grpSpPr>
          <a:xfrm>
            <a:off x="255200" y="592"/>
            <a:ext cx="2250363" cy="1044300"/>
            <a:chOff x="255200" y="592"/>
            <a:chExt cx="2250363" cy="1044300"/>
          </a:xfrm>
        </p:grpSpPr>
        <p:sp>
          <p:nvSpPr>
            <p:cNvPr id="15" name="Google Shape;15;p1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3"/>
          <p:cNvGrpSpPr/>
          <p:nvPr/>
        </p:nvGrpSpPr>
        <p:grpSpPr>
          <a:xfrm>
            <a:off x="905395" y="592"/>
            <a:ext cx="2250363" cy="1044300"/>
            <a:chOff x="905395" y="592"/>
            <a:chExt cx="2250363" cy="1044300"/>
          </a:xfrm>
        </p:grpSpPr>
        <p:sp>
          <p:nvSpPr>
            <p:cNvPr id="19" name="Google Shape;19;p1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3"/>
          <p:cNvGrpSpPr/>
          <p:nvPr/>
        </p:nvGrpSpPr>
        <p:grpSpPr>
          <a:xfrm>
            <a:off x="7057468" y="5088"/>
            <a:ext cx="1851281" cy="752108"/>
            <a:chOff x="6917201" y="0"/>
            <a:chExt cx="2227776" cy="863400"/>
          </a:xfrm>
        </p:grpSpPr>
        <p:sp>
          <p:nvSpPr>
            <p:cNvPr id="23" name="Google Shape;23;p1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3"/>
          <p:cNvGrpSpPr/>
          <p:nvPr/>
        </p:nvGrpSpPr>
        <p:grpSpPr>
          <a:xfrm>
            <a:off x="6553032" y="4217852"/>
            <a:ext cx="2389067" cy="925737"/>
            <a:chOff x="6917201" y="0"/>
            <a:chExt cx="2227776" cy="863400"/>
          </a:xfrm>
        </p:grpSpPr>
        <p:sp>
          <p:nvSpPr>
            <p:cNvPr id="27" name="Google Shape;27;p1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3"/>
          <p:cNvGrpSpPr/>
          <p:nvPr/>
        </p:nvGrpSpPr>
        <p:grpSpPr>
          <a:xfrm>
            <a:off x="199149" y="4055652"/>
            <a:ext cx="2795413" cy="1083308"/>
            <a:chOff x="6917201" y="0"/>
            <a:chExt cx="2227776" cy="863400"/>
          </a:xfrm>
        </p:grpSpPr>
        <p:sp>
          <p:nvSpPr>
            <p:cNvPr id="31" name="Google Shape;31;p1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2"/>
          <p:cNvGrpSpPr/>
          <p:nvPr/>
        </p:nvGrpSpPr>
        <p:grpSpPr>
          <a:xfrm>
            <a:off x="5959222" y="4119576"/>
            <a:ext cx="2520951" cy="1024165"/>
            <a:chOff x="6917201" y="0"/>
            <a:chExt cx="2227776" cy="863400"/>
          </a:xfrm>
        </p:grpSpPr>
        <p:sp>
          <p:nvSpPr>
            <p:cNvPr id="112" name="Google Shape;112;p2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2"/>
          <p:cNvGrpSpPr/>
          <p:nvPr/>
        </p:nvGrpSpPr>
        <p:grpSpPr>
          <a:xfrm>
            <a:off x="199149" y="2"/>
            <a:ext cx="2795413" cy="1083308"/>
            <a:chOff x="6917201" y="0"/>
            <a:chExt cx="2227776" cy="863400"/>
          </a:xfrm>
        </p:grpSpPr>
        <p:sp>
          <p:nvSpPr>
            <p:cNvPr id="116" name="Google Shape;116;p2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5"/>
          <p:cNvGrpSpPr/>
          <p:nvPr/>
        </p:nvGrpSpPr>
        <p:grpSpPr>
          <a:xfrm>
            <a:off x="5594191" y="3961115"/>
            <a:ext cx="2910144" cy="1182340"/>
            <a:chOff x="6917201" y="0"/>
            <a:chExt cx="2227776" cy="863400"/>
          </a:xfrm>
        </p:grpSpPr>
        <p:sp>
          <p:nvSpPr>
            <p:cNvPr id="47" name="Google Shape;47;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5"/>
          <p:cNvGrpSpPr/>
          <p:nvPr/>
        </p:nvGrpSpPr>
        <p:grpSpPr>
          <a:xfrm>
            <a:off x="199149" y="2"/>
            <a:ext cx="2795413" cy="1083308"/>
            <a:chOff x="6917201" y="0"/>
            <a:chExt cx="2227776" cy="863400"/>
          </a:xfrm>
        </p:grpSpPr>
        <p:sp>
          <p:nvSpPr>
            <p:cNvPr id="51" name="Google Shape;51;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9"/>
          <p:cNvGrpSpPr/>
          <p:nvPr/>
        </p:nvGrpSpPr>
        <p:grpSpPr>
          <a:xfrm>
            <a:off x="255991" y="-118"/>
            <a:ext cx="2251347" cy="1043408"/>
            <a:chOff x="3961956" y="4383950"/>
            <a:chExt cx="1160548" cy="548700"/>
          </a:xfrm>
        </p:grpSpPr>
        <p:sp>
          <p:nvSpPr>
            <p:cNvPr id="81" name="Google Shape;81;p1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9"/>
          <p:cNvGrpSpPr/>
          <p:nvPr/>
        </p:nvGrpSpPr>
        <p:grpSpPr>
          <a:xfrm>
            <a:off x="34934" y="4522125"/>
            <a:ext cx="1593305" cy="617072"/>
            <a:chOff x="6917201" y="0"/>
            <a:chExt cx="2227776" cy="863400"/>
          </a:xfrm>
        </p:grpSpPr>
        <p:sp>
          <p:nvSpPr>
            <p:cNvPr id="86" name="Google Shape;86;p1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9"/>
          <p:cNvGrpSpPr/>
          <p:nvPr/>
        </p:nvGrpSpPr>
        <p:grpSpPr>
          <a:xfrm>
            <a:off x="5886353" y="1243"/>
            <a:ext cx="3257454" cy="1261514"/>
            <a:chOff x="6917201" y="0"/>
            <a:chExt cx="2227776" cy="863400"/>
          </a:xfrm>
        </p:grpSpPr>
        <p:sp>
          <p:nvSpPr>
            <p:cNvPr id="90" name="Google Shape;90;p1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2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2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2"/>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2607850" y="1670430"/>
            <a:ext cx="5361300" cy="647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263888"/>
              <a:buNone/>
            </a:pPr>
            <a:r>
              <a:rPr lang="en" sz="1600">
                <a:latin typeface="Calibri"/>
                <a:ea typeface="Calibri"/>
                <a:cs typeface="Calibri"/>
                <a:sym typeface="Calibri"/>
              </a:rPr>
              <a:t>Microprocessor and microcontroller Laboratory</a:t>
            </a:r>
            <a:endParaRPr sz="1600">
              <a:latin typeface="Calibri"/>
              <a:ea typeface="Calibri"/>
              <a:cs typeface="Calibri"/>
              <a:sym typeface="Calibri"/>
            </a:endParaRPr>
          </a:p>
          <a:p>
            <a:pPr indent="0" lvl="0" marL="0" rtl="0" algn="ctr">
              <a:lnSpc>
                <a:spcPct val="100000"/>
              </a:lnSpc>
              <a:spcBef>
                <a:spcPts val="0"/>
              </a:spcBef>
              <a:spcAft>
                <a:spcPts val="0"/>
              </a:spcAft>
              <a:buSzPct val="263888"/>
              <a:buNone/>
            </a:pPr>
            <a:r>
              <a:t/>
            </a:r>
            <a:endParaRPr sz="1600">
              <a:latin typeface="Calibri"/>
              <a:ea typeface="Calibri"/>
              <a:cs typeface="Calibri"/>
              <a:sym typeface="Calibri"/>
            </a:endParaRPr>
          </a:p>
        </p:txBody>
      </p:sp>
      <p:sp>
        <p:nvSpPr>
          <p:cNvPr id="129" name="Google Shape;129;p1"/>
          <p:cNvSpPr txBox="1"/>
          <p:nvPr>
            <p:ph idx="1" type="subTitle"/>
          </p:nvPr>
        </p:nvSpPr>
        <p:spPr>
          <a:xfrm>
            <a:off x="1580450" y="2095075"/>
            <a:ext cx="5361300" cy="97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Smart Road Management System</a:t>
            </a:r>
            <a:endParaRPr/>
          </a:p>
          <a:p>
            <a:pPr indent="0" lvl="0" marL="0" rtl="0" algn="ctr">
              <a:lnSpc>
                <a:spcPct val="100000"/>
              </a:lnSpc>
              <a:spcBef>
                <a:spcPts val="0"/>
              </a:spcBef>
              <a:spcAft>
                <a:spcPts val="0"/>
              </a:spcAft>
              <a:buSzPts val="1600"/>
              <a:buNone/>
            </a:pPr>
            <a:r>
              <a:rPr lang="en"/>
              <a:t>Group-4</a:t>
            </a:r>
            <a:endParaRPr/>
          </a:p>
        </p:txBody>
      </p:sp>
      <p:sp>
        <p:nvSpPr>
          <p:cNvPr id="130" name="Google Shape;130;p1"/>
          <p:cNvSpPr/>
          <p:nvPr/>
        </p:nvSpPr>
        <p:spPr>
          <a:xfrm>
            <a:off x="1038125" y="3125050"/>
            <a:ext cx="2482800" cy="759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Pallab Kumar Paroi</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Siyam Ahmed</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Shariar Rifat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Mobarok Ali</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Radowan Ahmed</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1" name="Google Shape;131;p1"/>
          <p:cNvSpPr/>
          <p:nvPr/>
        </p:nvSpPr>
        <p:spPr>
          <a:xfrm>
            <a:off x="3007325" y="2985850"/>
            <a:ext cx="1612200" cy="899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011191271</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011192128</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011201275</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011201300</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011201420</a:t>
            </a:r>
            <a:endParaRPr b="0" i="0" sz="1400" u="none" cap="none" strike="noStrike">
              <a:solidFill>
                <a:srgbClr val="000000"/>
              </a:solidFill>
              <a:latin typeface="Calibri"/>
              <a:ea typeface="Calibri"/>
              <a:cs typeface="Calibri"/>
              <a:sym typeface="Calibri"/>
            </a:endParaRPr>
          </a:p>
        </p:txBody>
      </p:sp>
      <p:pic>
        <p:nvPicPr>
          <p:cNvPr id="132" name="Google Shape;132;p1"/>
          <p:cNvPicPr preferRelativeResize="0"/>
          <p:nvPr/>
        </p:nvPicPr>
        <p:blipFill rotWithShape="1">
          <a:blip r:embed="rId3">
            <a:alphaModFix/>
          </a:blip>
          <a:srcRect b="0" l="0" r="0" t="0"/>
          <a:stretch/>
        </p:blipFill>
        <p:spPr>
          <a:xfrm>
            <a:off x="2408000" y="387725"/>
            <a:ext cx="3706200" cy="125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Conclusion</a:t>
            </a:r>
            <a:endParaRPr/>
          </a:p>
        </p:txBody>
      </p:sp>
      <p:sp>
        <p:nvSpPr>
          <p:cNvPr id="191" name="Google Shape;191;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500"/>
              </a:spcBef>
              <a:spcAft>
                <a:spcPts val="0"/>
              </a:spcAft>
              <a:buSzPts val="1300"/>
              <a:buNone/>
            </a:pPr>
            <a:r>
              <a:rPr lang="en" sz="1200">
                <a:solidFill>
                  <a:srgbClr val="0D0D0D"/>
                </a:solidFill>
                <a:highlight>
                  <a:srgbClr val="FFFFFF"/>
                </a:highlight>
                <a:latin typeface="Roboto"/>
                <a:ea typeface="Roboto"/>
                <a:cs typeface="Roboto"/>
                <a:sym typeface="Roboto"/>
              </a:rPr>
              <a:t>In summing up the Smart Road Management System, the cool stuff we've talked about, like catching loud cars, watching roads with cameras, and having a website for road info, show us a glimpse of the future road world.</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300"/>
              <a:buNone/>
            </a:pPr>
            <a:r>
              <a:rPr lang="en" sz="1200">
                <a:solidFill>
                  <a:srgbClr val="0D0D0D"/>
                </a:solidFill>
                <a:highlight>
                  <a:srgbClr val="FFFFFF"/>
                </a:highlight>
                <a:latin typeface="Roboto"/>
                <a:ea typeface="Roboto"/>
                <a:cs typeface="Roboto"/>
                <a:sym typeface="Roboto"/>
              </a:rPr>
              <a:t>These things mean our roads are getting smarter. They're becoming safer and better at handling traffic. And they're doing it by using fancy technology and data to help everyone who uses the roads.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300"/>
              <a:buNone/>
            </a:pPr>
            <a:r>
              <a:rPr lang="en" sz="1200">
                <a:solidFill>
                  <a:srgbClr val="0D0D0D"/>
                </a:solidFill>
                <a:highlight>
                  <a:srgbClr val="FFFFFF"/>
                </a:highlight>
                <a:latin typeface="Roboto"/>
                <a:ea typeface="Roboto"/>
                <a:cs typeface="Roboto"/>
                <a:sym typeface="Roboto"/>
              </a:rPr>
              <a:t>By keeping up with new tech and working together, we can make our roads even smarter. That means fewer accidents, less noise, and smoother journeys for everyone. So let's keep going and make our roads the smartest they can be!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t/>
            </a:r>
            <a:endParaRPr/>
          </a:p>
        </p:txBody>
      </p:sp>
      <p:sp>
        <p:nvSpPr>
          <p:cNvPr id="197" name="Google Shape;197;p1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98" name="Google Shape;198;p11"/>
          <p:cNvPicPr preferRelativeResize="0"/>
          <p:nvPr/>
        </p:nvPicPr>
        <p:blipFill rotWithShape="1">
          <a:blip r:embed="rId3">
            <a:alphaModFix/>
          </a:blip>
          <a:srcRect b="0" l="0" r="0" t="0"/>
          <a:stretch/>
        </p:blipFill>
        <p:spPr>
          <a:xfrm>
            <a:off x="214050" y="181950"/>
            <a:ext cx="8110800" cy="473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Project Overview</a:t>
            </a:r>
            <a:endParaRPr/>
          </a:p>
        </p:txBody>
      </p:sp>
      <p:sp>
        <p:nvSpPr>
          <p:cNvPr id="138" name="Google Shape;138;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500"/>
              <a:t>Traffic management is a critical aspect of urban infrastructure, ensuring the smooth flow of vehicles and pedestrians while enhancing safety and efficiency. Traditional traffic management systems often rely heavily on manual intervention, leading to inefficiencies and delays. In response to these challenges, we propose the development of an Automated Traffic Management System (ATMS) equipped with innovative features to optimise traffic flow and enhance safety.</a:t>
            </a:r>
            <a:endParaRPr sz="15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Features</a:t>
            </a:r>
            <a:endParaRPr/>
          </a:p>
        </p:txBody>
      </p:sp>
      <p:sp>
        <p:nvSpPr>
          <p:cNvPr id="144" name="Google Shape;144;p3"/>
          <p:cNvSpPr txBox="1"/>
          <p:nvPr>
            <p:ph idx="1" type="body"/>
          </p:nvPr>
        </p:nvSpPr>
        <p:spPr>
          <a:xfrm>
            <a:off x="819150" y="171247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Speed detection</a:t>
            </a:r>
            <a:endParaRPr/>
          </a:p>
          <a:p>
            <a:pPr indent="-311150" lvl="0" marL="457200" rtl="0" algn="l">
              <a:lnSpc>
                <a:spcPct val="115000"/>
              </a:lnSpc>
              <a:spcBef>
                <a:spcPts val="0"/>
              </a:spcBef>
              <a:spcAft>
                <a:spcPts val="0"/>
              </a:spcAft>
              <a:buSzPts val="1300"/>
              <a:buChar char="●"/>
            </a:pPr>
            <a:r>
              <a:rPr lang="en"/>
              <a:t>Security Checking</a:t>
            </a:r>
            <a:endParaRPr/>
          </a:p>
          <a:p>
            <a:pPr indent="-311150" lvl="0" marL="457200" rtl="0" algn="l">
              <a:lnSpc>
                <a:spcPct val="115000"/>
              </a:lnSpc>
              <a:spcBef>
                <a:spcPts val="0"/>
              </a:spcBef>
              <a:spcAft>
                <a:spcPts val="0"/>
              </a:spcAft>
              <a:buSzPts val="1300"/>
              <a:buChar char="●"/>
            </a:pPr>
            <a:r>
              <a:rPr lang="en"/>
              <a:t>Noise detection</a:t>
            </a:r>
            <a:endParaRPr/>
          </a:p>
          <a:p>
            <a:pPr indent="-311150" lvl="0" marL="457200" rtl="0" algn="l">
              <a:lnSpc>
                <a:spcPct val="115000"/>
              </a:lnSpc>
              <a:spcBef>
                <a:spcPts val="0"/>
              </a:spcBef>
              <a:spcAft>
                <a:spcPts val="0"/>
              </a:spcAft>
              <a:buSzPts val="1300"/>
              <a:buChar char="●"/>
            </a:pPr>
            <a:r>
              <a:rPr lang="en"/>
              <a:t>Road Monitoring</a:t>
            </a:r>
            <a:endParaRPr/>
          </a:p>
          <a:p>
            <a:pPr indent="-311150" lvl="0" marL="457200" rtl="0" algn="l">
              <a:lnSpc>
                <a:spcPct val="115000"/>
              </a:lnSpc>
              <a:spcBef>
                <a:spcPts val="0"/>
              </a:spcBef>
              <a:spcAft>
                <a:spcPts val="0"/>
              </a:spcAft>
              <a:buSzPts val="1300"/>
              <a:buChar char="●"/>
            </a:pPr>
            <a:r>
              <a:rPr lang="en"/>
              <a:t>Road information website</a:t>
            </a:r>
            <a:endParaRPr/>
          </a:p>
        </p:txBody>
      </p:sp>
      <p:pic>
        <p:nvPicPr>
          <p:cNvPr id="145" name="Google Shape;145;p3"/>
          <p:cNvPicPr preferRelativeResize="0"/>
          <p:nvPr/>
        </p:nvPicPr>
        <p:blipFill rotWithShape="1">
          <a:blip r:embed="rId3">
            <a:alphaModFix/>
          </a:blip>
          <a:srcRect b="0" l="0" r="0" t="0"/>
          <a:stretch/>
        </p:blipFill>
        <p:spPr>
          <a:xfrm>
            <a:off x="6699818" y="338801"/>
            <a:ext cx="1746451" cy="2328626"/>
          </a:xfrm>
          <a:prstGeom prst="rect">
            <a:avLst/>
          </a:prstGeom>
          <a:noFill/>
          <a:ln>
            <a:noFill/>
          </a:ln>
        </p:spPr>
      </p:pic>
      <p:pic>
        <p:nvPicPr>
          <p:cNvPr id="146" name="Google Shape;146;p3"/>
          <p:cNvPicPr preferRelativeResize="0"/>
          <p:nvPr/>
        </p:nvPicPr>
        <p:blipFill rotWithShape="1">
          <a:blip r:embed="rId4">
            <a:alphaModFix/>
          </a:blip>
          <a:srcRect b="0" l="0" r="0" t="0"/>
          <a:stretch/>
        </p:blipFill>
        <p:spPr>
          <a:xfrm>
            <a:off x="6739100" y="2728800"/>
            <a:ext cx="1707177" cy="2084877"/>
          </a:xfrm>
          <a:prstGeom prst="rect">
            <a:avLst/>
          </a:prstGeom>
          <a:noFill/>
          <a:ln>
            <a:noFill/>
          </a:ln>
        </p:spPr>
      </p:pic>
      <p:pic>
        <p:nvPicPr>
          <p:cNvPr id="147" name="Google Shape;147;p3"/>
          <p:cNvPicPr preferRelativeResize="0"/>
          <p:nvPr/>
        </p:nvPicPr>
        <p:blipFill rotWithShape="1">
          <a:blip r:embed="rId5">
            <a:alphaModFix/>
          </a:blip>
          <a:srcRect b="0" l="0" r="0" t="0"/>
          <a:stretch/>
        </p:blipFill>
        <p:spPr>
          <a:xfrm>
            <a:off x="4572000" y="2576400"/>
            <a:ext cx="2063498" cy="1582323"/>
          </a:xfrm>
          <a:prstGeom prst="rect">
            <a:avLst/>
          </a:prstGeom>
          <a:noFill/>
          <a:ln>
            <a:noFill/>
          </a:ln>
        </p:spPr>
      </p:pic>
      <p:pic>
        <p:nvPicPr>
          <p:cNvPr id="148" name="Google Shape;148;p3"/>
          <p:cNvPicPr preferRelativeResize="0"/>
          <p:nvPr/>
        </p:nvPicPr>
        <p:blipFill rotWithShape="1">
          <a:blip r:embed="rId6">
            <a:alphaModFix/>
          </a:blip>
          <a:srcRect b="0" l="0" r="0" t="0"/>
          <a:stretch/>
        </p:blipFill>
        <p:spPr>
          <a:xfrm>
            <a:off x="4572000" y="932700"/>
            <a:ext cx="2063502" cy="15823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Features Description</a:t>
            </a:r>
            <a:endParaRPr/>
          </a:p>
        </p:txBody>
      </p:sp>
      <p:sp>
        <p:nvSpPr>
          <p:cNvPr id="154" name="Google Shape;154;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Speed Detection:</a:t>
            </a:r>
            <a:r>
              <a:rPr lang="en" sz="1200">
                <a:solidFill>
                  <a:srgbClr val="0D0D0D"/>
                </a:solidFill>
                <a:highlight>
                  <a:srgbClr val="FFFFFF"/>
                </a:highlight>
                <a:latin typeface="Roboto"/>
                <a:ea typeface="Roboto"/>
                <a:cs typeface="Roboto"/>
                <a:sym typeface="Roboto"/>
              </a:rPr>
              <a:t>Utilizes sensors  to monitor vehicle speeds.Data collected can also be used for traffic flow analysis, identifying congestion points, and optimizing traffic signal timings.</a:t>
            </a:r>
            <a:endParaRPr/>
          </a:p>
          <a:p>
            <a:pPr indent="0" lvl="0" marL="0" rtl="0" algn="l">
              <a:lnSpc>
                <a:spcPct val="115000"/>
              </a:lnSpc>
              <a:spcBef>
                <a:spcPts val="1200"/>
              </a:spcBef>
              <a:spcAft>
                <a:spcPts val="0"/>
              </a:spcAft>
              <a:buSzPts val="1300"/>
              <a:buNone/>
            </a:pPr>
            <a:r>
              <a:rPr lang="en"/>
              <a:t>Security Checking:I</a:t>
            </a:r>
            <a:r>
              <a:rPr lang="en" sz="1200">
                <a:solidFill>
                  <a:srgbClr val="0D0D0D"/>
                </a:solidFill>
                <a:highlight>
                  <a:srgbClr val="FFFFFF"/>
                </a:highlight>
                <a:latin typeface="Roboto"/>
                <a:ea typeface="Roboto"/>
                <a:cs typeface="Roboto"/>
                <a:sym typeface="Roboto"/>
              </a:rPr>
              <a:t>ncorporates surveillance cameras and advanced technologies like facial recognition or license plate recognition.</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300"/>
              <a:buNone/>
            </a:pPr>
            <a:r>
              <a:rPr lang="en" sz="1200">
                <a:solidFill>
                  <a:srgbClr val="0D0D0D"/>
                </a:solidFill>
                <a:highlight>
                  <a:srgbClr val="FFFFFF"/>
                </a:highlight>
                <a:latin typeface="Roboto"/>
                <a:ea typeface="Roboto"/>
                <a:cs typeface="Roboto"/>
                <a:sym typeface="Roboto"/>
              </a:rPr>
              <a:t>Noise detection: If the noise level is high than countdown will restart as punishment.</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300"/>
              <a:buNone/>
            </a:pPr>
            <a:r>
              <a:rPr lang="en" sz="1200">
                <a:solidFill>
                  <a:srgbClr val="0D0D0D"/>
                </a:solidFill>
                <a:highlight>
                  <a:srgbClr val="FFFFFF"/>
                </a:highlight>
                <a:latin typeface="Roboto"/>
                <a:ea typeface="Roboto"/>
                <a:cs typeface="Roboto"/>
                <a:sym typeface="Roboto"/>
              </a:rPr>
              <a:t>Road monitoring:There is a camera which will monitor the road.</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300"/>
              <a:buNone/>
            </a:pPr>
            <a:r>
              <a:rPr lang="en" sz="1200">
                <a:solidFill>
                  <a:srgbClr val="0D0D0D"/>
                </a:solidFill>
                <a:highlight>
                  <a:srgbClr val="FFFFFF"/>
                </a:highlight>
                <a:latin typeface="Roboto"/>
                <a:ea typeface="Roboto"/>
                <a:cs typeface="Roboto"/>
                <a:sym typeface="Roboto"/>
              </a:rPr>
              <a:t>Road information website:We have a website to collect all information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441625" y="2098038"/>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Tentative Cost</a:t>
            </a:r>
            <a:endParaRPr/>
          </a:p>
        </p:txBody>
      </p:sp>
      <p:graphicFrame>
        <p:nvGraphicFramePr>
          <p:cNvPr id="160" name="Google Shape;160;p5"/>
          <p:cNvGraphicFramePr/>
          <p:nvPr/>
        </p:nvGraphicFramePr>
        <p:xfrm>
          <a:off x="3741025" y="246250"/>
          <a:ext cx="3000000" cy="3000000"/>
        </p:xfrm>
        <a:graphic>
          <a:graphicData uri="http://schemas.openxmlformats.org/drawingml/2006/table">
            <a:tbl>
              <a:tblPr>
                <a:noFill/>
                <a:tableStyleId>{37867ECF-2F22-44F3-B333-86B3D5C6368B}</a:tableStyleId>
              </a:tblPr>
              <a:tblGrid>
                <a:gridCol w="1640200"/>
                <a:gridCol w="1640200"/>
                <a:gridCol w="1640200"/>
              </a:tblGrid>
              <a:tr h="524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Component 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Quantity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Price</a:t>
                      </a:r>
                      <a:endParaRPr sz="1400" u="none" cap="none" strike="noStrike"/>
                    </a:p>
                  </a:txBody>
                  <a:tcPr marT="91425" marB="91425" marR="91425" marL="91425"/>
                </a:tc>
              </a:tr>
              <a:tr h="340825">
                <a:tc>
                  <a:txBody>
                    <a:bodyPr/>
                    <a:lstStyle/>
                    <a:p>
                      <a:pPr indent="0" lvl="0" marL="0" marR="0" rtl="0" algn="l">
                        <a:lnSpc>
                          <a:spcPct val="100000"/>
                        </a:lnSpc>
                        <a:spcBef>
                          <a:spcPts val="0"/>
                        </a:spcBef>
                        <a:spcAft>
                          <a:spcPts val="0"/>
                        </a:spcAft>
                        <a:buClr>
                          <a:srgbClr val="000000"/>
                        </a:buClr>
                        <a:buSzPts val="1400"/>
                        <a:buFont typeface="Arial"/>
                        <a:buNone/>
                      </a:pPr>
                      <a:r>
                        <a:rPr lang="en"/>
                        <a:t>ESP8266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420</a:t>
                      </a:r>
                      <a:endParaRPr sz="1400" u="none" cap="none" strike="noStrike"/>
                    </a:p>
                  </a:txBody>
                  <a:tcPr marT="91425" marB="91425" marR="91425" marL="91425"/>
                </a:tc>
              </a:tr>
              <a:tr h="340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ESP 32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640</a:t>
                      </a:r>
                      <a:endParaRPr sz="1400" u="none" cap="none" strike="noStrike"/>
                    </a:p>
                  </a:txBody>
                  <a:tcPr marT="91425" marB="91425" marR="91425" marL="91425"/>
                </a:tc>
              </a:tr>
              <a:tr h="340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IR sensor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140</a:t>
                      </a:r>
                      <a:endParaRPr sz="1400" u="none" cap="none" strike="noStrike"/>
                    </a:p>
                  </a:txBody>
                  <a:tcPr marT="91425" marB="91425" marR="91425" marL="91425"/>
                </a:tc>
              </a:tr>
              <a:tr h="524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Sound Sensor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r>
              <a:tr h="524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Digital Display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125</a:t>
                      </a:r>
                      <a:endParaRPr sz="1400" u="none" cap="none" strike="noStrike"/>
                    </a:p>
                  </a:txBody>
                  <a:tcPr marT="91425" marB="91425" marR="91425" marL="91425"/>
                </a:tc>
              </a:tr>
              <a:tr h="340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Arduino Uno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800</a:t>
                      </a:r>
                      <a:endParaRPr sz="1400" u="none" cap="none" strike="noStrike"/>
                    </a:p>
                  </a:txBody>
                  <a:tcPr marT="91425" marB="91425" marR="91425" marL="91425"/>
                </a:tc>
              </a:tr>
              <a:tr h="340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Servo Motor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150</a:t>
                      </a:r>
                      <a:endParaRPr sz="1400" u="none" cap="none" strike="noStrike"/>
                    </a:p>
                  </a:txBody>
                  <a:tcPr marT="91425" marB="91425" marR="91425" marL="91425"/>
                </a:tc>
              </a:tr>
              <a:tr h="707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Decoration+Wire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500</a:t>
                      </a:r>
                      <a:endParaRPr sz="1400" u="none" cap="none" strike="noStrike"/>
                    </a:p>
                  </a:txBody>
                  <a:tcPr marT="91425" marB="91425" marR="91425" marL="91425"/>
                </a:tc>
              </a:tr>
              <a:tr h="340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Total Cost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2825</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Individual Contribution</a:t>
            </a:r>
            <a:endParaRPr/>
          </a:p>
        </p:txBody>
      </p:sp>
      <p:sp>
        <p:nvSpPr>
          <p:cNvPr id="166" name="Google Shape;166;p6"/>
          <p:cNvSpPr txBox="1"/>
          <p:nvPr>
            <p:ph idx="1" type="body"/>
          </p:nvPr>
        </p:nvSpPr>
        <p:spPr>
          <a:xfrm>
            <a:off x="819150" y="1800200"/>
            <a:ext cx="7505700" cy="2638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t>Servo motor rotation:Mobarok Ali</a:t>
            </a:r>
            <a:endParaRPr/>
          </a:p>
          <a:p>
            <a:pPr indent="0" lvl="0" marL="0" rtl="0" algn="l">
              <a:lnSpc>
                <a:spcPct val="115000"/>
              </a:lnSpc>
              <a:spcBef>
                <a:spcPts val="1200"/>
              </a:spcBef>
              <a:spcAft>
                <a:spcPts val="0"/>
              </a:spcAft>
              <a:buSzPts val="1300"/>
              <a:buNone/>
            </a:pPr>
            <a:r>
              <a:rPr lang="en"/>
              <a:t>IoT :Pallab Kumar Paroi,Mobarok Ali</a:t>
            </a:r>
            <a:endParaRPr/>
          </a:p>
          <a:p>
            <a:pPr indent="0" lvl="0" marL="0" rtl="0" algn="l">
              <a:lnSpc>
                <a:spcPct val="115000"/>
              </a:lnSpc>
              <a:spcBef>
                <a:spcPts val="1200"/>
              </a:spcBef>
              <a:spcAft>
                <a:spcPts val="0"/>
              </a:spcAft>
              <a:buSzPts val="1300"/>
              <a:buNone/>
            </a:pPr>
            <a:r>
              <a:rPr lang="en"/>
              <a:t>Speed metre:Pallab Kumar Paroi</a:t>
            </a:r>
            <a:endParaRPr/>
          </a:p>
          <a:p>
            <a:pPr indent="0" lvl="0" marL="0" rtl="0" algn="l">
              <a:lnSpc>
                <a:spcPct val="115000"/>
              </a:lnSpc>
              <a:spcBef>
                <a:spcPts val="1200"/>
              </a:spcBef>
              <a:spcAft>
                <a:spcPts val="0"/>
              </a:spcAft>
              <a:buSzPts val="1300"/>
              <a:buNone/>
            </a:pPr>
            <a:r>
              <a:rPr lang="en"/>
              <a:t>Camera :Radowan Ahemd,Pallab kumar Paroi</a:t>
            </a:r>
            <a:endParaRPr/>
          </a:p>
          <a:p>
            <a:pPr indent="0" lvl="0" marL="0" rtl="0" algn="l">
              <a:lnSpc>
                <a:spcPct val="115000"/>
              </a:lnSpc>
              <a:spcBef>
                <a:spcPts val="1200"/>
              </a:spcBef>
              <a:spcAft>
                <a:spcPts val="0"/>
              </a:spcAft>
              <a:buSzPts val="1300"/>
              <a:buNone/>
            </a:pPr>
            <a:r>
              <a:rPr lang="en"/>
              <a:t>Sound Sensor:Shariar Rifat,Siyam Ahmed</a:t>
            </a:r>
            <a:endParaRPr/>
          </a:p>
          <a:p>
            <a:pPr indent="0" lvl="0" marL="0" rtl="0" algn="l">
              <a:lnSpc>
                <a:spcPct val="115000"/>
              </a:lnSpc>
              <a:spcBef>
                <a:spcPts val="1200"/>
              </a:spcBef>
              <a:spcAft>
                <a:spcPts val="0"/>
              </a:spcAft>
              <a:buSzPts val="1300"/>
              <a:buNone/>
            </a:pPr>
            <a:r>
              <a:rPr lang="en"/>
              <a:t>Digital Display:Shariar Rifat</a:t>
            </a:r>
            <a:endParaRPr/>
          </a:p>
          <a:p>
            <a:pPr indent="0" lvl="0" marL="0" rtl="0" algn="l">
              <a:lnSpc>
                <a:spcPct val="115000"/>
              </a:lnSpc>
              <a:spcBef>
                <a:spcPts val="1200"/>
              </a:spcBef>
              <a:spcAft>
                <a:spcPts val="1200"/>
              </a:spcAft>
              <a:buSzPts val="1300"/>
              <a:buNone/>
            </a:pPr>
            <a:r>
              <a:rPr lang="en"/>
              <a:t>Design:Siyam Ahmed,Pallab kumar Paroi,Shariar Rifat,Radowan Ahmed,Mobarok Ali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3906325" y="759850"/>
            <a:ext cx="4418700" cy="35316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3000"/>
              <a:buNone/>
            </a:pPr>
            <a:r>
              <a:rPr lang="en" sz="1150">
                <a:solidFill>
                  <a:srgbClr val="050505"/>
                </a:solidFill>
                <a:highlight>
                  <a:srgbClr val="F0F0F0"/>
                </a:highlight>
                <a:latin typeface="Arial"/>
                <a:ea typeface="Arial"/>
                <a:cs typeface="Arial"/>
                <a:sym typeface="Arial"/>
              </a:rPr>
              <a:t>I</a:t>
            </a:r>
            <a:r>
              <a:rPr lang="en" sz="1950">
                <a:solidFill>
                  <a:srgbClr val="050505"/>
                </a:solidFill>
                <a:highlight>
                  <a:srgbClr val="F0F0F0"/>
                </a:highlight>
                <a:latin typeface="Arial"/>
                <a:ea typeface="Arial"/>
                <a:cs typeface="Arial"/>
                <a:sym typeface="Arial"/>
              </a:rPr>
              <a:t>n this feature, road barriers are controlled by an admin with the click of a button.  The button click will be done by a user who decides to close the button or open the button after seeing the camera.  The button can be seen on our website and here IoT is used.  And this barrier will mainly handle security issues.  And to implement this we need a servo motor, an ESP.</a:t>
            </a:r>
            <a:endParaRPr sz="3800"/>
          </a:p>
        </p:txBody>
      </p:sp>
      <p:sp>
        <p:nvSpPr>
          <p:cNvPr id="172" name="Google Shape;172;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73" name="Google Shape;173;p7"/>
          <p:cNvPicPr preferRelativeResize="0"/>
          <p:nvPr/>
        </p:nvPicPr>
        <p:blipFill rotWithShape="1">
          <a:blip r:embed="rId3">
            <a:alphaModFix/>
          </a:blip>
          <a:srcRect b="0" l="0" r="0" t="0"/>
          <a:stretch/>
        </p:blipFill>
        <p:spPr>
          <a:xfrm>
            <a:off x="819150" y="759850"/>
            <a:ext cx="2937351" cy="353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Future prospect</a:t>
            </a:r>
            <a:endParaRPr/>
          </a:p>
        </p:txBody>
      </p:sp>
      <p:sp>
        <p:nvSpPr>
          <p:cNvPr id="179" name="Google Shape;179;p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Traffic management systems will leverage AI to analyze real-time and historical speed data. This will allow for the identification of unusual speed fluctuations that might indicate accidents.</a:t>
            </a:r>
            <a:endParaRPr/>
          </a:p>
          <a:p>
            <a:pPr indent="0" lvl="0" marL="0" rtl="0" algn="l">
              <a:lnSpc>
                <a:spcPct val="115000"/>
              </a:lnSpc>
              <a:spcBef>
                <a:spcPts val="1200"/>
              </a:spcBef>
              <a:spcAft>
                <a:spcPts val="0"/>
              </a:spcAft>
              <a:buSzPct val="117117"/>
              <a:buNone/>
            </a:pPr>
            <a:r>
              <a:rPr lang="en" sz="1200">
                <a:solidFill>
                  <a:srgbClr val="0D0D0D"/>
                </a:solidFill>
                <a:highlight>
                  <a:srgbClr val="FFFFFF"/>
                </a:highlight>
                <a:latin typeface="Roboto"/>
                <a:ea typeface="Roboto"/>
                <a:cs typeface="Roboto"/>
                <a:sym typeface="Roboto"/>
              </a:rPr>
              <a:t>Future advancements in noise detection technology will enable more precise and intelligent monitoring of noise levels.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ct val="117117"/>
              <a:buNone/>
            </a:pPr>
            <a:r>
              <a:rPr lang="en" sz="1200">
                <a:solidFill>
                  <a:srgbClr val="0D0D0D"/>
                </a:solidFill>
                <a:highlight>
                  <a:srgbClr val="FFFFFF"/>
                </a:highlight>
                <a:latin typeface="Roboto"/>
                <a:ea typeface="Roboto"/>
                <a:cs typeface="Roboto"/>
                <a:sym typeface="Roboto"/>
              </a:rPr>
              <a:t>The future of road monitoring will witness the proliferation of advanced camera technologies, including high-resolution cameras, panoramic cameras, and even aerial drones for comprehensive coverage.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ct val="117117"/>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Hurdles faces &amp; Overcome</a:t>
            </a:r>
            <a:endParaRPr/>
          </a:p>
        </p:txBody>
      </p:sp>
      <p:sp>
        <p:nvSpPr>
          <p:cNvPr id="185" name="Google Shape;185;p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Making camera sensor IDE errors with ESP32</a:t>
            </a:r>
            <a:endParaRPr/>
          </a:p>
          <a:p>
            <a:pPr indent="-311150" lvl="0" marL="457200" rtl="0" algn="l">
              <a:lnSpc>
                <a:spcPct val="115000"/>
              </a:lnSpc>
              <a:spcBef>
                <a:spcPts val="0"/>
              </a:spcBef>
              <a:spcAft>
                <a:spcPts val="0"/>
              </a:spcAft>
              <a:buSzPts val="1300"/>
              <a:buChar char="●"/>
            </a:pPr>
            <a:r>
              <a:rPr lang="en"/>
              <a:t>Board Selection Error</a:t>
            </a:r>
            <a:endParaRPr/>
          </a:p>
          <a:p>
            <a:pPr indent="-311150" lvl="0" marL="457200" rtl="0" algn="l">
              <a:lnSpc>
                <a:spcPct val="115000"/>
              </a:lnSpc>
              <a:spcBef>
                <a:spcPts val="0"/>
              </a:spcBef>
              <a:spcAft>
                <a:spcPts val="0"/>
              </a:spcAft>
              <a:buSzPts val="1300"/>
              <a:buChar char="●"/>
            </a:pPr>
            <a:r>
              <a:rPr lang="en"/>
              <a:t>Trying to implement the ESP32 camera using wrong components</a:t>
            </a:r>
            <a:endParaRPr/>
          </a:p>
          <a:p>
            <a:pPr indent="-311150" lvl="0" marL="457200" rtl="0" algn="l">
              <a:lnSpc>
                <a:spcPct val="115000"/>
              </a:lnSpc>
              <a:spcBef>
                <a:spcPts val="0"/>
              </a:spcBef>
              <a:spcAft>
                <a:spcPts val="0"/>
              </a:spcAft>
              <a:buSzPts val="1300"/>
              <a:buChar char="●"/>
            </a:pPr>
            <a:r>
              <a:rPr lang="en"/>
              <a:t>Wifi connection error</a:t>
            </a:r>
            <a:endParaRPr/>
          </a:p>
          <a:p>
            <a:pPr indent="-311150" lvl="0" marL="457200" rtl="0" algn="l">
              <a:lnSpc>
                <a:spcPct val="115000"/>
              </a:lnSpc>
              <a:spcBef>
                <a:spcPts val="0"/>
              </a:spcBef>
              <a:spcAft>
                <a:spcPts val="0"/>
              </a:spcAft>
              <a:buSzPts val="1300"/>
              <a:buChar char="●"/>
            </a:pPr>
            <a:r>
              <a:rPr lang="en"/>
              <a:t>Digital countdown by sound level</a:t>
            </a:r>
            <a:endParaRPr/>
          </a:p>
          <a:p>
            <a:pPr indent="-311150" lvl="0" marL="457200" rtl="0" algn="l">
              <a:lnSpc>
                <a:spcPct val="115000"/>
              </a:lnSpc>
              <a:spcBef>
                <a:spcPts val="0"/>
              </a:spcBef>
              <a:spcAft>
                <a:spcPts val="0"/>
              </a:spcAft>
              <a:buSzPts val="1300"/>
              <a:buChar char="●"/>
            </a:pPr>
            <a:r>
              <a:rPr lang="en"/>
              <a:t>Display integration with the sound sensor </a:t>
            </a:r>
            <a:endParaRPr/>
          </a:p>
          <a:p>
            <a:pPr indent="-311150" lvl="0" marL="457200" rtl="0" algn="l">
              <a:lnSpc>
                <a:spcPct val="115000"/>
              </a:lnSpc>
              <a:spcBef>
                <a:spcPts val="0"/>
              </a:spcBef>
              <a:spcAft>
                <a:spcPts val="0"/>
              </a:spcAft>
              <a:buSzPts val="1300"/>
              <a:buChar char="●"/>
            </a:pPr>
            <a:r>
              <a:rPr lang="en"/>
              <a:t>Can’t connect to database properly</a:t>
            </a:r>
            <a:endParaRPr/>
          </a:p>
          <a:p>
            <a:pPr indent="0" lvl="0" marL="457200" rtl="0" algn="l">
              <a:lnSpc>
                <a:spcPct val="115000"/>
              </a:lnSpc>
              <a:spcBef>
                <a:spcPts val="1200"/>
              </a:spcBef>
              <a:spcAft>
                <a:spcPts val="12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