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2" r:id="rId8"/>
    <p:sldId id="268" r:id="rId9"/>
    <p:sldId id="265" r:id="rId10"/>
    <p:sldId id="269" r:id="rId11"/>
    <p:sldId id="270" r:id="rId12"/>
  </p:sldIdLst>
  <p:sldSz cx="18288000" cy="10287000"/>
  <p:notesSz cx="6858000" cy="9144000"/>
  <p:embeddedFontLst>
    <p:embeddedFont>
      <p:font typeface="Anton" pitchFamily="2" charset="0"/>
      <p:regular r:id="rId13"/>
    </p:embeddedFont>
    <p:embeddedFont>
      <p:font typeface="Futura" panose="020B0604020202020204" charset="0"/>
      <p:regular r:id="rId14"/>
    </p:embeddedFont>
    <p:embeddedFont>
      <p:font typeface="Futura Bold" panose="020B0604020202020204" charset="0"/>
      <p:regular r:id="rId15"/>
    </p:embeddedFont>
    <p:embeddedFont>
      <p:font typeface="Futura Ultra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47CCD-CB55-46AE-9F12-5283ED1B705A}" v="76" dt="2025-03-18T17:40:50.864"/>
    <p1510:client id="{A6DB3628-3059-4A16-A467-DBA3DF972E30}" v="61" dt="2025-03-18T17:01:0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3998" y="2632498"/>
            <a:ext cx="5022001" cy="5022001"/>
            <a:chOff x="0" y="0"/>
            <a:chExt cx="6696000" cy="669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5400000">
            <a:off x="9828000" y="1827000"/>
            <a:ext cx="10286999" cy="6633000"/>
            <a:chOff x="0" y="0"/>
            <a:chExt cx="13715996" cy="88439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716000" cy="8843899"/>
            </a:xfrm>
            <a:custGeom>
              <a:avLst/>
              <a:gdLst/>
              <a:ahLst/>
              <a:cxnLst/>
              <a:rect l="l" t="t" r="r" b="b"/>
              <a:pathLst>
                <a:path w="13716000" h="8843899">
                  <a:moveTo>
                    <a:pt x="11237341" y="0"/>
                  </a:moveTo>
                  <a:lnTo>
                    <a:pt x="2478659" y="0"/>
                  </a:lnTo>
                  <a:lnTo>
                    <a:pt x="0" y="2478659"/>
                  </a:lnTo>
                  <a:lnTo>
                    <a:pt x="0" y="8843899"/>
                  </a:lnTo>
                  <a:lnTo>
                    <a:pt x="13716000" y="8843899"/>
                  </a:lnTo>
                  <a:lnTo>
                    <a:pt x="13716000" y="2478659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14718" y="2903218"/>
            <a:ext cx="4480561" cy="4480561"/>
            <a:chOff x="0" y="0"/>
            <a:chExt cx="5974080" cy="59740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83998" y="3172498"/>
            <a:ext cx="3942001" cy="3942001"/>
            <a:chOff x="0" y="0"/>
            <a:chExt cx="5256000" cy="525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202244"/>
            <a:ext cx="6836907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Project Blood</a:t>
            </a:r>
          </a:p>
          <a:p>
            <a:pPr algn="l">
              <a:lnSpc>
                <a:spcPts val="10800"/>
              </a:lnSpc>
            </a:pPr>
            <a:r>
              <a:rPr lang="en-US" sz="9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Aid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699" y="1074359"/>
            <a:ext cx="6836907" cy="1224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SPL-I PRESENTATION</a:t>
            </a:r>
          </a:p>
          <a:p>
            <a:pPr algn="l">
              <a:lnSpc>
                <a:spcPts val="5040"/>
              </a:lnSpc>
            </a:pPr>
            <a:endParaRPr lang="en-US" sz="36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3219" y="9191625"/>
            <a:ext cx="176724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392321"/>
            <a:ext cx="304591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19 / 03 /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032D9B3-AD26-8D09-18AC-6EA8E8A198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68" y="0"/>
            <a:ext cx="1294586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DADF3-72D9-B400-9724-5D1BE602BD35}"/>
              </a:ext>
            </a:extLst>
          </p:cNvPr>
          <p:cNvSpPr txBox="1"/>
          <p:nvPr/>
        </p:nvSpPr>
        <p:spPr>
          <a:xfrm>
            <a:off x="6019878" y="427703"/>
            <a:ext cx="517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Futura Bold" panose="020B0604020202020204" charset="0"/>
              </a:rPr>
              <a:t>Library Functions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62355-1DAA-86F9-1718-EA617D7BBA72}"/>
              </a:ext>
            </a:extLst>
          </p:cNvPr>
          <p:cNvSpPr txBox="1"/>
          <p:nvPr/>
        </p:nvSpPr>
        <p:spPr>
          <a:xfrm>
            <a:off x="2310658" y="1733996"/>
            <a:ext cx="1259512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</a:t>
            </a:r>
          </a:p>
          <a:p>
            <a:r>
              <a:rPr lang="en-US" dirty="0"/>
              <a:t>	</a:t>
            </a:r>
            <a:r>
              <a:rPr lang="en-US" dirty="0" err="1"/>
              <a:t>isDigit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isAlphabetic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isUpperCase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isLowerCase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isLetterOrDigit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String</a:t>
            </a:r>
          </a:p>
          <a:p>
            <a:r>
              <a:rPr lang="en-US" dirty="0"/>
              <a:t>	length</a:t>
            </a:r>
          </a:p>
          <a:p>
            <a:r>
              <a:rPr lang="en-US" dirty="0"/>
              <a:t>	</a:t>
            </a:r>
            <a:r>
              <a:rPr lang="en-US" dirty="0" err="1"/>
              <a:t>charAt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IndexAt</a:t>
            </a:r>
            <a:endParaRPr lang="en-US" dirty="0"/>
          </a:p>
          <a:p>
            <a:r>
              <a:rPr lang="en-US" dirty="0"/>
              <a:t>	substring</a:t>
            </a:r>
          </a:p>
          <a:p>
            <a:r>
              <a:rPr lang="en-US" dirty="0"/>
              <a:t>	matches</a:t>
            </a:r>
          </a:p>
          <a:p>
            <a:r>
              <a:rPr lang="en-US" dirty="0"/>
              <a:t>	equals</a:t>
            </a:r>
          </a:p>
          <a:p>
            <a:r>
              <a:rPr lang="en-US" dirty="0"/>
              <a:t>	split</a:t>
            </a:r>
          </a:p>
          <a:p>
            <a:endParaRPr lang="en-US" dirty="0"/>
          </a:p>
          <a:p>
            <a:r>
              <a:rPr lang="en-US" b="1" dirty="0"/>
              <a:t>File</a:t>
            </a:r>
          </a:p>
          <a:p>
            <a:r>
              <a:rPr lang="en-US" dirty="0" err="1"/>
              <a:t>FileReader</a:t>
            </a:r>
            <a:endParaRPr lang="en-US" dirty="0"/>
          </a:p>
          <a:p>
            <a:r>
              <a:rPr lang="en-US" dirty="0" err="1"/>
              <a:t>IOException</a:t>
            </a:r>
            <a:endParaRPr lang="en-US" dirty="0"/>
          </a:p>
          <a:p>
            <a:r>
              <a:rPr lang="en-US" dirty="0" err="1"/>
              <a:t>printStackTrace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Sout</a:t>
            </a:r>
          </a:p>
          <a:p>
            <a:r>
              <a:rPr lang="en-US" dirty="0"/>
              <a:t>Scanner</a:t>
            </a:r>
          </a:p>
          <a:p>
            <a:r>
              <a:rPr lang="en-US" dirty="0" err="1"/>
              <a:t>BufferedReader</a:t>
            </a:r>
            <a:endParaRPr lang="en-US" dirty="0"/>
          </a:p>
          <a:p>
            <a:r>
              <a:rPr lang="en-US" dirty="0" err="1"/>
              <a:t>BufferedWriter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4425" y="3899430"/>
            <a:ext cx="2834944" cy="2834944"/>
            <a:chOff x="0" y="0"/>
            <a:chExt cx="3779926" cy="37799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2"/>
              <a:stretch>
                <a:fillRect l="-19686" r="-1968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81550" y="667262"/>
            <a:ext cx="722875" cy="722875"/>
            <a:chOff x="0" y="0"/>
            <a:chExt cx="3779926" cy="37799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76200" cap="sq">
              <a:solidFill>
                <a:srgbClr val="EF233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26528" y="3899430"/>
            <a:ext cx="2834944" cy="2834944"/>
            <a:chOff x="0" y="0"/>
            <a:chExt cx="3779926" cy="37799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4"/>
              <a:stretch>
                <a:fillRect l="-10973" t="-5278" r="-9130" b="-5486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24355" y="4051830"/>
            <a:ext cx="2834944" cy="2834944"/>
            <a:chOff x="0" y="0"/>
            <a:chExt cx="3779926" cy="3779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5"/>
              <a:stretch>
                <a:fillRect l="-55311" t="-49016" r="-46886" b="-514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197828" y="2089680"/>
            <a:ext cx="789234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endParaRPr lang="en-US" sz="3000" b="1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  <a:p>
            <a:pPr algn="l">
              <a:lnSpc>
                <a:spcPts val="3600"/>
              </a:lnSpc>
            </a:pPr>
            <a:endParaRPr lang="en-US" sz="3000" b="1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55230" y="2477987"/>
            <a:ext cx="317754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Team Members: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84157" y="803805"/>
            <a:ext cx="271968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SPL Team -</a:t>
            </a:r>
            <a:r>
              <a:rPr lang="en-US" sz="3199" b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97828" y="7053808"/>
            <a:ext cx="7892343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Golam </a:t>
            </a:r>
            <a:r>
              <a:rPr lang="en-US" sz="3000" b="1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Mahadi</a:t>
            </a: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Ahmed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2200421</a:t>
            </a:r>
            <a:r>
              <a:rPr lang="en-US" sz="3000" b="1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63</a:t>
            </a:r>
          </a:p>
          <a:p>
            <a:pPr algn="ctr">
              <a:lnSpc>
                <a:spcPts val="3600"/>
              </a:lnSpc>
            </a:pPr>
            <a:endParaRPr lang="en-US" sz="3000" b="1">
              <a:solidFill>
                <a:srgbClr val="EF233C"/>
              </a:solidFill>
              <a:latin typeface="Futura Bold"/>
              <a:ea typeface="Futura Bold"/>
              <a:cs typeface="Futura Bold"/>
              <a:sym typeface="Futura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95656" y="7053808"/>
            <a:ext cx="7892343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Nuren </a:t>
            </a:r>
            <a:r>
              <a:rPr lang="en-US" sz="3000" b="1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Fahmid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2200421</a:t>
            </a:r>
            <a:r>
              <a:rPr lang="en-US" sz="3000" b="1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21</a:t>
            </a:r>
          </a:p>
          <a:p>
            <a:pPr algn="ctr">
              <a:lnSpc>
                <a:spcPts val="3600"/>
              </a:lnSpc>
            </a:pPr>
            <a:endParaRPr lang="en-US" sz="3000" b="1">
              <a:solidFill>
                <a:srgbClr val="EF233C"/>
              </a:solidFill>
              <a:latin typeface="Futura Bold"/>
              <a:ea typeface="Futura Bold"/>
              <a:cs typeface="Futura Bold"/>
              <a:sym typeface="Futur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-1124274" y="7053808"/>
            <a:ext cx="7892343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Ridwan</a:t>
            </a: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Raish Khan</a:t>
            </a:r>
          </a:p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2200421</a:t>
            </a:r>
            <a:r>
              <a:rPr lang="en-US" sz="3000" b="1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20</a:t>
            </a:r>
          </a:p>
          <a:p>
            <a:pPr algn="ctr">
              <a:lnSpc>
                <a:spcPts val="3600"/>
              </a:lnSpc>
            </a:pPr>
            <a:endParaRPr lang="en-US" sz="3000" b="1">
              <a:solidFill>
                <a:srgbClr val="EF233C"/>
              </a:solidFill>
              <a:latin typeface="Futura Bold"/>
              <a:ea typeface="Futura Bold"/>
              <a:cs typeface="Futura Bold"/>
              <a:sym typeface="Futura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73219" y="9191625"/>
            <a:ext cx="176724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4426458" cy="3044439"/>
            <a:chOff x="0" y="0"/>
            <a:chExt cx="5901944" cy="40592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01944" cy="4059301"/>
            </a:xfrm>
            <a:custGeom>
              <a:avLst/>
              <a:gdLst/>
              <a:ahLst/>
              <a:cxnLst/>
              <a:rect l="l" t="t" r="r" b="b"/>
              <a:pathLst>
                <a:path w="5901944" h="4059301">
                  <a:moveTo>
                    <a:pt x="0" y="0"/>
                  </a:moveTo>
                  <a:lnTo>
                    <a:pt x="5901944" y="0"/>
                  </a:lnTo>
                  <a:lnTo>
                    <a:pt x="5830824" y="194310"/>
                  </a:lnTo>
                  <a:cubicBezTo>
                    <a:pt x="4870196" y="2465578"/>
                    <a:pt x="2621153" y="4059301"/>
                    <a:pt x="0" y="4059301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511694" y="3678154"/>
            <a:ext cx="7776306" cy="6608846"/>
            <a:chOff x="0" y="0"/>
            <a:chExt cx="12870825" cy="10938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870742" cy="10938510"/>
            </a:xfrm>
            <a:custGeom>
              <a:avLst/>
              <a:gdLst/>
              <a:ahLst/>
              <a:cxnLst/>
              <a:rect l="l" t="t" r="r" b="b"/>
              <a:pathLst>
                <a:path w="12870742" h="10938510">
                  <a:moveTo>
                    <a:pt x="8016813" y="0"/>
                  </a:moveTo>
                  <a:cubicBezTo>
                    <a:pt x="9677098" y="0"/>
                    <a:pt x="11219649" y="543941"/>
                    <a:pt x="12499039" y="1475486"/>
                  </a:cubicBezTo>
                  <a:lnTo>
                    <a:pt x="12870742" y="1775079"/>
                  </a:lnTo>
                  <a:lnTo>
                    <a:pt x="12870742" y="10938510"/>
                  </a:lnTo>
                  <a:lnTo>
                    <a:pt x="289324" y="10938510"/>
                  </a:lnTo>
                  <a:lnTo>
                    <a:pt x="252319" y="10798175"/>
                  </a:lnTo>
                  <a:cubicBezTo>
                    <a:pt x="87681" y="10108184"/>
                    <a:pt x="0" y="9384665"/>
                    <a:pt x="0" y="8639175"/>
                  </a:cubicBezTo>
                  <a:cubicBezTo>
                    <a:pt x="0" y="3867912"/>
                    <a:pt x="3589269" y="0"/>
                    <a:pt x="8016813" y="0"/>
                  </a:cubicBezTo>
                  <a:close/>
                </a:path>
              </a:pathLst>
            </a:custGeom>
            <a:blipFill>
              <a:blip r:embed="rId2"/>
              <a:stretch>
                <a:fillRect l="-8853" r="-885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320314" y="797864"/>
            <a:ext cx="56473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4000" b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Project Overview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897862" y="667262"/>
            <a:ext cx="722875" cy="722875"/>
            <a:chOff x="0" y="0"/>
            <a:chExt cx="3779926" cy="3779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76200" cap="sq">
              <a:solidFill>
                <a:srgbClr val="EF233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3219" y="9191625"/>
            <a:ext cx="176724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67A8A-0C05-01E8-53F2-F6AC6FE08289}"/>
              </a:ext>
            </a:extLst>
          </p:cNvPr>
          <p:cNvSpPr txBox="1"/>
          <p:nvPr/>
        </p:nvSpPr>
        <p:spPr>
          <a:xfrm>
            <a:off x="988142" y="3170903"/>
            <a:ext cx="95235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/>
              <a:t>This Java application provides a user-friendly platform that connects blood donors and recipients, helping to meet the increasing demand for blood donations.</a:t>
            </a:r>
          </a:p>
          <a:p>
            <a:pPr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Improves response rates, especially for urgent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Consolidates scattered requests and donors into a single,   efficient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Ensures quick access to donors for emergency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Allows donors to be filtered based on area and blood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Eliminates the need for third-party intermediaries in the donation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4866" y="2325662"/>
            <a:ext cx="3144776" cy="6400800"/>
            <a:chOff x="0" y="0"/>
            <a:chExt cx="4193035" cy="853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93035" cy="8534400"/>
            </a:xfrm>
            <a:custGeom>
              <a:avLst/>
              <a:gdLst/>
              <a:ahLst/>
              <a:cxnLst/>
              <a:rect l="l" t="t" r="r" b="b"/>
              <a:pathLst>
                <a:path w="4193035" h="8534400">
                  <a:moveTo>
                    <a:pt x="0" y="0"/>
                  </a:moveTo>
                  <a:lnTo>
                    <a:pt x="4193035" y="0"/>
                  </a:lnTo>
                  <a:lnTo>
                    <a:pt x="4193035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043238" y="2312261"/>
            <a:ext cx="3471579" cy="6400800"/>
            <a:chOff x="0" y="0"/>
            <a:chExt cx="4628771" cy="8534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28771" cy="8534400"/>
            </a:xfrm>
            <a:custGeom>
              <a:avLst/>
              <a:gdLst/>
              <a:ahLst/>
              <a:cxnLst/>
              <a:rect l="l" t="t" r="r" b="b"/>
              <a:pathLst>
                <a:path w="4628771" h="8534400">
                  <a:moveTo>
                    <a:pt x="0" y="0"/>
                  </a:moveTo>
                  <a:lnTo>
                    <a:pt x="4628771" y="0"/>
                  </a:lnTo>
                  <a:lnTo>
                    <a:pt x="4628771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61203" y="2325662"/>
            <a:ext cx="3241028" cy="6400800"/>
            <a:chOff x="0" y="0"/>
            <a:chExt cx="4321370" cy="8534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21370" cy="8534400"/>
            </a:xfrm>
            <a:custGeom>
              <a:avLst/>
              <a:gdLst/>
              <a:ahLst/>
              <a:cxnLst/>
              <a:rect l="l" t="t" r="r" b="b"/>
              <a:pathLst>
                <a:path w="4321370" h="8534400">
                  <a:moveTo>
                    <a:pt x="0" y="0"/>
                  </a:moveTo>
                  <a:lnTo>
                    <a:pt x="4321370" y="0"/>
                  </a:lnTo>
                  <a:lnTo>
                    <a:pt x="4321370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55012" y="2400300"/>
            <a:ext cx="3258320" cy="6400800"/>
            <a:chOff x="0" y="0"/>
            <a:chExt cx="4344427" cy="8534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44427" cy="8534400"/>
            </a:xfrm>
            <a:custGeom>
              <a:avLst/>
              <a:gdLst/>
              <a:ahLst/>
              <a:cxnLst/>
              <a:rect l="l" t="t" r="r" b="b"/>
              <a:pathLst>
                <a:path w="4344427" h="8534400">
                  <a:moveTo>
                    <a:pt x="0" y="0"/>
                  </a:moveTo>
                  <a:lnTo>
                    <a:pt x="4344427" y="0"/>
                  </a:lnTo>
                  <a:lnTo>
                    <a:pt x="4344427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766113" y="2400300"/>
            <a:ext cx="3241028" cy="6400800"/>
            <a:chOff x="0" y="117386"/>
            <a:chExt cx="4321370" cy="8534400"/>
          </a:xfrm>
        </p:grpSpPr>
        <p:sp>
          <p:nvSpPr>
            <p:cNvPr id="13" name="Freeform 13"/>
            <p:cNvSpPr/>
            <p:nvPr/>
          </p:nvSpPr>
          <p:spPr>
            <a:xfrm>
              <a:off x="0" y="117386"/>
              <a:ext cx="4321370" cy="8534400"/>
            </a:xfrm>
            <a:custGeom>
              <a:avLst/>
              <a:gdLst/>
              <a:ahLst/>
              <a:cxnLst/>
              <a:rect l="l" t="t" r="r" b="b"/>
              <a:pathLst>
                <a:path w="4321370" h="8534400">
                  <a:moveTo>
                    <a:pt x="0" y="0"/>
                  </a:moveTo>
                  <a:lnTo>
                    <a:pt x="4321370" y="0"/>
                  </a:lnTo>
                  <a:lnTo>
                    <a:pt x="4321370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55012" y="4417451"/>
            <a:ext cx="324967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Badge system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0495" y="4007188"/>
            <a:ext cx="3390597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Smart Donor-recipient matching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079657" y="4146061"/>
            <a:ext cx="3390597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Multi-type donation support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746095" y="4295453"/>
            <a:ext cx="3390597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Real time Chat System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725671" y="4403695"/>
            <a:ext cx="324102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History Tracking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19762" y="577611"/>
            <a:ext cx="46496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Functionalities  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endParaRPr lang="en-US" sz="3000" b="1" dirty="0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16897862" y="667262"/>
            <a:ext cx="722875" cy="722875"/>
            <a:chOff x="0" y="0"/>
            <a:chExt cx="3779926" cy="37799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76200" cap="sq">
              <a:solidFill>
                <a:srgbClr val="EF233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373219" y="9191625"/>
            <a:ext cx="176724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6B433-7A38-963A-9E28-A969FDF4A1C2}"/>
              </a:ext>
            </a:extLst>
          </p:cNvPr>
          <p:cNvSpPr txBox="1"/>
          <p:nvPr/>
        </p:nvSpPr>
        <p:spPr>
          <a:xfrm>
            <a:off x="898462" y="606977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Efficiently connects blood donors with recipients based on </a:t>
            </a:r>
            <a:r>
              <a:rPr lang="en-US" sz="2400" b="1" dirty="0">
                <a:solidFill>
                  <a:srgbClr val="FF0000"/>
                </a:solidFill>
              </a:rPr>
              <a:t>blood type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location</a:t>
            </a:r>
            <a:r>
              <a:rPr lang="en-US" sz="2400" b="1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availability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75C2B1-E317-1004-5C52-5E7F2BDCC5C0}"/>
              </a:ext>
            </a:extLst>
          </p:cNvPr>
          <p:cNvSpPr txBox="1"/>
          <p:nvPr/>
        </p:nvSpPr>
        <p:spPr>
          <a:xfrm>
            <a:off x="4531009" y="606976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Manages various donation types including </a:t>
            </a:r>
            <a:r>
              <a:rPr lang="en-US" sz="2400" b="1" dirty="0">
                <a:solidFill>
                  <a:schemeClr val="bg1"/>
                </a:solidFill>
              </a:rPr>
              <a:t>Whole Blood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bg1"/>
                </a:solidFill>
              </a:rPr>
              <a:t>Platelets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bg1"/>
                </a:solidFill>
              </a:rPr>
              <a:t>Plasma</a:t>
            </a:r>
            <a:r>
              <a:rPr lang="en-US" sz="2400" b="1" dirty="0"/>
              <a:t>, and </a:t>
            </a:r>
            <a:r>
              <a:rPr lang="en-US" sz="2400" b="1" dirty="0">
                <a:solidFill>
                  <a:schemeClr val="bg1"/>
                </a:solidFill>
              </a:rPr>
              <a:t>Power Red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403C9A-B12A-1952-19A1-CE8C22479A09}"/>
              </a:ext>
            </a:extLst>
          </p:cNvPr>
          <p:cNvSpPr txBox="1"/>
          <p:nvPr/>
        </p:nvSpPr>
        <p:spPr>
          <a:xfrm>
            <a:off x="7991324" y="6069769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Built-in messaging system for direct communication between donors and recipients</a:t>
            </a:r>
            <a:endParaRPr lang="en-US" sz="2400" b="1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69F330-E471-5787-0AF3-527E2B717C51}"/>
              </a:ext>
            </a:extLst>
          </p:cNvPr>
          <p:cNvSpPr txBox="1"/>
          <p:nvPr/>
        </p:nvSpPr>
        <p:spPr>
          <a:xfrm>
            <a:off x="11501562" y="5649625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Rewards donors with badges like "</a:t>
            </a:r>
            <a:r>
              <a:rPr lang="en-US" sz="2400" b="1" dirty="0">
                <a:solidFill>
                  <a:schemeClr val="bg1"/>
                </a:solidFill>
              </a:rPr>
              <a:t>First Drop</a:t>
            </a:r>
            <a:r>
              <a:rPr lang="en-US" sz="2400" b="1" dirty="0"/>
              <a:t>", "</a:t>
            </a:r>
            <a:r>
              <a:rPr lang="en-US" sz="2400" b="1" dirty="0">
                <a:solidFill>
                  <a:schemeClr val="bg1"/>
                </a:solidFill>
              </a:rPr>
              <a:t>Frequent Donor</a:t>
            </a:r>
            <a:r>
              <a:rPr lang="en-US" sz="2400" b="1" dirty="0"/>
              <a:t>", "</a:t>
            </a:r>
            <a:r>
              <a:rPr lang="en-US" sz="2400" b="1" dirty="0">
                <a:solidFill>
                  <a:schemeClr val="bg1"/>
                </a:solidFill>
              </a:rPr>
              <a:t>Life Saver</a:t>
            </a:r>
            <a:r>
              <a:rPr lang="en-US" sz="2400" b="1" dirty="0"/>
              <a:t>", "</a:t>
            </a:r>
            <a:r>
              <a:rPr lang="en-US" sz="2400" b="1" dirty="0">
                <a:solidFill>
                  <a:schemeClr val="bg1"/>
                </a:solidFill>
              </a:rPr>
              <a:t>Pioneer</a:t>
            </a:r>
            <a:r>
              <a:rPr lang="en-US" sz="2400" b="1" dirty="0"/>
              <a:t>", and "</a:t>
            </a:r>
            <a:r>
              <a:rPr lang="en-US" sz="2400" b="1" dirty="0">
                <a:solidFill>
                  <a:schemeClr val="bg1"/>
                </a:solidFill>
              </a:rPr>
              <a:t>Rare Blood Hero</a:t>
            </a:r>
            <a:r>
              <a:rPr lang="en-US" sz="2400" b="1" dirty="0"/>
              <a:t>"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E133D6-3E87-75BC-0939-9F31F0C06227}"/>
              </a:ext>
            </a:extLst>
          </p:cNvPr>
          <p:cNvSpPr txBox="1"/>
          <p:nvPr/>
        </p:nvSpPr>
        <p:spPr>
          <a:xfrm>
            <a:off x="14974585" y="6069770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Maintains comprehensive records of donations and requests</a:t>
            </a:r>
            <a:endParaRPr lang="en-US" sz="2400" b="1" dirty="0">
              <a:cs typeface="Calibri"/>
            </a:endParaRPr>
          </a:p>
        </p:txBody>
      </p:sp>
      <p:pic>
        <p:nvPicPr>
          <p:cNvPr id="26" name="Picture 25" descr="A group of people with a check mark&#10;&#10;AI-generated content may be incorrect.">
            <a:extLst>
              <a:ext uri="{FF2B5EF4-FFF2-40B4-BE49-F238E27FC236}">
                <a16:creationId xmlns:a16="http://schemas.microsoft.com/office/drawing/2014/main" id="{5EF77FAD-B688-084A-5DE5-81B89BFD0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63" y="2609439"/>
            <a:ext cx="1229218" cy="1229218"/>
          </a:xfrm>
          <a:prstGeom prst="rect">
            <a:avLst/>
          </a:prstGeom>
        </p:spPr>
      </p:pic>
      <p:pic>
        <p:nvPicPr>
          <p:cNvPr id="28" name="Picture 27" descr="A group of people in circles&#10;&#10;AI-generated content may be incorrect.">
            <a:extLst>
              <a:ext uri="{FF2B5EF4-FFF2-40B4-BE49-F238E27FC236}">
                <a16:creationId xmlns:a16="http://schemas.microsoft.com/office/drawing/2014/main" id="{88CE21D0-5F8E-87BD-3AA0-2CC13EEE80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70" y="2663207"/>
            <a:ext cx="1336175" cy="1336175"/>
          </a:xfrm>
          <a:prstGeom prst="rect">
            <a:avLst/>
          </a:prstGeom>
        </p:spPr>
      </p:pic>
      <p:pic>
        <p:nvPicPr>
          <p:cNvPr id="37" name="Picture 36" descr="A blue and orange chat bubbles&#10;&#10;AI-generated content may be incorrect.">
            <a:extLst>
              <a:ext uri="{FF2B5EF4-FFF2-40B4-BE49-F238E27FC236}">
                <a16:creationId xmlns:a16="http://schemas.microsoft.com/office/drawing/2014/main" id="{EC277995-8D19-1595-4096-D04EB27964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44" y="2442998"/>
            <a:ext cx="1796008" cy="1796008"/>
          </a:xfrm>
          <a:prstGeom prst="rect">
            <a:avLst/>
          </a:prstGeom>
        </p:spPr>
      </p:pic>
      <p:pic>
        <p:nvPicPr>
          <p:cNvPr id="39" name="Picture 38" descr="A blue hexagon with a star and orange ribbons&#10;&#10;AI-generated content may be incorrect.">
            <a:extLst>
              <a:ext uri="{FF2B5EF4-FFF2-40B4-BE49-F238E27FC236}">
                <a16:creationId xmlns:a16="http://schemas.microsoft.com/office/drawing/2014/main" id="{927DF56C-D617-3BE8-F815-EDBE5A033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62" y="2210361"/>
            <a:ext cx="2299001" cy="2299001"/>
          </a:xfrm>
          <a:prstGeom prst="rect">
            <a:avLst/>
          </a:prstGeom>
        </p:spPr>
      </p:pic>
      <p:pic>
        <p:nvPicPr>
          <p:cNvPr id="41" name="Picture 40" descr="A clipboard with a clock and a photo&#10;&#10;AI-generated content may be incorrect.">
            <a:extLst>
              <a:ext uri="{FF2B5EF4-FFF2-40B4-BE49-F238E27FC236}">
                <a16:creationId xmlns:a16="http://schemas.microsoft.com/office/drawing/2014/main" id="{CE5FD487-B17D-84DC-D1AC-238FEAED5F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129" y="2600380"/>
            <a:ext cx="1634310" cy="1634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BD44C-FFF0-7C40-80F5-9C22B547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0E97A36-BDC3-DF15-024C-9CBE5F40C7B7}"/>
              </a:ext>
            </a:extLst>
          </p:cNvPr>
          <p:cNvGrpSpPr/>
          <p:nvPr/>
        </p:nvGrpSpPr>
        <p:grpSpPr>
          <a:xfrm>
            <a:off x="1500996" y="2325662"/>
            <a:ext cx="3144776" cy="6400800"/>
            <a:chOff x="0" y="0"/>
            <a:chExt cx="4193035" cy="8534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43AC635-C89E-EEDE-648E-ED45B4999545}"/>
                </a:ext>
              </a:extLst>
            </p:cNvPr>
            <p:cNvSpPr/>
            <p:nvPr/>
          </p:nvSpPr>
          <p:spPr>
            <a:xfrm>
              <a:off x="0" y="0"/>
              <a:ext cx="4193035" cy="8534400"/>
            </a:xfrm>
            <a:custGeom>
              <a:avLst/>
              <a:gdLst/>
              <a:ahLst/>
              <a:cxnLst/>
              <a:rect l="l" t="t" r="r" b="b"/>
              <a:pathLst>
                <a:path w="4193035" h="8534400">
                  <a:moveTo>
                    <a:pt x="0" y="0"/>
                  </a:moveTo>
                  <a:lnTo>
                    <a:pt x="4193035" y="0"/>
                  </a:lnTo>
                  <a:lnTo>
                    <a:pt x="4193035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B09A951-5D58-228A-A1AA-723A6D851A8F}"/>
              </a:ext>
            </a:extLst>
          </p:cNvPr>
          <p:cNvGrpSpPr/>
          <p:nvPr/>
        </p:nvGrpSpPr>
        <p:grpSpPr>
          <a:xfrm>
            <a:off x="5551361" y="2325662"/>
            <a:ext cx="3471579" cy="6400800"/>
            <a:chOff x="0" y="0"/>
            <a:chExt cx="4628771" cy="85344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47F97E7-20CB-0ED0-488D-FF46FE8414A8}"/>
                </a:ext>
              </a:extLst>
            </p:cNvPr>
            <p:cNvSpPr/>
            <p:nvPr/>
          </p:nvSpPr>
          <p:spPr>
            <a:xfrm>
              <a:off x="0" y="0"/>
              <a:ext cx="4628771" cy="8534400"/>
            </a:xfrm>
            <a:custGeom>
              <a:avLst/>
              <a:gdLst/>
              <a:ahLst/>
              <a:cxnLst/>
              <a:rect l="l" t="t" r="r" b="b"/>
              <a:pathLst>
                <a:path w="4628771" h="8534400">
                  <a:moveTo>
                    <a:pt x="0" y="0"/>
                  </a:moveTo>
                  <a:lnTo>
                    <a:pt x="4628771" y="0"/>
                  </a:lnTo>
                  <a:lnTo>
                    <a:pt x="4628771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03F4BC9-28FB-CFEC-9368-3AB5D9BB2AB5}"/>
              </a:ext>
            </a:extLst>
          </p:cNvPr>
          <p:cNvGrpSpPr/>
          <p:nvPr/>
        </p:nvGrpSpPr>
        <p:grpSpPr>
          <a:xfrm>
            <a:off x="9919383" y="2400688"/>
            <a:ext cx="3241028" cy="6400800"/>
            <a:chOff x="0" y="0"/>
            <a:chExt cx="4321370" cy="85344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C4B8247-1992-7811-0915-18674880FFF4}"/>
                </a:ext>
              </a:extLst>
            </p:cNvPr>
            <p:cNvSpPr/>
            <p:nvPr/>
          </p:nvSpPr>
          <p:spPr>
            <a:xfrm>
              <a:off x="0" y="0"/>
              <a:ext cx="4321370" cy="8534400"/>
            </a:xfrm>
            <a:custGeom>
              <a:avLst/>
              <a:gdLst/>
              <a:ahLst/>
              <a:cxnLst/>
              <a:rect l="l" t="t" r="r" b="b"/>
              <a:pathLst>
                <a:path w="4321370" h="8534400">
                  <a:moveTo>
                    <a:pt x="0" y="0"/>
                  </a:moveTo>
                  <a:lnTo>
                    <a:pt x="4321370" y="0"/>
                  </a:lnTo>
                  <a:lnTo>
                    <a:pt x="4321370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CF6D82C-F940-AECA-17A1-42DF883C3EB4}"/>
              </a:ext>
            </a:extLst>
          </p:cNvPr>
          <p:cNvGrpSpPr/>
          <p:nvPr/>
        </p:nvGrpSpPr>
        <p:grpSpPr>
          <a:xfrm>
            <a:off x="13913484" y="2465086"/>
            <a:ext cx="3258320" cy="6400800"/>
            <a:chOff x="0" y="0"/>
            <a:chExt cx="4344427" cy="8534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1F5495B-A6FB-6D61-3BA9-8B123D3BCDA8}"/>
                </a:ext>
              </a:extLst>
            </p:cNvPr>
            <p:cNvSpPr/>
            <p:nvPr/>
          </p:nvSpPr>
          <p:spPr>
            <a:xfrm>
              <a:off x="0" y="0"/>
              <a:ext cx="4344427" cy="8534400"/>
            </a:xfrm>
            <a:custGeom>
              <a:avLst/>
              <a:gdLst/>
              <a:ahLst/>
              <a:cxnLst/>
              <a:rect l="l" t="t" r="r" b="b"/>
              <a:pathLst>
                <a:path w="4344427" h="8534400">
                  <a:moveTo>
                    <a:pt x="0" y="0"/>
                  </a:moveTo>
                  <a:lnTo>
                    <a:pt x="4344427" y="0"/>
                  </a:lnTo>
                  <a:lnTo>
                    <a:pt x="4344427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6FF9111D-1A1B-8918-341B-01F4ECA86B3D}"/>
              </a:ext>
            </a:extLst>
          </p:cNvPr>
          <p:cNvSpPr txBox="1"/>
          <p:nvPr/>
        </p:nvSpPr>
        <p:spPr>
          <a:xfrm>
            <a:off x="13891396" y="4489483"/>
            <a:ext cx="312466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Analytics Report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747030D-9BC3-C4A9-38F6-ED2E7913DEFA}"/>
              </a:ext>
            </a:extLst>
          </p:cNvPr>
          <p:cNvSpPr txBox="1"/>
          <p:nvPr/>
        </p:nvSpPr>
        <p:spPr>
          <a:xfrm>
            <a:off x="1365713" y="4027818"/>
            <a:ext cx="3390597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Eligibility Tracking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CC6F3237-C67C-50A0-B090-3C41A4C77E4B}"/>
              </a:ext>
            </a:extLst>
          </p:cNvPr>
          <p:cNvSpPr txBox="1"/>
          <p:nvPr/>
        </p:nvSpPr>
        <p:spPr>
          <a:xfrm>
            <a:off x="5503558" y="4319565"/>
            <a:ext cx="3390597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User Authentication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38E0A75-D8FC-90CB-B848-EFAA81BD46DF}"/>
              </a:ext>
            </a:extLst>
          </p:cNvPr>
          <p:cNvSpPr txBox="1"/>
          <p:nvPr/>
        </p:nvSpPr>
        <p:spPr>
          <a:xfrm>
            <a:off x="9776013" y="4530105"/>
            <a:ext cx="3390597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Notification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A557511C-35A9-3BED-83BA-D207917176E1}"/>
              </a:ext>
            </a:extLst>
          </p:cNvPr>
          <p:cNvSpPr txBox="1"/>
          <p:nvPr/>
        </p:nvSpPr>
        <p:spPr>
          <a:xfrm>
            <a:off x="7119762" y="577611"/>
            <a:ext cx="46496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Functionalities  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endParaRPr lang="en-US" sz="3000" b="1" dirty="0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grpSp>
        <p:nvGrpSpPr>
          <p:cNvPr id="30" name="Group 30">
            <a:extLst>
              <a:ext uri="{FF2B5EF4-FFF2-40B4-BE49-F238E27FC236}">
                <a16:creationId xmlns:a16="http://schemas.microsoft.com/office/drawing/2014/main" id="{9671F2B6-BBF6-ED98-BB77-C0ED4D013EB6}"/>
              </a:ext>
            </a:extLst>
          </p:cNvPr>
          <p:cNvGrpSpPr/>
          <p:nvPr/>
        </p:nvGrpSpPr>
        <p:grpSpPr>
          <a:xfrm>
            <a:off x="16897862" y="667262"/>
            <a:ext cx="722875" cy="722875"/>
            <a:chOff x="0" y="0"/>
            <a:chExt cx="3779926" cy="3779926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812749E0-C4C2-0BCC-D3C2-516B5E0EB12E}"/>
                </a:ext>
              </a:extLst>
            </p:cNvPr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76200" cap="sq">
              <a:solidFill>
                <a:srgbClr val="EF233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2">
            <a:extLst>
              <a:ext uri="{FF2B5EF4-FFF2-40B4-BE49-F238E27FC236}">
                <a16:creationId xmlns:a16="http://schemas.microsoft.com/office/drawing/2014/main" id="{5D2E344F-807C-D1D0-9F3A-789C63718965}"/>
              </a:ext>
            </a:extLst>
          </p:cNvPr>
          <p:cNvSpPr txBox="1"/>
          <p:nvPr/>
        </p:nvSpPr>
        <p:spPr>
          <a:xfrm>
            <a:off x="373219" y="9191625"/>
            <a:ext cx="176724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BA6E50-38BF-B88B-CF28-BACDFE89E4A3}"/>
              </a:ext>
            </a:extLst>
          </p:cNvPr>
          <p:cNvSpPr txBox="1"/>
          <p:nvPr/>
        </p:nvSpPr>
        <p:spPr>
          <a:xfrm>
            <a:off x="1639637" y="5242895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Automatically tracks donor eligibility periods for different donation types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C7D0B-1C0F-F67F-6244-9D9D39D7CD4A}"/>
              </a:ext>
            </a:extLst>
          </p:cNvPr>
          <p:cNvSpPr txBox="1"/>
          <p:nvPr/>
        </p:nvSpPr>
        <p:spPr>
          <a:xfrm>
            <a:off x="5826122" y="5341396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Calibri"/>
              </a:rPr>
              <a:t>User must go through a strong authentication process while signup or login.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6FBD92-690E-BC4E-46B8-FBC5B8F309D3}"/>
              </a:ext>
            </a:extLst>
          </p:cNvPr>
          <p:cNvSpPr txBox="1"/>
          <p:nvPr/>
        </p:nvSpPr>
        <p:spPr>
          <a:xfrm>
            <a:off x="10099711" y="5491808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Calibri"/>
              </a:rPr>
              <a:t>Users will get notified if any donor responds to their 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2B6267-5D6F-4879-809C-BDB4AD255CB0}"/>
              </a:ext>
            </a:extLst>
          </p:cNvPr>
          <p:cNvSpPr txBox="1"/>
          <p:nvPr/>
        </p:nvSpPr>
        <p:spPr>
          <a:xfrm>
            <a:off x="14123887" y="5601088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Gives an all through stats of registered donors, recipient and all previous donations</a:t>
            </a:r>
            <a:endParaRPr lang="en-US" b="1" dirty="0"/>
          </a:p>
        </p:txBody>
      </p:sp>
      <p:pic>
        <p:nvPicPr>
          <p:cNvPr id="36" name="Picture 35" descr="A group of people with a check mark&#10;&#10;AI-generated content may be incorrect.">
            <a:extLst>
              <a:ext uri="{FF2B5EF4-FFF2-40B4-BE49-F238E27FC236}">
                <a16:creationId xmlns:a16="http://schemas.microsoft.com/office/drawing/2014/main" id="{00D4BB2B-A523-1DF3-38AA-11E73495E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32" y="2567136"/>
            <a:ext cx="1219209" cy="1219209"/>
          </a:xfrm>
          <a:prstGeom prst="rect">
            <a:avLst/>
          </a:prstGeom>
        </p:spPr>
      </p:pic>
      <p:pic>
        <p:nvPicPr>
          <p:cNvPr id="40" name="Picture 39" descr="A computer with two locks&#10;&#10;AI-generated content may be incorrect.">
            <a:extLst>
              <a:ext uri="{FF2B5EF4-FFF2-40B4-BE49-F238E27FC236}">
                <a16:creationId xmlns:a16="http://schemas.microsoft.com/office/drawing/2014/main" id="{947754D8-4101-30AC-415B-00D8BBCD4C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01" y="2424733"/>
            <a:ext cx="1698441" cy="1698441"/>
          </a:xfrm>
          <a:prstGeom prst="rect">
            <a:avLst/>
          </a:prstGeom>
        </p:spPr>
      </p:pic>
      <p:pic>
        <p:nvPicPr>
          <p:cNvPr id="43" name="Picture 42" descr="A yellow bell with a red circle and a number&#10;&#10;AI-generated content may be incorrect.">
            <a:extLst>
              <a:ext uri="{FF2B5EF4-FFF2-40B4-BE49-F238E27FC236}">
                <a16:creationId xmlns:a16="http://schemas.microsoft.com/office/drawing/2014/main" id="{2AD9AB9C-84D7-B243-57CB-EA6272182E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30" y="2400688"/>
            <a:ext cx="1746533" cy="1746533"/>
          </a:xfrm>
          <a:prstGeom prst="rect">
            <a:avLst/>
          </a:prstGeom>
        </p:spPr>
      </p:pic>
      <p:pic>
        <p:nvPicPr>
          <p:cNvPr id="45" name="Picture 44" descr="A paper with a pie chart and graph&#10;&#10;AI-generated content may be incorrect.">
            <a:extLst>
              <a:ext uri="{FF2B5EF4-FFF2-40B4-BE49-F238E27FC236}">
                <a16:creationId xmlns:a16="http://schemas.microsoft.com/office/drawing/2014/main" id="{BB6D5769-4D17-4FA5-A522-4152FB6C01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221" y="2554675"/>
            <a:ext cx="1746533" cy="17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E94B-4CAF-08D0-7EF7-478BB6E4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D805AAB-F0FB-07C0-1A7A-14BACA93F90B}"/>
              </a:ext>
            </a:extLst>
          </p:cNvPr>
          <p:cNvSpPr/>
          <p:nvPr/>
        </p:nvSpPr>
        <p:spPr>
          <a:xfrm>
            <a:off x="15262621" y="6832913"/>
            <a:ext cx="908212" cy="995054"/>
          </a:xfrm>
          <a:custGeom>
            <a:avLst/>
            <a:gdLst/>
            <a:ahLst/>
            <a:cxnLst/>
            <a:rect l="l" t="t" r="r" b="b"/>
            <a:pathLst>
              <a:path w="908212" h="995054">
                <a:moveTo>
                  <a:pt x="0" y="0"/>
                </a:moveTo>
                <a:lnTo>
                  <a:pt x="908212" y="0"/>
                </a:lnTo>
                <a:lnTo>
                  <a:pt x="908212" y="995054"/>
                </a:lnTo>
                <a:lnTo>
                  <a:pt x="0" y="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73E81B6-2844-0255-0BE0-4AC4E81A3E06}"/>
              </a:ext>
            </a:extLst>
          </p:cNvPr>
          <p:cNvGrpSpPr/>
          <p:nvPr/>
        </p:nvGrpSpPr>
        <p:grpSpPr>
          <a:xfrm>
            <a:off x="0" y="1"/>
            <a:ext cx="4426458" cy="3044439"/>
            <a:chOff x="0" y="0"/>
            <a:chExt cx="5901944" cy="40592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FE0D026-859E-3DB1-35CD-6804C1EA28E5}"/>
                </a:ext>
              </a:extLst>
            </p:cNvPr>
            <p:cNvSpPr/>
            <p:nvPr/>
          </p:nvSpPr>
          <p:spPr>
            <a:xfrm>
              <a:off x="0" y="0"/>
              <a:ext cx="5901944" cy="4059301"/>
            </a:xfrm>
            <a:custGeom>
              <a:avLst/>
              <a:gdLst/>
              <a:ahLst/>
              <a:cxnLst/>
              <a:rect l="l" t="t" r="r" b="b"/>
              <a:pathLst>
                <a:path w="5901944" h="4059301">
                  <a:moveTo>
                    <a:pt x="0" y="0"/>
                  </a:moveTo>
                  <a:lnTo>
                    <a:pt x="5901944" y="0"/>
                  </a:lnTo>
                  <a:lnTo>
                    <a:pt x="5830824" y="194310"/>
                  </a:lnTo>
                  <a:cubicBezTo>
                    <a:pt x="4870196" y="2465578"/>
                    <a:pt x="2621153" y="4059301"/>
                    <a:pt x="0" y="4059301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D0508D8-2BE0-D4A0-8EF3-82B3917671E3}"/>
              </a:ext>
            </a:extLst>
          </p:cNvPr>
          <p:cNvSpPr txBox="1"/>
          <p:nvPr/>
        </p:nvSpPr>
        <p:spPr>
          <a:xfrm>
            <a:off x="5383162" y="667262"/>
            <a:ext cx="8032891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58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Project Timeline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FA5B0BC-21F4-342F-0E94-FCDB4BD4FA14}"/>
              </a:ext>
            </a:extLst>
          </p:cNvPr>
          <p:cNvGrpSpPr/>
          <p:nvPr/>
        </p:nvGrpSpPr>
        <p:grpSpPr>
          <a:xfrm>
            <a:off x="16897862" y="667262"/>
            <a:ext cx="722875" cy="722875"/>
            <a:chOff x="0" y="0"/>
            <a:chExt cx="3779926" cy="377992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0B24F5A-571A-E50B-81AB-577C1BCF6FB8}"/>
                </a:ext>
              </a:extLst>
            </p:cNvPr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76200" cap="sq">
              <a:solidFill>
                <a:srgbClr val="EF233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0FE7264-BDA0-DBCE-72CB-CB89FD548D3D}"/>
              </a:ext>
            </a:extLst>
          </p:cNvPr>
          <p:cNvSpPr txBox="1"/>
          <p:nvPr/>
        </p:nvSpPr>
        <p:spPr>
          <a:xfrm>
            <a:off x="373219" y="9191625"/>
            <a:ext cx="176724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817FD5-4AA9-FFC5-9042-E02748723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797" y="2317108"/>
            <a:ext cx="13358081" cy="64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4426458" cy="3044439"/>
            <a:chOff x="0" y="0"/>
            <a:chExt cx="5901944" cy="40592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01944" cy="4059301"/>
            </a:xfrm>
            <a:custGeom>
              <a:avLst/>
              <a:gdLst/>
              <a:ahLst/>
              <a:cxnLst/>
              <a:rect l="l" t="t" r="r" b="b"/>
              <a:pathLst>
                <a:path w="5901944" h="4059301">
                  <a:moveTo>
                    <a:pt x="0" y="0"/>
                  </a:moveTo>
                  <a:lnTo>
                    <a:pt x="5901944" y="0"/>
                  </a:lnTo>
                  <a:lnTo>
                    <a:pt x="5830824" y="194310"/>
                  </a:lnTo>
                  <a:cubicBezTo>
                    <a:pt x="4870196" y="2465578"/>
                    <a:pt x="2621153" y="4059301"/>
                    <a:pt x="0" y="4059301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597267" y="3980407"/>
            <a:ext cx="1702782" cy="1702782"/>
          </a:xfrm>
          <a:custGeom>
            <a:avLst/>
            <a:gdLst/>
            <a:ahLst/>
            <a:cxnLst/>
            <a:rect l="l" t="t" r="r" b="b"/>
            <a:pathLst>
              <a:path w="1702782" h="1702782">
                <a:moveTo>
                  <a:pt x="0" y="0"/>
                </a:moveTo>
                <a:lnTo>
                  <a:pt x="1702782" y="0"/>
                </a:lnTo>
                <a:lnTo>
                  <a:pt x="1702782" y="1702782"/>
                </a:lnTo>
                <a:lnTo>
                  <a:pt x="0" y="1702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897862" y="667262"/>
            <a:ext cx="722875" cy="722875"/>
            <a:chOff x="0" y="0"/>
            <a:chExt cx="3779926" cy="37799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76200" cap="sq">
              <a:solidFill>
                <a:srgbClr val="EF233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986679" y="1756509"/>
            <a:ext cx="657843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4000" b="1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Tools and Technologies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6842" y="5967105"/>
            <a:ext cx="238363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IntelliJ IDEA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40016" y="5609181"/>
            <a:ext cx="1335881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Git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3219" y="9191625"/>
            <a:ext cx="176724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6FCF0B-7F32-409F-1F42-9BBA59425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0994" y="3980407"/>
            <a:ext cx="2809875" cy="1628774"/>
          </a:xfrm>
          <a:prstGeom prst="rect">
            <a:avLst/>
          </a:prstGeom>
        </p:spPr>
      </p:pic>
      <p:pic>
        <p:nvPicPr>
          <p:cNvPr id="17" name="Picture 16" descr="A logo of a coffee cup&#10;&#10;Description automatically generated">
            <a:extLst>
              <a:ext uri="{FF2B5EF4-FFF2-40B4-BE49-F238E27FC236}">
                <a16:creationId xmlns:a16="http://schemas.microsoft.com/office/drawing/2014/main" id="{BC2F340C-02C9-076D-1E06-2ABC820A8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991" y="3738869"/>
            <a:ext cx="3120081" cy="19531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5AD51E-9E96-FDE2-FC72-7E55F5AA78D9}"/>
              </a:ext>
            </a:extLst>
          </p:cNvPr>
          <p:cNvSpPr txBox="1"/>
          <p:nvPr/>
        </p:nvSpPr>
        <p:spPr>
          <a:xfrm>
            <a:off x="13971389" y="5683189"/>
            <a:ext cx="2383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Futura Ultra-Bold" panose="020B0604020202020204" charset="0"/>
              </a:rPr>
              <a:t>Language:  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EF2E3-344A-F02E-5A94-5E26D6472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B6DB44E-257E-F477-DBF1-4C3A4729531C}"/>
              </a:ext>
            </a:extLst>
          </p:cNvPr>
          <p:cNvGrpSpPr/>
          <p:nvPr/>
        </p:nvGrpSpPr>
        <p:grpSpPr>
          <a:xfrm>
            <a:off x="0" y="1"/>
            <a:ext cx="4426458" cy="3044439"/>
            <a:chOff x="0" y="0"/>
            <a:chExt cx="5901944" cy="40592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4083E0E-17F1-A250-11E7-891944115B6A}"/>
                </a:ext>
              </a:extLst>
            </p:cNvPr>
            <p:cNvSpPr/>
            <p:nvPr/>
          </p:nvSpPr>
          <p:spPr>
            <a:xfrm>
              <a:off x="0" y="0"/>
              <a:ext cx="5901944" cy="4059301"/>
            </a:xfrm>
            <a:custGeom>
              <a:avLst/>
              <a:gdLst/>
              <a:ahLst/>
              <a:cxnLst/>
              <a:rect l="l" t="t" r="r" b="b"/>
              <a:pathLst>
                <a:path w="5901944" h="4059301">
                  <a:moveTo>
                    <a:pt x="0" y="0"/>
                  </a:moveTo>
                  <a:lnTo>
                    <a:pt x="5901944" y="0"/>
                  </a:lnTo>
                  <a:lnTo>
                    <a:pt x="5830824" y="194310"/>
                  </a:lnTo>
                  <a:cubicBezTo>
                    <a:pt x="4870196" y="2465578"/>
                    <a:pt x="2621153" y="4059301"/>
                    <a:pt x="0" y="4059301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E5A7424-4509-E95D-871B-0F1A1A7206EB}"/>
              </a:ext>
            </a:extLst>
          </p:cNvPr>
          <p:cNvGrpSpPr/>
          <p:nvPr/>
        </p:nvGrpSpPr>
        <p:grpSpPr>
          <a:xfrm>
            <a:off x="16897862" y="667262"/>
            <a:ext cx="722875" cy="722875"/>
            <a:chOff x="0" y="0"/>
            <a:chExt cx="3779926" cy="377992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AA63C81-26AC-0007-7498-499BB3281FEA}"/>
                </a:ext>
              </a:extLst>
            </p:cNvPr>
            <p:cNvSpPr/>
            <p:nvPr/>
          </p:nvSpPr>
          <p:spPr>
            <a:xfrm>
              <a:off x="0" y="0"/>
              <a:ext cx="3779901" cy="3779901"/>
            </a:xfrm>
            <a:custGeom>
              <a:avLst/>
              <a:gdLst/>
              <a:ahLst/>
              <a:cxnLst/>
              <a:rect l="l" t="t" r="r" b="b"/>
              <a:pathLst>
                <a:path w="3779901" h="3779901">
                  <a:moveTo>
                    <a:pt x="0" y="1890014"/>
                  </a:moveTo>
                  <a:cubicBezTo>
                    <a:pt x="0" y="846201"/>
                    <a:pt x="846201" y="0"/>
                    <a:pt x="1890014" y="0"/>
                  </a:cubicBezTo>
                  <a:cubicBezTo>
                    <a:pt x="2933827" y="0"/>
                    <a:pt x="3779901" y="846201"/>
                    <a:pt x="3779901" y="1890014"/>
                  </a:cubicBezTo>
                  <a:cubicBezTo>
                    <a:pt x="3779901" y="2933827"/>
                    <a:pt x="2933700" y="3779901"/>
                    <a:pt x="1890014" y="3779901"/>
                  </a:cubicBezTo>
                  <a:cubicBezTo>
                    <a:pt x="846328" y="3779901"/>
                    <a:pt x="0" y="2933700"/>
                    <a:pt x="0" y="1890014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76200" cap="sq">
              <a:solidFill>
                <a:srgbClr val="EF233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AB9F0236-513A-F50F-B1A1-AB18AB1A14F1}"/>
              </a:ext>
            </a:extLst>
          </p:cNvPr>
          <p:cNvSpPr txBox="1"/>
          <p:nvPr/>
        </p:nvSpPr>
        <p:spPr>
          <a:xfrm>
            <a:off x="373219" y="9191625"/>
            <a:ext cx="176724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14470-BDC7-97C1-90E3-43BE26D3A95B}"/>
              </a:ext>
            </a:extLst>
          </p:cNvPr>
          <p:cNvSpPr txBox="1"/>
          <p:nvPr/>
        </p:nvSpPr>
        <p:spPr>
          <a:xfrm>
            <a:off x="5973097" y="3204508"/>
            <a:ext cx="7079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Futura Bold" panose="020B0604020202020204" charset="0"/>
              </a:rPr>
              <a:t>       PROJECT</a:t>
            </a:r>
          </a:p>
          <a:p>
            <a:r>
              <a:rPr lang="en-US" sz="6000" dirty="0">
                <a:solidFill>
                  <a:srgbClr val="FF0000"/>
                </a:solidFill>
                <a:latin typeface="Futura Bold" panose="020B060402020202020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0064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3998" y="2632498"/>
            <a:ext cx="5022001" cy="5022001"/>
            <a:chOff x="0" y="0"/>
            <a:chExt cx="6696000" cy="669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5400000">
            <a:off x="9828000" y="1827000"/>
            <a:ext cx="10286999" cy="6633000"/>
            <a:chOff x="0" y="0"/>
            <a:chExt cx="13715996" cy="88439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716000" cy="8843899"/>
            </a:xfrm>
            <a:custGeom>
              <a:avLst/>
              <a:gdLst/>
              <a:ahLst/>
              <a:cxnLst/>
              <a:rect l="l" t="t" r="r" b="b"/>
              <a:pathLst>
                <a:path w="13716000" h="8843899">
                  <a:moveTo>
                    <a:pt x="11237341" y="0"/>
                  </a:moveTo>
                  <a:lnTo>
                    <a:pt x="2478659" y="0"/>
                  </a:lnTo>
                  <a:lnTo>
                    <a:pt x="0" y="2478659"/>
                  </a:lnTo>
                  <a:lnTo>
                    <a:pt x="0" y="8843899"/>
                  </a:lnTo>
                  <a:lnTo>
                    <a:pt x="13716000" y="8843899"/>
                  </a:lnTo>
                  <a:lnTo>
                    <a:pt x="13716000" y="2478659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14718" y="2903218"/>
            <a:ext cx="4480561" cy="4480561"/>
            <a:chOff x="0" y="0"/>
            <a:chExt cx="5974080" cy="59740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1024580" y="1770486"/>
            <a:ext cx="6836907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 presentation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by</a:t>
            </a:r>
          </a:p>
          <a:p>
            <a:pPr algn="ctr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SPL TEAM - </a:t>
            </a:r>
            <a:r>
              <a:rPr lang="en-US" sz="2999" b="1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190324"/>
            <a:ext cx="6836907" cy="29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Thank</a:t>
            </a:r>
          </a:p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683998" y="3172500"/>
            <a:ext cx="3942001" cy="3942001"/>
            <a:chOff x="0" y="0"/>
            <a:chExt cx="5256000" cy="5256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 l="-7365" t="-7365" r="-7628" b="-762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3219" y="9191625"/>
            <a:ext cx="176724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09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49C553E-38B0-958A-ED42-FFCDBD0892DD}"/>
              </a:ext>
            </a:extLst>
          </p:cNvPr>
          <p:cNvSpPr txBox="1"/>
          <p:nvPr/>
        </p:nvSpPr>
        <p:spPr>
          <a:xfrm>
            <a:off x="1028699" y="7652875"/>
            <a:ext cx="756961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 dirty="0">
                <a:ea typeface="+mn-lt"/>
                <a:cs typeface="+mn-lt"/>
              </a:rPr>
              <a:t>GITHUB PROJECT LINK - </a:t>
            </a:r>
            <a:br>
              <a:rPr lang="en-US" sz="3000" dirty="0">
                <a:solidFill>
                  <a:srgbClr val="000000"/>
                </a:solidFill>
                <a:ea typeface="+mn-lt"/>
                <a:cs typeface="+mn-lt"/>
                <a:sym typeface="Anton"/>
              </a:rPr>
            </a:br>
            <a:r>
              <a:rPr lang="en-US" sz="3000" dirty="0">
                <a:solidFill>
                  <a:srgbClr val="000000"/>
                </a:solidFill>
                <a:ea typeface="+mn-lt"/>
                <a:cs typeface="+mn-lt"/>
                <a:sym typeface="Anton"/>
              </a:rPr>
              <a:t>https://github.com/Ridwan-github/Blood-Aid.git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343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Futura</vt:lpstr>
      <vt:lpstr>Calibri</vt:lpstr>
      <vt:lpstr>Anton</vt:lpstr>
      <vt:lpstr>Futura Bold</vt:lpstr>
      <vt:lpstr>Futura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Blood Aid</dc:title>
  <dc:creator>Sonic Ridwan</dc:creator>
  <cp:lastModifiedBy>Ridwan Raish Khan</cp:lastModifiedBy>
  <cp:revision>5</cp:revision>
  <dcterms:created xsi:type="dcterms:W3CDTF">2006-08-16T00:00:00Z</dcterms:created>
  <dcterms:modified xsi:type="dcterms:W3CDTF">2025-03-18T17:47:20Z</dcterms:modified>
  <dc:identifier>DAGRlMoEtsw</dc:identifier>
</cp:coreProperties>
</file>